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259" r:id="rId3"/>
    <p:sldId id="257" r:id="rId4"/>
    <p:sldId id="314" r:id="rId5"/>
    <p:sldId id="312" r:id="rId6"/>
    <p:sldId id="321" r:id="rId7"/>
    <p:sldId id="260" r:id="rId8"/>
    <p:sldId id="261" r:id="rId9"/>
    <p:sldId id="266" r:id="rId10"/>
    <p:sldId id="274" r:id="rId11"/>
    <p:sldId id="317" r:id="rId12"/>
    <p:sldId id="270" r:id="rId13"/>
    <p:sldId id="271" r:id="rId14"/>
    <p:sldId id="273" r:id="rId15"/>
    <p:sldId id="272" r:id="rId16"/>
    <p:sldId id="275" r:id="rId17"/>
    <p:sldId id="318" r:id="rId18"/>
    <p:sldId id="276" r:id="rId19"/>
    <p:sldId id="277" r:id="rId20"/>
    <p:sldId id="278" r:id="rId21"/>
    <p:sldId id="279" r:id="rId22"/>
    <p:sldId id="280" r:id="rId23"/>
    <p:sldId id="281" r:id="rId24"/>
    <p:sldId id="282" r:id="rId25"/>
    <p:sldId id="319" r:id="rId26"/>
    <p:sldId id="258" r:id="rId27"/>
    <p:sldId id="283" r:id="rId28"/>
    <p:sldId id="294" r:id="rId29"/>
    <p:sldId id="299" r:id="rId30"/>
    <p:sldId id="284" r:id="rId31"/>
    <p:sldId id="302" r:id="rId32"/>
    <p:sldId id="303" r:id="rId33"/>
    <p:sldId id="285" r:id="rId34"/>
    <p:sldId id="287" r:id="rId35"/>
    <p:sldId id="286" r:id="rId36"/>
    <p:sldId id="288" r:id="rId37"/>
    <p:sldId id="289" r:id="rId38"/>
    <p:sldId id="300" r:id="rId39"/>
    <p:sldId id="290" r:id="rId40"/>
    <p:sldId id="297" r:id="rId41"/>
    <p:sldId id="291" r:id="rId42"/>
    <p:sldId id="293" r:id="rId43"/>
    <p:sldId id="311" r:id="rId44"/>
    <p:sldId id="295" r:id="rId45"/>
    <p:sldId id="298" r:id="rId46"/>
    <p:sldId id="292" r:id="rId47"/>
    <p:sldId id="296" r:id="rId48"/>
    <p:sldId id="320" r:id="rId49"/>
    <p:sldId id="304" r:id="rId50"/>
    <p:sldId id="305" r:id="rId51"/>
    <p:sldId id="306" r:id="rId52"/>
    <p:sldId id="307" r:id="rId53"/>
    <p:sldId id="308" r:id="rId54"/>
    <p:sldId id="265" r:id="rId55"/>
    <p:sldId id="323" r:id="rId56"/>
    <p:sldId id="322" r:id="rId57"/>
    <p:sldId id="309" r:id="rId58"/>
  </p:sldIdLst>
  <p:sldSz cx="9144000" cy="6858000" type="screen4x3"/>
  <p:notesSz cx="7077075" cy="9051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94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228" y="-96"/>
      </p:cViewPr>
      <p:guideLst>
        <p:guide orient="horz" pos="2851"/>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59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596"/>
          </a:xfrm>
          <a:prstGeom prst="rect">
            <a:avLst/>
          </a:prstGeom>
        </p:spPr>
        <p:txBody>
          <a:bodyPr vert="horz" lIns="91440" tIns="45720" rIns="91440" bIns="45720" rtlCol="0"/>
          <a:lstStyle>
            <a:lvl1pPr algn="r">
              <a:defRPr sz="1200"/>
            </a:lvl1pPr>
          </a:lstStyle>
          <a:p>
            <a:fld id="{B21B8C35-B437-4147-A60A-36F87CCE95A7}" type="datetimeFigureOut">
              <a:rPr lang="en-US" smtClean="0"/>
              <a:t>8/16/2014</a:t>
            </a:fld>
            <a:endParaRPr lang="en-US"/>
          </a:p>
        </p:txBody>
      </p:sp>
      <p:sp>
        <p:nvSpPr>
          <p:cNvPr id="4" name="Slide Image Placeholder 3"/>
          <p:cNvSpPr>
            <a:spLocks noGrp="1" noRot="1" noChangeAspect="1"/>
          </p:cNvSpPr>
          <p:nvPr>
            <p:ph type="sldImg" idx="2"/>
          </p:nvPr>
        </p:nvSpPr>
        <p:spPr>
          <a:xfrm>
            <a:off x="1276350" y="679450"/>
            <a:ext cx="4524375"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299665"/>
            <a:ext cx="5661660" cy="407336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97758"/>
            <a:ext cx="3066733" cy="45259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97758"/>
            <a:ext cx="3066733" cy="452596"/>
          </a:xfrm>
          <a:prstGeom prst="rect">
            <a:avLst/>
          </a:prstGeom>
        </p:spPr>
        <p:txBody>
          <a:bodyPr vert="horz" lIns="91440" tIns="45720" rIns="91440" bIns="45720" rtlCol="0" anchor="b"/>
          <a:lstStyle>
            <a:lvl1pPr algn="r">
              <a:defRPr sz="1200"/>
            </a:lvl1pPr>
          </a:lstStyle>
          <a:p>
            <a:fld id="{FD397695-ECA0-4E86-A91D-6E9CD8AB3E96}" type="slidenum">
              <a:rPr lang="en-US" smtClean="0"/>
              <a:t>‹#›</a:t>
            </a:fld>
            <a:endParaRPr lang="en-US"/>
          </a:p>
        </p:txBody>
      </p:sp>
    </p:spTree>
    <p:extLst>
      <p:ext uri="{BB962C8B-B14F-4D97-AF65-F5344CB8AC3E}">
        <p14:creationId xmlns:p14="http://schemas.microsoft.com/office/powerpoint/2010/main" val="3365604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en.wikipedia.org/wiki/Income"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en.wikipedia.org/wiki/Expenses"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1</a:t>
            </a:fld>
            <a:endParaRPr lang="en-US"/>
          </a:p>
        </p:txBody>
      </p:sp>
    </p:spTree>
    <p:extLst>
      <p:ext uri="{BB962C8B-B14F-4D97-AF65-F5344CB8AC3E}">
        <p14:creationId xmlns:p14="http://schemas.microsoft.com/office/powerpoint/2010/main" val="1737048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10</a:t>
            </a:fld>
            <a:endParaRPr lang="en-US"/>
          </a:p>
        </p:txBody>
      </p:sp>
    </p:spTree>
    <p:extLst>
      <p:ext uri="{BB962C8B-B14F-4D97-AF65-F5344CB8AC3E}">
        <p14:creationId xmlns:p14="http://schemas.microsoft.com/office/powerpoint/2010/main" val="3876781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11</a:t>
            </a:fld>
            <a:endParaRPr lang="en-US"/>
          </a:p>
        </p:txBody>
      </p:sp>
    </p:spTree>
    <p:extLst>
      <p:ext uri="{BB962C8B-B14F-4D97-AF65-F5344CB8AC3E}">
        <p14:creationId xmlns:p14="http://schemas.microsoft.com/office/powerpoint/2010/main" val="2302793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 Elderly would be affected by inflation rate of medicines while the young would be affected by inflation rate of packaged foods like noodles.</a:t>
            </a:r>
          </a:p>
          <a:p>
            <a:endParaRPr lang="en-US" dirty="0" smtClean="0"/>
          </a:p>
          <a:p>
            <a:endParaRPr lang="en-US" dirty="0" smtClean="0"/>
          </a:p>
          <a:p>
            <a:r>
              <a:rPr lang="en-US" dirty="0" smtClean="0"/>
              <a:t>How does one calculate inflation rate. It is very simple. It</a:t>
            </a:r>
            <a:r>
              <a:rPr lang="en-US" baseline="0" dirty="0" smtClean="0"/>
              <a:t> is increase in your annual expenses in the current year divided by your previous year’s expenses assuming you did not have any change in lifestyle.</a:t>
            </a:r>
          </a:p>
          <a:p>
            <a:endParaRPr lang="en-US" baseline="0" dirty="0" smtClean="0"/>
          </a:p>
          <a:p>
            <a:r>
              <a:rPr lang="en-US" baseline="0" dirty="0" smtClean="0"/>
              <a:t>If you change your smartphone every year, then your inflation rate is much higher.</a:t>
            </a:r>
            <a:endParaRPr lang="en-US" dirty="0"/>
          </a:p>
        </p:txBody>
      </p:sp>
      <p:sp>
        <p:nvSpPr>
          <p:cNvPr id="4" name="Slide Number Placeholder 3"/>
          <p:cNvSpPr>
            <a:spLocks noGrp="1"/>
          </p:cNvSpPr>
          <p:nvPr>
            <p:ph type="sldNum" sz="quarter" idx="10"/>
          </p:nvPr>
        </p:nvSpPr>
        <p:spPr/>
        <p:txBody>
          <a:bodyPr/>
          <a:lstStyle/>
          <a:p>
            <a:fld id="{FD397695-ECA0-4E86-A91D-6E9CD8AB3E96}" type="slidenum">
              <a:rPr lang="en-US" smtClean="0"/>
              <a:t>12</a:t>
            </a:fld>
            <a:endParaRPr lang="en-US"/>
          </a:p>
        </p:txBody>
      </p:sp>
    </p:spTree>
    <p:extLst>
      <p:ext uri="{BB962C8B-B14F-4D97-AF65-F5344CB8AC3E}">
        <p14:creationId xmlns:p14="http://schemas.microsoft.com/office/powerpoint/2010/main" val="3298981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13</a:t>
            </a:fld>
            <a:endParaRPr lang="en-US"/>
          </a:p>
        </p:txBody>
      </p:sp>
    </p:spTree>
    <p:extLst>
      <p:ext uri="{BB962C8B-B14F-4D97-AF65-F5344CB8AC3E}">
        <p14:creationId xmlns:p14="http://schemas.microsoft.com/office/powerpoint/2010/main" val="41241862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14</a:t>
            </a:fld>
            <a:endParaRPr lang="en-US"/>
          </a:p>
        </p:txBody>
      </p:sp>
    </p:spTree>
    <p:extLst>
      <p:ext uri="{BB962C8B-B14F-4D97-AF65-F5344CB8AC3E}">
        <p14:creationId xmlns:p14="http://schemas.microsoft.com/office/powerpoint/2010/main" val="6447158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BSE Sensex on</a:t>
            </a:r>
            <a:r>
              <a:rPr lang="en-US" baseline="0" dirty="0" smtClean="0"/>
              <a:t> 31</a:t>
            </a:r>
            <a:r>
              <a:rPr lang="en-US" baseline="30000" dirty="0" smtClean="0"/>
              <a:t>st</a:t>
            </a:r>
            <a:r>
              <a:rPr lang="en-US" baseline="0" dirty="0" smtClean="0"/>
              <a:t> March 1984 was 245. Assuming Current Sensex to be 25,500, it became 104 times in 30.4 years @CAGR of 16.5%.</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 mindful</a:t>
            </a:r>
            <a:r>
              <a:rPr lang="en-US" baseline="0" dirty="0" smtClean="0"/>
              <a:t> of Inflation, Returns, Risk and Tax Consequences.</a:t>
            </a:r>
            <a:endParaRPr lang="en-US" dirty="0" smtClean="0"/>
          </a:p>
          <a:p>
            <a:r>
              <a:rPr lang="en-US" dirty="0" smtClean="0"/>
              <a:t>Inaccurate Calculation of one’s own inflation rate coupled</a:t>
            </a:r>
            <a:r>
              <a:rPr lang="en-US" baseline="0" dirty="0" smtClean="0"/>
              <a:t> with inaccurate estimation of aspirational standard of living can lead to financial destruction.</a:t>
            </a:r>
          </a:p>
          <a:p>
            <a:endParaRPr lang="en-US" dirty="0"/>
          </a:p>
        </p:txBody>
      </p:sp>
      <p:sp>
        <p:nvSpPr>
          <p:cNvPr id="4" name="Slide Number Placeholder 3"/>
          <p:cNvSpPr>
            <a:spLocks noGrp="1"/>
          </p:cNvSpPr>
          <p:nvPr>
            <p:ph type="sldNum" sz="quarter" idx="10"/>
          </p:nvPr>
        </p:nvSpPr>
        <p:spPr/>
        <p:txBody>
          <a:bodyPr/>
          <a:lstStyle/>
          <a:p>
            <a:fld id="{FD397695-ECA0-4E86-A91D-6E9CD8AB3E96}" type="slidenum">
              <a:rPr lang="en-US" smtClean="0"/>
              <a:t>15</a:t>
            </a:fld>
            <a:endParaRPr lang="en-US"/>
          </a:p>
        </p:txBody>
      </p:sp>
    </p:spTree>
    <p:extLst>
      <p:ext uri="{BB962C8B-B14F-4D97-AF65-F5344CB8AC3E}">
        <p14:creationId xmlns:p14="http://schemas.microsoft.com/office/powerpoint/2010/main" val="2638646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16</a:t>
            </a:fld>
            <a:endParaRPr lang="en-US"/>
          </a:p>
        </p:txBody>
      </p:sp>
    </p:spTree>
    <p:extLst>
      <p:ext uri="{BB962C8B-B14F-4D97-AF65-F5344CB8AC3E}">
        <p14:creationId xmlns:p14="http://schemas.microsoft.com/office/powerpoint/2010/main" val="9142968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17</a:t>
            </a:fld>
            <a:endParaRPr lang="en-US"/>
          </a:p>
        </p:txBody>
      </p:sp>
    </p:spTree>
    <p:extLst>
      <p:ext uri="{BB962C8B-B14F-4D97-AF65-F5344CB8AC3E}">
        <p14:creationId xmlns:p14="http://schemas.microsoft.com/office/powerpoint/2010/main" val="35775944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18</a:t>
            </a:fld>
            <a:endParaRPr lang="en-US"/>
          </a:p>
        </p:txBody>
      </p:sp>
    </p:spTree>
    <p:extLst>
      <p:ext uri="{BB962C8B-B14F-4D97-AF65-F5344CB8AC3E}">
        <p14:creationId xmlns:p14="http://schemas.microsoft.com/office/powerpoint/2010/main" val="37231272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19</a:t>
            </a:fld>
            <a:endParaRPr lang="en-US"/>
          </a:p>
        </p:txBody>
      </p:sp>
    </p:spTree>
    <p:extLst>
      <p:ext uri="{BB962C8B-B14F-4D97-AF65-F5344CB8AC3E}">
        <p14:creationId xmlns:p14="http://schemas.microsoft.com/office/powerpoint/2010/main" val="3846427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Usual disclaimer</a:t>
            </a:r>
          </a:p>
          <a:p>
            <a:r>
              <a:rPr lang="en-US" dirty="0" smtClean="0"/>
              <a:t>Views expressed are my personal opinions.</a:t>
            </a:r>
          </a:p>
          <a:p>
            <a:r>
              <a:rPr lang="en-US" dirty="0" smtClean="0"/>
              <a:t>Before</a:t>
            </a:r>
            <a:r>
              <a:rPr lang="en-US" baseline="0" dirty="0" smtClean="0"/>
              <a:t> acting on these ideas, please consider your own circumstances.</a:t>
            </a:r>
            <a:endParaRPr lang="en-US" dirty="0"/>
          </a:p>
        </p:txBody>
      </p:sp>
      <p:sp>
        <p:nvSpPr>
          <p:cNvPr id="4" name="Slide Number Placeholder 3"/>
          <p:cNvSpPr>
            <a:spLocks noGrp="1"/>
          </p:cNvSpPr>
          <p:nvPr>
            <p:ph type="sldNum" sz="quarter" idx="10"/>
          </p:nvPr>
        </p:nvSpPr>
        <p:spPr/>
        <p:txBody>
          <a:bodyPr/>
          <a:lstStyle/>
          <a:p>
            <a:fld id="{8217CD4F-D92A-4423-901C-DD156EE5E91A}" type="slidenum">
              <a:rPr lang="en-US" smtClean="0"/>
              <a:t>2</a:t>
            </a:fld>
            <a:endParaRPr lang="en-US"/>
          </a:p>
        </p:txBody>
      </p:sp>
    </p:spTree>
    <p:extLst>
      <p:ext uri="{BB962C8B-B14F-4D97-AF65-F5344CB8AC3E}">
        <p14:creationId xmlns:p14="http://schemas.microsoft.com/office/powerpoint/2010/main" val="3017212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20</a:t>
            </a:fld>
            <a:endParaRPr lang="en-US"/>
          </a:p>
        </p:txBody>
      </p:sp>
    </p:spTree>
    <p:extLst>
      <p:ext uri="{BB962C8B-B14F-4D97-AF65-F5344CB8AC3E}">
        <p14:creationId xmlns:p14="http://schemas.microsoft.com/office/powerpoint/2010/main" val="4623662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21</a:t>
            </a:fld>
            <a:endParaRPr lang="en-US"/>
          </a:p>
        </p:txBody>
      </p:sp>
    </p:spTree>
    <p:extLst>
      <p:ext uri="{BB962C8B-B14F-4D97-AF65-F5344CB8AC3E}">
        <p14:creationId xmlns:p14="http://schemas.microsoft.com/office/powerpoint/2010/main" val="24461731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22</a:t>
            </a:fld>
            <a:endParaRPr lang="en-US"/>
          </a:p>
        </p:txBody>
      </p:sp>
    </p:spTree>
    <p:extLst>
      <p:ext uri="{BB962C8B-B14F-4D97-AF65-F5344CB8AC3E}">
        <p14:creationId xmlns:p14="http://schemas.microsoft.com/office/powerpoint/2010/main" val="7234076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23</a:t>
            </a:fld>
            <a:endParaRPr lang="en-US"/>
          </a:p>
        </p:txBody>
      </p:sp>
    </p:spTree>
    <p:extLst>
      <p:ext uri="{BB962C8B-B14F-4D97-AF65-F5344CB8AC3E}">
        <p14:creationId xmlns:p14="http://schemas.microsoft.com/office/powerpoint/2010/main" val="22269889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24</a:t>
            </a:fld>
            <a:endParaRPr lang="en-US"/>
          </a:p>
        </p:txBody>
      </p:sp>
    </p:spTree>
    <p:extLst>
      <p:ext uri="{BB962C8B-B14F-4D97-AF65-F5344CB8AC3E}">
        <p14:creationId xmlns:p14="http://schemas.microsoft.com/office/powerpoint/2010/main" val="1801735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25</a:t>
            </a:fld>
            <a:endParaRPr lang="en-US"/>
          </a:p>
        </p:txBody>
      </p:sp>
    </p:spTree>
    <p:extLst>
      <p:ext uri="{BB962C8B-B14F-4D97-AF65-F5344CB8AC3E}">
        <p14:creationId xmlns:p14="http://schemas.microsoft.com/office/powerpoint/2010/main" val="12316726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Buy One Get One Free is a</a:t>
            </a:r>
            <a:r>
              <a:rPr lang="en-US" baseline="0" dirty="0" smtClean="0"/>
              <a:t> sure way of accumulating things that you don’t want.</a:t>
            </a:r>
            <a:endParaRPr lang="en-US" dirty="0"/>
          </a:p>
        </p:txBody>
      </p:sp>
      <p:sp>
        <p:nvSpPr>
          <p:cNvPr id="4" name="Slide Number Placeholder 3"/>
          <p:cNvSpPr>
            <a:spLocks noGrp="1"/>
          </p:cNvSpPr>
          <p:nvPr>
            <p:ph type="sldNum" sz="quarter" idx="10"/>
          </p:nvPr>
        </p:nvSpPr>
        <p:spPr/>
        <p:txBody>
          <a:bodyPr/>
          <a:lstStyle/>
          <a:p>
            <a:fld id="{FD397695-ECA0-4E86-A91D-6E9CD8AB3E96}" type="slidenum">
              <a:rPr lang="en-US" smtClean="0"/>
              <a:t>26</a:t>
            </a:fld>
            <a:endParaRPr lang="en-US"/>
          </a:p>
        </p:txBody>
      </p:sp>
    </p:spTree>
    <p:extLst>
      <p:ext uri="{BB962C8B-B14F-4D97-AF65-F5344CB8AC3E}">
        <p14:creationId xmlns:p14="http://schemas.microsoft.com/office/powerpoint/2010/main" val="12592718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Rise and Fall of the Third Reich is a non-fiction book by William L. Shirer translated in Marathi by </a:t>
            </a:r>
            <a:r>
              <a:rPr lang="en-US" sz="1200" dirty="0" err="1" smtClean="0"/>
              <a:t>Kanitkar</a:t>
            </a:r>
            <a:r>
              <a:rPr lang="en-US" sz="1200" dirty="0" smtClean="0"/>
              <a:t> Nazi </a:t>
            </a:r>
            <a:r>
              <a:rPr lang="en-US" sz="1200" dirty="0" err="1" smtClean="0"/>
              <a:t>Bhasmasuracha</a:t>
            </a:r>
            <a:r>
              <a:rPr lang="en-US" sz="1200" dirty="0" smtClean="0"/>
              <a:t> </a:t>
            </a:r>
            <a:r>
              <a:rPr lang="en-US" sz="1200" dirty="0" err="1" smtClean="0"/>
              <a:t>Udayasta</a:t>
            </a:r>
            <a:r>
              <a:rPr lang="en-US" sz="1200" dirty="0" smtClean="0"/>
              <a:t>)</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i-IN" dirty="0" smtClean="0"/>
              <a:t>तुकाराम महाराज म्हणतात 'जया अंगी मोठेपण त्यासी यातना कठीण'.</a:t>
            </a:r>
            <a:endParaRPr lang="en-US" dirty="0" smtClean="0"/>
          </a:p>
          <a:p>
            <a:endParaRPr lang="en-US" dirty="0"/>
          </a:p>
        </p:txBody>
      </p:sp>
      <p:sp>
        <p:nvSpPr>
          <p:cNvPr id="4" name="Slide Number Placeholder 3"/>
          <p:cNvSpPr>
            <a:spLocks noGrp="1"/>
          </p:cNvSpPr>
          <p:nvPr>
            <p:ph type="sldNum" sz="quarter" idx="10"/>
          </p:nvPr>
        </p:nvSpPr>
        <p:spPr/>
        <p:txBody>
          <a:bodyPr/>
          <a:lstStyle/>
          <a:p>
            <a:fld id="{FD397695-ECA0-4E86-A91D-6E9CD8AB3E96}" type="slidenum">
              <a:rPr lang="en-US" smtClean="0"/>
              <a:t>27</a:t>
            </a:fld>
            <a:endParaRPr lang="en-US"/>
          </a:p>
        </p:txBody>
      </p:sp>
    </p:spTree>
    <p:extLst>
      <p:ext uri="{BB962C8B-B14F-4D97-AF65-F5344CB8AC3E}">
        <p14:creationId xmlns:p14="http://schemas.microsoft.com/office/powerpoint/2010/main" val="8464612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97695-ECA0-4E86-A91D-6E9CD8AB3E96}" type="slidenum">
              <a:rPr lang="en-US" smtClean="0"/>
              <a:t>28</a:t>
            </a:fld>
            <a:endParaRPr lang="en-US"/>
          </a:p>
        </p:txBody>
      </p:sp>
    </p:spTree>
    <p:extLst>
      <p:ext uri="{BB962C8B-B14F-4D97-AF65-F5344CB8AC3E}">
        <p14:creationId xmlns:p14="http://schemas.microsoft.com/office/powerpoint/2010/main" val="27572238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29</a:t>
            </a:fld>
            <a:endParaRPr lang="en-US"/>
          </a:p>
        </p:txBody>
      </p:sp>
    </p:spTree>
    <p:extLst>
      <p:ext uri="{BB962C8B-B14F-4D97-AF65-F5344CB8AC3E}">
        <p14:creationId xmlns:p14="http://schemas.microsoft.com/office/powerpoint/2010/main" val="4199067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3</a:t>
            </a:fld>
            <a:endParaRPr lang="en-US"/>
          </a:p>
        </p:txBody>
      </p:sp>
    </p:spTree>
    <p:extLst>
      <p:ext uri="{BB962C8B-B14F-4D97-AF65-F5344CB8AC3E}">
        <p14:creationId xmlns:p14="http://schemas.microsoft.com/office/powerpoint/2010/main" val="16998945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smtClean="0"/>
              <a:t>Cyclical Companies can be volatile Stocks</a:t>
            </a:r>
          </a:p>
          <a:p>
            <a:pPr algn="just"/>
            <a:r>
              <a:rPr lang="en-US" dirty="0" smtClean="0"/>
              <a:t>Companies dependent on regulatory favors can be risky.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Example: about 5 Large Cap Funds and 2 Mid Cap Funds in say …. 70%: 30% Ratio.</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Maintain Asset Allocation to Equity as per your own risk tolerance.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FD397695-ECA0-4E86-A91D-6E9CD8AB3E96}" type="slidenum">
              <a:rPr lang="en-US" smtClean="0"/>
              <a:t>30</a:t>
            </a:fld>
            <a:endParaRPr lang="en-US"/>
          </a:p>
        </p:txBody>
      </p:sp>
    </p:spTree>
    <p:extLst>
      <p:ext uri="{BB962C8B-B14F-4D97-AF65-F5344CB8AC3E}">
        <p14:creationId xmlns:p14="http://schemas.microsoft.com/office/powerpoint/2010/main" val="12929996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31</a:t>
            </a:fld>
            <a:endParaRPr lang="en-US"/>
          </a:p>
        </p:txBody>
      </p:sp>
    </p:spTree>
    <p:extLst>
      <p:ext uri="{BB962C8B-B14F-4D97-AF65-F5344CB8AC3E}">
        <p14:creationId xmlns:p14="http://schemas.microsoft.com/office/powerpoint/2010/main" val="2264465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32</a:t>
            </a:fld>
            <a:endParaRPr lang="en-US"/>
          </a:p>
        </p:txBody>
      </p:sp>
    </p:spTree>
    <p:extLst>
      <p:ext uri="{BB962C8B-B14F-4D97-AF65-F5344CB8AC3E}">
        <p14:creationId xmlns:p14="http://schemas.microsoft.com/office/powerpoint/2010/main" val="13584143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33</a:t>
            </a:fld>
            <a:endParaRPr lang="en-US"/>
          </a:p>
        </p:txBody>
      </p:sp>
    </p:spTree>
    <p:extLst>
      <p:ext uri="{BB962C8B-B14F-4D97-AF65-F5344CB8AC3E}">
        <p14:creationId xmlns:p14="http://schemas.microsoft.com/office/powerpoint/2010/main" val="13170706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34</a:t>
            </a:fld>
            <a:endParaRPr lang="en-US"/>
          </a:p>
        </p:txBody>
      </p:sp>
    </p:spTree>
    <p:extLst>
      <p:ext uri="{BB962C8B-B14F-4D97-AF65-F5344CB8AC3E}">
        <p14:creationId xmlns:p14="http://schemas.microsoft.com/office/powerpoint/2010/main" val="26491990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35</a:t>
            </a:fld>
            <a:endParaRPr lang="en-US"/>
          </a:p>
        </p:txBody>
      </p:sp>
    </p:spTree>
    <p:extLst>
      <p:ext uri="{BB962C8B-B14F-4D97-AF65-F5344CB8AC3E}">
        <p14:creationId xmlns:p14="http://schemas.microsoft.com/office/powerpoint/2010/main" val="33393556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36</a:t>
            </a:fld>
            <a:endParaRPr lang="en-US"/>
          </a:p>
        </p:txBody>
      </p:sp>
    </p:spTree>
    <p:extLst>
      <p:ext uri="{BB962C8B-B14F-4D97-AF65-F5344CB8AC3E}">
        <p14:creationId xmlns:p14="http://schemas.microsoft.com/office/powerpoint/2010/main" val="28232197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37</a:t>
            </a:fld>
            <a:endParaRPr lang="en-US"/>
          </a:p>
        </p:txBody>
      </p:sp>
    </p:spTree>
    <p:extLst>
      <p:ext uri="{BB962C8B-B14F-4D97-AF65-F5344CB8AC3E}">
        <p14:creationId xmlns:p14="http://schemas.microsoft.com/office/powerpoint/2010/main" val="18971046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38</a:t>
            </a:fld>
            <a:endParaRPr lang="en-US"/>
          </a:p>
        </p:txBody>
      </p:sp>
    </p:spTree>
    <p:extLst>
      <p:ext uri="{BB962C8B-B14F-4D97-AF65-F5344CB8AC3E}">
        <p14:creationId xmlns:p14="http://schemas.microsoft.com/office/powerpoint/2010/main" val="25278414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39</a:t>
            </a:fld>
            <a:endParaRPr lang="en-US"/>
          </a:p>
        </p:txBody>
      </p:sp>
    </p:spTree>
    <p:extLst>
      <p:ext uri="{BB962C8B-B14F-4D97-AF65-F5344CB8AC3E}">
        <p14:creationId xmlns:p14="http://schemas.microsoft.com/office/powerpoint/2010/main" val="3197693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4</a:t>
            </a:fld>
            <a:endParaRPr lang="en-US"/>
          </a:p>
        </p:txBody>
      </p:sp>
    </p:spTree>
    <p:extLst>
      <p:ext uri="{BB962C8B-B14F-4D97-AF65-F5344CB8AC3E}">
        <p14:creationId xmlns:p14="http://schemas.microsoft.com/office/powerpoint/2010/main" val="4697294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40</a:t>
            </a:fld>
            <a:endParaRPr lang="en-US"/>
          </a:p>
        </p:txBody>
      </p:sp>
    </p:spTree>
    <p:extLst>
      <p:ext uri="{BB962C8B-B14F-4D97-AF65-F5344CB8AC3E}">
        <p14:creationId xmlns:p14="http://schemas.microsoft.com/office/powerpoint/2010/main" val="233748092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41</a:t>
            </a:fld>
            <a:endParaRPr lang="en-US"/>
          </a:p>
        </p:txBody>
      </p:sp>
    </p:spTree>
    <p:extLst>
      <p:ext uri="{BB962C8B-B14F-4D97-AF65-F5344CB8AC3E}">
        <p14:creationId xmlns:p14="http://schemas.microsoft.com/office/powerpoint/2010/main" val="18875933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42</a:t>
            </a:fld>
            <a:endParaRPr lang="en-US"/>
          </a:p>
        </p:txBody>
      </p:sp>
    </p:spTree>
    <p:extLst>
      <p:ext uri="{BB962C8B-B14F-4D97-AF65-F5344CB8AC3E}">
        <p14:creationId xmlns:p14="http://schemas.microsoft.com/office/powerpoint/2010/main" val="242864767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43</a:t>
            </a:fld>
            <a:endParaRPr lang="en-US"/>
          </a:p>
        </p:txBody>
      </p:sp>
    </p:spTree>
    <p:extLst>
      <p:ext uri="{BB962C8B-B14F-4D97-AF65-F5344CB8AC3E}">
        <p14:creationId xmlns:p14="http://schemas.microsoft.com/office/powerpoint/2010/main" val="103840275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44</a:t>
            </a:fld>
            <a:endParaRPr lang="en-US"/>
          </a:p>
        </p:txBody>
      </p:sp>
    </p:spTree>
    <p:extLst>
      <p:ext uri="{BB962C8B-B14F-4D97-AF65-F5344CB8AC3E}">
        <p14:creationId xmlns:p14="http://schemas.microsoft.com/office/powerpoint/2010/main" val="252721990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Across the </a:t>
            </a:r>
            <a:r>
              <a:rPr lang="en-US" sz="1800" b="1" dirty="0" smtClean="0"/>
              <a:t>92 micro markets </a:t>
            </a:r>
            <a:r>
              <a:rPr lang="en-US" sz="1800" dirty="0" smtClean="0"/>
              <a:t>that </a:t>
            </a:r>
            <a:r>
              <a:rPr lang="en-US" sz="1800" dirty="0" err="1" smtClean="0"/>
              <a:t>Crisil</a:t>
            </a:r>
            <a:r>
              <a:rPr lang="en-US" sz="1800" dirty="0" smtClean="0"/>
              <a:t> Research tracks, while the average return over the </a:t>
            </a:r>
            <a:r>
              <a:rPr lang="en-US" sz="1800" b="1" dirty="0" smtClean="0"/>
              <a:t>past 8 years </a:t>
            </a:r>
            <a:r>
              <a:rPr lang="en-US" sz="1800" dirty="0" smtClean="0"/>
              <a:t>has been </a:t>
            </a:r>
            <a:r>
              <a:rPr lang="en-US" sz="1800" b="1" dirty="0" smtClean="0"/>
              <a:t>11-12%</a:t>
            </a:r>
            <a:r>
              <a:rPr lang="en-US" sz="1800" dirty="0" smtClean="0"/>
              <a:t>, about 15 micro markets have fetched annualized returns of above 15% but 11 locations have offered returns of 5% or less annualized return. (</a:t>
            </a:r>
            <a:r>
              <a:rPr lang="en-US" sz="1800" b="1" dirty="0" smtClean="0"/>
              <a:t>Pre-Tax</a:t>
            </a:r>
            <a:r>
              <a:rPr lang="en-US" sz="1800" dirty="0" smtClean="0"/>
              <a:t>)</a:t>
            </a:r>
          </a:p>
          <a:p>
            <a:endParaRPr lang="en-US" sz="1200" dirty="0" smtClean="0"/>
          </a:p>
          <a:p>
            <a:endParaRPr lang="en-US" sz="1200" dirty="0" smtClean="0"/>
          </a:p>
          <a:p>
            <a:r>
              <a:rPr lang="en-US" sz="1200" dirty="0" smtClean="0"/>
              <a:t>Real Estate treats Retail and High </a:t>
            </a:r>
            <a:r>
              <a:rPr lang="en-US" sz="1200" dirty="0" err="1" smtClean="0"/>
              <a:t>Networth</a:t>
            </a:r>
            <a:r>
              <a:rPr lang="en-US" sz="1200" dirty="0" smtClean="0"/>
              <a:t> investors alike in term of probability of deals getting sour.</a:t>
            </a:r>
            <a:endParaRPr lang="en-US" dirty="0"/>
          </a:p>
        </p:txBody>
      </p:sp>
      <p:sp>
        <p:nvSpPr>
          <p:cNvPr id="4" name="Slide Number Placeholder 3"/>
          <p:cNvSpPr>
            <a:spLocks noGrp="1"/>
          </p:cNvSpPr>
          <p:nvPr>
            <p:ph type="sldNum" sz="quarter" idx="10"/>
          </p:nvPr>
        </p:nvSpPr>
        <p:spPr/>
        <p:txBody>
          <a:bodyPr/>
          <a:lstStyle/>
          <a:p>
            <a:fld id="{FD397695-ECA0-4E86-A91D-6E9CD8AB3E96}" type="slidenum">
              <a:rPr lang="en-US" smtClean="0"/>
              <a:t>45</a:t>
            </a:fld>
            <a:endParaRPr lang="en-US"/>
          </a:p>
        </p:txBody>
      </p:sp>
    </p:spTree>
    <p:extLst>
      <p:ext uri="{BB962C8B-B14F-4D97-AF65-F5344CB8AC3E}">
        <p14:creationId xmlns:p14="http://schemas.microsoft.com/office/powerpoint/2010/main" val="73542510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Brooks Laboratories</a:t>
            </a:r>
            <a:endParaRPr lang="en-US" dirty="0"/>
          </a:p>
        </p:txBody>
      </p:sp>
      <p:sp>
        <p:nvSpPr>
          <p:cNvPr id="4" name="Slide Number Placeholder 3"/>
          <p:cNvSpPr>
            <a:spLocks noGrp="1"/>
          </p:cNvSpPr>
          <p:nvPr>
            <p:ph type="sldNum" sz="quarter" idx="10"/>
          </p:nvPr>
        </p:nvSpPr>
        <p:spPr/>
        <p:txBody>
          <a:bodyPr/>
          <a:lstStyle/>
          <a:p>
            <a:fld id="{FD397695-ECA0-4E86-A91D-6E9CD8AB3E96}" type="slidenum">
              <a:rPr lang="en-US" smtClean="0"/>
              <a:t>46</a:t>
            </a:fld>
            <a:endParaRPr lang="en-US"/>
          </a:p>
        </p:txBody>
      </p:sp>
    </p:spTree>
    <p:extLst>
      <p:ext uri="{BB962C8B-B14F-4D97-AF65-F5344CB8AC3E}">
        <p14:creationId xmlns:p14="http://schemas.microsoft.com/office/powerpoint/2010/main" val="380611255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47</a:t>
            </a:fld>
            <a:endParaRPr lang="en-US"/>
          </a:p>
        </p:txBody>
      </p:sp>
    </p:spTree>
    <p:extLst>
      <p:ext uri="{BB962C8B-B14F-4D97-AF65-F5344CB8AC3E}">
        <p14:creationId xmlns:p14="http://schemas.microsoft.com/office/powerpoint/2010/main" val="208802796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48</a:t>
            </a:fld>
            <a:endParaRPr lang="en-US"/>
          </a:p>
        </p:txBody>
      </p:sp>
    </p:spTree>
    <p:extLst>
      <p:ext uri="{BB962C8B-B14F-4D97-AF65-F5344CB8AC3E}">
        <p14:creationId xmlns:p14="http://schemas.microsoft.com/office/powerpoint/2010/main" val="242477391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49</a:t>
            </a:fld>
            <a:endParaRPr lang="en-US"/>
          </a:p>
        </p:txBody>
      </p:sp>
    </p:spTree>
    <p:extLst>
      <p:ext uri="{BB962C8B-B14F-4D97-AF65-F5344CB8AC3E}">
        <p14:creationId xmlns:p14="http://schemas.microsoft.com/office/powerpoint/2010/main" val="1385965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The Rich and the Wealthy who also happen to be wise and shrewd.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Central Government DA Linked Pensioners whose pensions are sufficient to cover expenses at retirement.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FD397695-ECA0-4E86-A91D-6E9CD8AB3E96}" type="slidenum">
              <a:rPr lang="en-US" smtClean="0"/>
              <a:t>5</a:t>
            </a:fld>
            <a:endParaRPr lang="en-US"/>
          </a:p>
        </p:txBody>
      </p:sp>
    </p:spTree>
    <p:extLst>
      <p:ext uri="{BB962C8B-B14F-4D97-AF65-F5344CB8AC3E}">
        <p14:creationId xmlns:p14="http://schemas.microsoft.com/office/powerpoint/2010/main" val="16501360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50</a:t>
            </a:fld>
            <a:endParaRPr lang="en-US"/>
          </a:p>
        </p:txBody>
      </p:sp>
    </p:spTree>
    <p:extLst>
      <p:ext uri="{BB962C8B-B14F-4D97-AF65-F5344CB8AC3E}">
        <p14:creationId xmlns:p14="http://schemas.microsoft.com/office/powerpoint/2010/main" val="385811439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51</a:t>
            </a:fld>
            <a:endParaRPr lang="en-US"/>
          </a:p>
        </p:txBody>
      </p:sp>
    </p:spTree>
    <p:extLst>
      <p:ext uri="{BB962C8B-B14F-4D97-AF65-F5344CB8AC3E}">
        <p14:creationId xmlns:p14="http://schemas.microsoft.com/office/powerpoint/2010/main" val="123177123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52</a:t>
            </a:fld>
            <a:endParaRPr lang="en-US"/>
          </a:p>
        </p:txBody>
      </p:sp>
    </p:spTree>
    <p:extLst>
      <p:ext uri="{BB962C8B-B14F-4D97-AF65-F5344CB8AC3E}">
        <p14:creationId xmlns:p14="http://schemas.microsoft.com/office/powerpoint/2010/main" val="345661235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References:</a:t>
            </a:r>
          </a:p>
          <a:p>
            <a:r>
              <a:rPr lang="en-US" dirty="0" smtClean="0"/>
              <a:t>Anne </a:t>
            </a:r>
            <a:r>
              <a:rPr lang="en-US" dirty="0" err="1" smtClean="0"/>
              <a:t>Hughey</a:t>
            </a:r>
            <a:r>
              <a:rPr lang="en-US" dirty="0" smtClean="0"/>
              <a:t>, Omaha’s Plain Dealer, Newsweek, April 1, 1995 - For example, in an interview in Newsweek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(Adam Smith’s “Money World” show, June 20, 1988)</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(U.S. News &amp; World Report, June 20, 1994)</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Temperament: Like a Robot</a:t>
            </a:r>
          </a:p>
          <a:p>
            <a:endParaRPr lang="en-US" dirty="0"/>
          </a:p>
        </p:txBody>
      </p:sp>
      <p:sp>
        <p:nvSpPr>
          <p:cNvPr id="4" name="Slide Number Placeholder 3"/>
          <p:cNvSpPr>
            <a:spLocks noGrp="1"/>
          </p:cNvSpPr>
          <p:nvPr>
            <p:ph type="sldNum" sz="quarter" idx="10"/>
          </p:nvPr>
        </p:nvSpPr>
        <p:spPr/>
        <p:txBody>
          <a:bodyPr/>
          <a:lstStyle/>
          <a:p>
            <a:fld id="{FD397695-ECA0-4E86-A91D-6E9CD8AB3E96}" type="slidenum">
              <a:rPr lang="en-US" smtClean="0"/>
              <a:t>53</a:t>
            </a:fld>
            <a:endParaRPr lang="en-US"/>
          </a:p>
        </p:txBody>
      </p:sp>
    </p:spTree>
    <p:extLst>
      <p:ext uri="{BB962C8B-B14F-4D97-AF65-F5344CB8AC3E}">
        <p14:creationId xmlns:p14="http://schemas.microsoft.com/office/powerpoint/2010/main" val="254528456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Rise and Fall of the Third Reich is a non-fiction book by William L. Shirer translated in Marathi by </a:t>
            </a:r>
            <a:r>
              <a:rPr lang="en-US" sz="1200" dirty="0" err="1" smtClean="0"/>
              <a:t>Kanitkar</a:t>
            </a:r>
            <a:r>
              <a:rPr lang="en-US" sz="1200" dirty="0" smtClean="0"/>
              <a:t> Nazi </a:t>
            </a:r>
            <a:r>
              <a:rPr lang="en-US" sz="1200" dirty="0" err="1" smtClean="0"/>
              <a:t>Bhasmasuracha</a:t>
            </a:r>
            <a:r>
              <a:rPr lang="en-US" sz="1200" dirty="0" smtClean="0"/>
              <a:t> </a:t>
            </a:r>
            <a:r>
              <a:rPr lang="en-US" sz="1200" dirty="0" err="1" smtClean="0"/>
              <a:t>Udayasta</a:t>
            </a:r>
            <a:r>
              <a:rPr lang="en-US" sz="1200" dirty="0" smtClean="0"/>
              <a:t>)</a:t>
            </a:r>
            <a:endParaRPr lang="en-US" dirty="0"/>
          </a:p>
        </p:txBody>
      </p:sp>
      <p:sp>
        <p:nvSpPr>
          <p:cNvPr id="4" name="Slide Number Placeholder 3"/>
          <p:cNvSpPr>
            <a:spLocks noGrp="1"/>
          </p:cNvSpPr>
          <p:nvPr>
            <p:ph type="sldNum" sz="quarter" idx="10"/>
          </p:nvPr>
        </p:nvSpPr>
        <p:spPr/>
        <p:txBody>
          <a:bodyPr/>
          <a:lstStyle/>
          <a:p>
            <a:fld id="{FD397695-ECA0-4E86-A91D-6E9CD8AB3E96}" type="slidenum">
              <a:rPr lang="en-US" smtClean="0"/>
              <a:t>54</a:t>
            </a:fld>
            <a:endParaRPr lang="en-US"/>
          </a:p>
        </p:txBody>
      </p:sp>
    </p:spTree>
    <p:extLst>
      <p:ext uri="{BB962C8B-B14F-4D97-AF65-F5344CB8AC3E}">
        <p14:creationId xmlns:p14="http://schemas.microsoft.com/office/powerpoint/2010/main" val="144403737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56</a:t>
            </a:fld>
            <a:endParaRPr lang="en-US"/>
          </a:p>
        </p:txBody>
      </p:sp>
    </p:spTree>
    <p:extLst>
      <p:ext uri="{BB962C8B-B14F-4D97-AF65-F5344CB8AC3E}">
        <p14:creationId xmlns:p14="http://schemas.microsoft.com/office/powerpoint/2010/main" val="363133952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57</a:t>
            </a:fld>
            <a:endParaRPr lang="en-US"/>
          </a:p>
        </p:txBody>
      </p:sp>
    </p:spTree>
    <p:extLst>
      <p:ext uri="{BB962C8B-B14F-4D97-AF65-F5344CB8AC3E}">
        <p14:creationId xmlns:p14="http://schemas.microsoft.com/office/powerpoint/2010/main" val="3555074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smtClean="0"/>
              <a:t>I am a CFA </a:t>
            </a:r>
            <a:r>
              <a:rPr lang="en-US" dirty="0" err="1" smtClean="0"/>
              <a:t>Charterholder</a:t>
            </a:r>
            <a:r>
              <a:rPr lang="en-US" dirty="0" smtClean="0"/>
              <a:t> – I hold Investment related professional educational qualification.</a:t>
            </a:r>
          </a:p>
          <a:p>
            <a:pPr algn="just"/>
            <a:r>
              <a:rPr lang="en-US" dirty="0" smtClean="0"/>
              <a:t>I am an independent person.</a:t>
            </a:r>
          </a:p>
          <a:p>
            <a:pPr algn="just"/>
            <a:r>
              <a:rPr lang="en-US" dirty="0" smtClean="0"/>
              <a:t>I don’t own any business. I am not a broker.</a:t>
            </a:r>
          </a:p>
          <a:p>
            <a:pPr algn="just"/>
            <a:r>
              <a:rPr lang="en-US" dirty="0" smtClean="0"/>
              <a:t>I am not an employee of a Bank.</a:t>
            </a:r>
          </a:p>
          <a:p>
            <a:pPr algn="just"/>
            <a:r>
              <a:rPr lang="en-US" dirty="0" smtClean="0"/>
              <a:t>I am not here to sell you any investment product so as to earn any commissions out of you.</a:t>
            </a:r>
          </a:p>
          <a:p>
            <a:pPr algn="just"/>
            <a:r>
              <a:rPr lang="en-US" dirty="0" smtClean="0"/>
              <a:t>I don’t represent media.</a:t>
            </a:r>
          </a:p>
          <a:p>
            <a:pPr algn="just"/>
            <a:r>
              <a:rPr lang="en-US" dirty="0" smtClean="0"/>
              <a:t>I am one amongst you and I share the same concerns that you have.</a:t>
            </a:r>
          </a:p>
          <a:p>
            <a:endParaRPr lang="en-US" dirty="0"/>
          </a:p>
        </p:txBody>
      </p:sp>
      <p:sp>
        <p:nvSpPr>
          <p:cNvPr id="4" name="Slide Number Placeholder 3"/>
          <p:cNvSpPr>
            <a:spLocks noGrp="1"/>
          </p:cNvSpPr>
          <p:nvPr>
            <p:ph type="sldNum" sz="quarter" idx="10"/>
          </p:nvPr>
        </p:nvSpPr>
        <p:spPr/>
        <p:txBody>
          <a:bodyPr/>
          <a:lstStyle/>
          <a:p>
            <a:fld id="{FD397695-ECA0-4E86-A91D-6E9CD8AB3E96}" type="slidenum">
              <a:rPr lang="en-US" smtClean="0"/>
              <a:t>6</a:t>
            </a:fld>
            <a:endParaRPr lang="en-US"/>
          </a:p>
        </p:txBody>
      </p:sp>
    </p:spTree>
    <p:extLst>
      <p:ext uri="{BB962C8B-B14F-4D97-AF65-F5344CB8AC3E}">
        <p14:creationId xmlns:p14="http://schemas.microsoft.com/office/powerpoint/2010/main" val="517901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dirty="0" smtClean="0"/>
              <a:t>For financially independent people, their </a:t>
            </a:r>
            <a:r>
              <a:rPr lang="en-US" sz="1200" b="1" u="sng" dirty="0" smtClean="0">
                <a:solidFill>
                  <a:schemeClr val="accent1">
                    <a:lumMod val="75000"/>
                  </a:schemeClr>
                </a:solidFill>
              </a:rPr>
              <a:t>assets</a:t>
            </a:r>
            <a:r>
              <a:rPr lang="en-US" sz="1200" dirty="0" smtClean="0"/>
              <a:t> generate </a:t>
            </a:r>
            <a:r>
              <a:rPr lang="en-US" sz="1200" dirty="0" smtClean="0">
                <a:hlinkClick r:id="rId3" tooltip="Income"/>
              </a:rPr>
              <a:t>income</a:t>
            </a:r>
            <a:r>
              <a:rPr lang="en-US" sz="1200" dirty="0" smtClean="0"/>
              <a:t> that is greater than their </a:t>
            </a:r>
            <a:r>
              <a:rPr lang="en-US" sz="1200" dirty="0" smtClean="0">
                <a:hlinkClick r:id="rId4" tooltip="Expenses"/>
              </a:rPr>
              <a:t>expenses</a:t>
            </a:r>
            <a:r>
              <a:rPr lang="en-US" sz="1200" dirty="0" smtClean="0"/>
              <a:t>. </a:t>
            </a:r>
          </a:p>
          <a:p>
            <a:pPr algn="just"/>
            <a:endParaRPr lang="en-US" sz="1200" dirty="0" smtClean="0"/>
          </a:p>
          <a:p>
            <a:pPr algn="just"/>
            <a:r>
              <a:rPr lang="en-US" sz="1200" dirty="0" smtClean="0"/>
              <a:t>An </a:t>
            </a:r>
            <a:r>
              <a:rPr lang="en-US" sz="1200" b="1" i="1" u="sng" dirty="0" smtClean="0">
                <a:solidFill>
                  <a:schemeClr val="accent1">
                    <a:lumMod val="75000"/>
                  </a:schemeClr>
                </a:solidFill>
              </a:rPr>
              <a:t>asset</a:t>
            </a:r>
            <a:r>
              <a:rPr lang="en-US" sz="1200" dirty="0" smtClean="0"/>
              <a:t> is anything of value that can be liquidated if a person has debt.</a:t>
            </a:r>
          </a:p>
          <a:p>
            <a:pPr algn="just"/>
            <a:endParaRPr lang="en-US" sz="1200" dirty="0" smtClean="0"/>
          </a:p>
          <a:p>
            <a:pPr algn="just"/>
            <a:r>
              <a:rPr lang="en-US" sz="1200" dirty="0" smtClean="0"/>
              <a:t>It does not matter how </a:t>
            </a:r>
            <a:r>
              <a:rPr lang="en-US" sz="1200" i="1" dirty="0" smtClean="0"/>
              <a:t>old</a:t>
            </a:r>
            <a:r>
              <a:rPr lang="en-US" sz="1200" dirty="0" smtClean="0"/>
              <a:t> or </a:t>
            </a:r>
            <a:r>
              <a:rPr lang="en-US" sz="1200" i="1" dirty="0" smtClean="0"/>
              <a:t>young</a:t>
            </a:r>
            <a:r>
              <a:rPr lang="en-US" sz="1200" dirty="0" smtClean="0"/>
              <a:t> someone is or how much money they have or make. If they can generate enough money to meet their needs from sources other than their primary occupation, then they have achieved financial independence.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8217CD4F-D92A-4423-901C-DD156EE5E91A}" type="slidenum">
              <a:rPr lang="en-US" smtClean="0"/>
              <a:t>7</a:t>
            </a:fld>
            <a:endParaRPr lang="en-US"/>
          </a:p>
        </p:txBody>
      </p:sp>
    </p:spTree>
    <p:extLst>
      <p:ext uri="{BB962C8B-B14F-4D97-AF65-F5344CB8AC3E}">
        <p14:creationId xmlns:p14="http://schemas.microsoft.com/office/powerpoint/2010/main" val="3192072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FI is likely to bolster one’s commitment to always do the right thing.</a:t>
            </a:r>
          </a:p>
          <a:p>
            <a:endParaRPr lang="en-US" dirty="0" smtClean="0"/>
          </a:p>
          <a:p>
            <a:endParaRPr lang="en-US" dirty="0" smtClean="0"/>
          </a:p>
          <a:p>
            <a:r>
              <a:rPr lang="en-US" dirty="0" smtClean="0"/>
              <a:t>What</a:t>
            </a:r>
            <a:r>
              <a:rPr lang="en-US" baseline="0" dirty="0" smtClean="0"/>
              <a:t> </a:t>
            </a:r>
            <a:r>
              <a:rPr lang="en-US" dirty="0" smtClean="0"/>
              <a:t>Bill Bonner is implying in this quote is that being</a:t>
            </a:r>
            <a:r>
              <a:rPr lang="en-US" baseline="0" dirty="0" smtClean="0"/>
              <a:t> financially independent allows </a:t>
            </a:r>
            <a:r>
              <a:rPr lang="en-US" dirty="0" smtClean="0"/>
              <a:t>one</a:t>
            </a:r>
            <a:r>
              <a:rPr lang="en-US" baseline="0" dirty="0" smtClean="0"/>
              <a:t> </a:t>
            </a:r>
            <a:r>
              <a:rPr lang="en-US" b="1" u="sng" baseline="0" dirty="0" smtClean="0"/>
              <a:t>not to be a sycophant </a:t>
            </a:r>
            <a:r>
              <a:rPr lang="en-US" baseline="0" dirty="0" smtClean="0"/>
              <a:t>or </a:t>
            </a:r>
            <a:r>
              <a:rPr lang="en-US" b="1" u="sng" baseline="0" dirty="0" smtClean="0"/>
              <a:t>not to pursue mindless imitation </a:t>
            </a:r>
            <a:r>
              <a:rPr lang="en-US" baseline="0" dirty="0" smtClean="0"/>
              <a:t>against one’s own wish. </a:t>
            </a:r>
            <a:endParaRPr lang="en-US" dirty="0" smtClean="0"/>
          </a:p>
          <a:p>
            <a:endParaRPr lang="en-US" dirty="0" smtClean="0"/>
          </a:p>
          <a:p>
            <a:r>
              <a:rPr lang="en-US" dirty="0" smtClean="0"/>
              <a:t>Bill Bonner is an American author and co-founder of The Daily Reckoning.</a:t>
            </a:r>
          </a:p>
          <a:p>
            <a:endParaRPr lang="en-US" dirty="0" smtClean="0"/>
          </a:p>
          <a:p>
            <a:r>
              <a:rPr lang="en-US" baseline="0" dirty="0" smtClean="0"/>
              <a:t>Warren Buffett: We don’t want to depend on the kindness of others.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William Shirer Quote:</a:t>
            </a:r>
            <a:r>
              <a:rPr lang="en-US" baseline="0" dirty="0" smtClean="0"/>
              <a:t> One who depends on others is doomed.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217CD4F-D92A-4423-901C-DD156EE5E91A}" type="slidenum">
              <a:rPr lang="en-US" smtClean="0"/>
              <a:t>8</a:t>
            </a:fld>
            <a:endParaRPr lang="en-US"/>
          </a:p>
        </p:txBody>
      </p:sp>
    </p:spTree>
    <p:extLst>
      <p:ext uri="{BB962C8B-B14F-4D97-AF65-F5344CB8AC3E}">
        <p14:creationId xmlns:p14="http://schemas.microsoft.com/office/powerpoint/2010/main" val="705686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97695-ECA0-4E86-A91D-6E9CD8AB3E96}" type="slidenum">
              <a:rPr lang="en-US" smtClean="0"/>
              <a:t>9</a:t>
            </a:fld>
            <a:endParaRPr lang="en-US"/>
          </a:p>
        </p:txBody>
      </p:sp>
    </p:spTree>
    <p:extLst>
      <p:ext uri="{BB962C8B-B14F-4D97-AF65-F5344CB8AC3E}">
        <p14:creationId xmlns:p14="http://schemas.microsoft.com/office/powerpoint/2010/main" val="822927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9B542C-2E89-4858-B204-36F8E9CEF89B}" type="datetimeFigureOut">
              <a:rPr lang="en-US" smtClean="0"/>
              <a:t>8/16/2014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BE80B-AE98-44D8-A6E9-10B7469DD44C}" type="slidenum">
              <a:rPr lang="en-US" smtClean="0"/>
              <a:t>‹#›</a:t>
            </a:fld>
            <a:endParaRPr lang="en-US"/>
          </a:p>
        </p:txBody>
      </p:sp>
    </p:spTree>
    <p:extLst>
      <p:ext uri="{BB962C8B-B14F-4D97-AF65-F5344CB8AC3E}">
        <p14:creationId xmlns:p14="http://schemas.microsoft.com/office/powerpoint/2010/main" val="3319020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9B542C-2E89-4858-B204-36F8E9CEF89B}" type="datetimeFigureOut">
              <a:rPr lang="en-US" smtClean="0"/>
              <a:t>8/16/2014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BE80B-AE98-44D8-A6E9-10B7469DD44C}" type="slidenum">
              <a:rPr lang="en-US" smtClean="0"/>
              <a:t>‹#›</a:t>
            </a:fld>
            <a:endParaRPr lang="en-US"/>
          </a:p>
        </p:txBody>
      </p:sp>
    </p:spTree>
    <p:extLst>
      <p:ext uri="{BB962C8B-B14F-4D97-AF65-F5344CB8AC3E}">
        <p14:creationId xmlns:p14="http://schemas.microsoft.com/office/powerpoint/2010/main" val="269349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9B542C-2E89-4858-B204-36F8E9CEF89B}" type="datetimeFigureOut">
              <a:rPr lang="en-US" smtClean="0"/>
              <a:t>8/16/2014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BE80B-AE98-44D8-A6E9-10B7469DD44C}" type="slidenum">
              <a:rPr lang="en-US" smtClean="0"/>
              <a:t>‹#›</a:t>
            </a:fld>
            <a:endParaRPr lang="en-US"/>
          </a:p>
        </p:txBody>
      </p:sp>
    </p:spTree>
    <p:extLst>
      <p:ext uri="{BB962C8B-B14F-4D97-AF65-F5344CB8AC3E}">
        <p14:creationId xmlns:p14="http://schemas.microsoft.com/office/powerpoint/2010/main" val="655066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9B542C-2E89-4858-B204-36F8E9CEF89B}" type="datetimeFigureOut">
              <a:rPr lang="en-US" smtClean="0"/>
              <a:t>8/16/2014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BE80B-AE98-44D8-A6E9-10B7469DD44C}" type="slidenum">
              <a:rPr lang="en-US" smtClean="0"/>
              <a:t>‹#›</a:t>
            </a:fld>
            <a:endParaRPr lang="en-US"/>
          </a:p>
        </p:txBody>
      </p:sp>
    </p:spTree>
    <p:extLst>
      <p:ext uri="{BB962C8B-B14F-4D97-AF65-F5344CB8AC3E}">
        <p14:creationId xmlns:p14="http://schemas.microsoft.com/office/powerpoint/2010/main" val="3554276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9B542C-2E89-4858-B204-36F8E9CEF89B}" type="datetimeFigureOut">
              <a:rPr lang="en-US" smtClean="0"/>
              <a:t>8/16/2014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BE80B-AE98-44D8-A6E9-10B7469DD44C}" type="slidenum">
              <a:rPr lang="en-US" smtClean="0"/>
              <a:t>‹#›</a:t>
            </a:fld>
            <a:endParaRPr lang="en-US"/>
          </a:p>
        </p:txBody>
      </p:sp>
    </p:spTree>
    <p:extLst>
      <p:ext uri="{BB962C8B-B14F-4D97-AF65-F5344CB8AC3E}">
        <p14:creationId xmlns:p14="http://schemas.microsoft.com/office/powerpoint/2010/main" val="106672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9B542C-2E89-4858-B204-36F8E9CEF89B}" type="datetimeFigureOut">
              <a:rPr lang="en-US" smtClean="0"/>
              <a:t>8/16/2014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BBE80B-AE98-44D8-A6E9-10B7469DD44C}" type="slidenum">
              <a:rPr lang="en-US" smtClean="0"/>
              <a:t>‹#›</a:t>
            </a:fld>
            <a:endParaRPr lang="en-US"/>
          </a:p>
        </p:txBody>
      </p:sp>
    </p:spTree>
    <p:extLst>
      <p:ext uri="{BB962C8B-B14F-4D97-AF65-F5344CB8AC3E}">
        <p14:creationId xmlns:p14="http://schemas.microsoft.com/office/powerpoint/2010/main" val="633187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9B542C-2E89-4858-B204-36F8E9CEF89B}" type="datetimeFigureOut">
              <a:rPr lang="en-US" smtClean="0"/>
              <a:t>8/16/2014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BBE80B-AE98-44D8-A6E9-10B7469DD44C}" type="slidenum">
              <a:rPr lang="en-US" smtClean="0"/>
              <a:t>‹#›</a:t>
            </a:fld>
            <a:endParaRPr lang="en-US"/>
          </a:p>
        </p:txBody>
      </p:sp>
    </p:spTree>
    <p:extLst>
      <p:ext uri="{BB962C8B-B14F-4D97-AF65-F5344CB8AC3E}">
        <p14:creationId xmlns:p14="http://schemas.microsoft.com/office/powerpoint/2010/main" val="3716105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9B542C-2E89-4858-B204-36F8E9CEF89B}" type="datetimeFigureOut">
              <a:rPr lang="en-US" smtClean="0"/>
              <a:t>8/16/2014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BBE80B-AE98-44D8-A6E9-10B7469DD44C}" type="slidenum">
              <a:rPr lang="en-US" smtClean="0"/>
              <a:t>‹#›</a:t>
            </a:fld>
            <a:endParaRPr lang="en-US"/>
          </a:p>
        </p:txBody>
      </p:sp>
    </p:spTree>
    <p:extLst>
      <p:ext uri="{BB962C8B-B14F-4D97-AF65-F5344CB8AC3E}">
        <p14:creationId xmlns:p14="http://schemas.microsoft.com/office/powerpoint/2010/main" val="238099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9B542C-2E89-4858-B204-36F8E9CEF89B}" type="datetimeFigureOut">
              <a:rPr lang="en-US" smtClean="0"/>
              <a:t>8/16/2014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BBE80B-AE98-44D8-A6E9-10B7469DD44C}" type="slidenum">
              <a:rPr lang="en-US" smtClean="0"/>
              <a:t>‹#›</a:t>
            </a:fld>
            <a:endParaRPr lang="en-US"/>
          </a:p>
        </p:txBody>
      </p:sp>
    </p:spTree>
    <p:extLst>
      <p:ext uri="{BB962C8B-B14F-4D97-AF65-F5344CB8AC3E}">
        <p14:creationId xmlns:p14="http://schemas.microsoft.com/office/powerpoint/2010/main" val="3242585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9B542C-2E89-4858-B204-36F8E9CEF89B}" type="datetimeFigureOut">
              <a:rPr lang="en-US" smtClean="0"/>
              <a:t>8/16/2014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BBE80B-AE98-44D8-A6E9-10B7469DD44C}" type="slidenum">
              <a:rPr lang="en-US" smtClean="0"/>
              <a:t>‹#›</a:t>
            </a:fld>
            <a:endParaRPr lang="en-US"/>
          </a:p>
        </p:txBody>
      </p:sp>
    </p:spTree>
    <p:extLst>
      <p:ext uri="{BB962C8B-B14F-4D97-AF65-F5344CB8AC3E}">
        <p14:creationId xmlns:p14="http://schemas.microsoft.com/office/powerpoint/2010/main" val="2095561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9B542C-2E89-4858-B204-36F8E9CEF89B}" type="datetimeFigureOut">
              <a:rPr lang="en-US" smtClean="0"/>
              <a:t>8/16/2014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BBE80B-AE98-44D8-A6E9-10B7469DD44C}" type="slidenum">
              <a:rPr lang="en-US" smtClean="0"/>
              <a:t>‹#›</a:t>
            </a:fld>
            <a:endParaRPr lang="en-US"/>
          </a:p>
        </p:txBody>
      </p:sp>
    </p:spTree>
    <p:extLst>
      <p:ext uri="{BB962C8B-B14F-4D97-AF65-F5344CB8AC3E}">
        <p14:creationId xmlns:p14="http://schemas.microsoft.com/office/powerpoint/2010/main" val="2753805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9B542C-2E89-4858-B204-36F8E9CEF89B}" type="datetimeFigureOut">
              <a:rPr lang="en-US" smtClean="0"/>
              <a:t>8/16/2014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BBE80B-AE98-44D8-A6E9-10B7469DD44C}" type="slidenum">
              <a:rPr lang="en-US" smtClean="0"/>
              <a:t>‹#›</a:t>
            </a:fld>
            <a:endParaRPr lang="en-US"/>
          </a:p>
        </p:txBody>
      </p:sp>
    </p:spTree>
    <p:extLst>
      <p:ext uri="{BB962C8B-B14F-4D97-AF65-F5344CB8AC3E}">
        <p14:creationId xmlns:p14="http://schemas.microsoft.com/office/powerpoint/2010/main" val="218314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Umesh%20Stocks%20SIP%20Working.xls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en.wikipedia.org/wiki/MMTC_Ltd"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Gaining Financial Independence</a:t>
            </a:r>
            <a:br>
              <a:rPr lang="en-US" dirty="0" smtClean="0"/>
            </a:br>
            <a:r>
              <a:rPr lang="en-US" dirty="0" smtClean="0"/>
              <a:t>Investors – Aware and Beware</a:t>
            </a:r>
            <a:endParaRPr lang="en-US" dirty="0"/>
          </a:p>
        </p:txBody>
      </p:sp>
      <p:sp>
        <p:nvSpPr>
          <p:cNvPr id="3" name="Subtitle 2"/>
          <p:cNvSpPr>
            <a:spLocks noGrp="1"/>
          </p:cNvSpPr>
          <p:nvPr>
            <p:ph type="subTitle" idx="1"/>
          </p:nvPr>
        </p:nvSpPr>
        <p:spPr/>
        <p:txBody>
          <a:bodyPr/>
          <a:lstStyle/>
          <a:p>
            <a:r>
              <a:rPr lang="en-US" dirty="0" err="1" smtClean="0"/>
              <a:t>Umesh</a:t>
            </a:r>
            <a:r>
              <a:rPr lang="en-US" dirty="0" smtClean="0"/>
              <a:t> V. </a:t>
            </a:r>
            <a:r>
              <a:rPr lang="en-US" dirty="0" err="1" smtClean="0"/>
              <a:t>Kudalkar</a:t>
            </a:r>
            <a:r>
              <a:rPr lang="en-US" dirty="0" smtClean="0"/>
              <a:t>, CFA</a:t>
            </a:r>
          </a:p>
          <a:p>
            <a:r>
              <a:rPr lang="en-US" dirty="0" smtClean="0"/>
              <a:t>16</a:t>
            </a:r>
            <a:r>
              <a:rPr lang="en-US" baseline="30000" dirty="0" smtClean="0"/>
              <a:t>th</a:t>
            </a:r>
            <a:r>
              <a:rPr lang="en-US" dirty="0" smtClean="0"/>
              <a:t> August 2014</a:t>
            </a:r>
          </a:p>
          <a:p>
            <a:r>
              <a:rPr lang="en-US" dirty="0" smtClean="0"/>
              <a:t>Pune</a:t>
            </a:r>
            <a:endParaRPr lang="en-US" dirty="0"/>
          </a:p>
        </p:txBody>
      </p:sp>
    </p:spTree>
    <p:extLst>
      <p:ext uri="{BB962C8B-B14F-4D97-AF65-F5344CB8AC3E}">
        <p14:creationId xmlns:p14="http://schemas.microsoft.com/office/powerpoint/2010/main" val="27556286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Investing related terms</a:t>
            </a:r>
            <a:endParaRPr lang="en-US" dirty="0"/>
          </a:p>
        </p:txBody>
      </p:sp>
      <p:sp>
        <p:nvSpPr>
          <p:cNvPr id="3" name="Content Placeholder 2"/>
          <p:cNvSpPr>
            <a:spLocks noGrp="1"/>
          </p:cNvSpPr>
          <p:nvPr>
            <p:ph idx="1"/>
          </p:nvPr>
        </p:nvSpPr>
        <p:spPr/>
        <p:txBody>
          <a:bodyPr/>
          <a:lstStyle/>
          <a:p>
            <a:r>
              <a:rPr lang="en-US" dirty="0" smtClean="0"/>
              <a:t>Return</a:t>
            </a:r>
          </a:p>
          <a:p>
            <a:r>
              <a:rPr lang="en-US" dirty="0" smtClean="0"/>
              <a:t>Risk</a:t>
            </a:r>
          </a:p>
          <a:p>
            <a:r>
              <a:rPr lang="en-US" dirty="0" smtClean="0"/>
              <a:t>Time Horizon</a:t>
            </a:r>
          </a:p>
          <a:p>
            <a:r>
              <a:rPr lang="en-US" dirty="0" smtClean="0"/>
              <a:t>Liquidity</a:t>
            </a:r>
          </a:p>
          <a:p>
            <a:r>
              <a:rPr lang="en-US" dirty="0" smtClean="0"/>
              <a:t>Taxation</a:t>
            </a:r>
          </a:p>
          <a:p>
            <a:r>
              <a:rPr lang="en-US" dirty="0" smtClean="0"/>
              <a:t>Special Circumstances</a:t>
            </a:r>
          </a:p>
          <a:p>
            <a:r>
              <a:rPr lang="en-US" dirty="0" smtClean="0"/>
              <a:t>Inflation</a:t>
            </a:r>
          </a:p>
          <a:p>
            <a:endParaRPr lang="en-US" dirty="0"/>
          </a:p>
        </p:txBody>
      </p:sp>
    </p:spTree>
    <p:extLst>
      <p:ext uri="{BB962C8B-B14F-4D97-AF65-F5344CB8AC3E}">
        <p14:creationId xmlns:p14="http://schemas.microsoft.com/office/powerpoint/2010/main" val="3860584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Section II</a:t>
            </a:r>
            <a:endParaRPr lang="en-US" b="1" dirty="0"/>
          </a:p>
        </p:txBody>
      </p:sp>
      <p:sp>
        <p:nvSpPr>
          <p:cNvPr id="3" name="Content Placeholder 2"/>
          <p:cNvSpPr>
            <a:spLocks noGrp="1"/>
          </p:cNvSpPr>
          <p:nvPr>
            <p:ph idx="1"/>
          </p:nvPr>
        </p:nvSpPr>
        <p:spPr/>
        <p:txBody>
          <a:bodyPr/>
          <a:lstStyle/>
          <a:p>
            <a:endParaRPr lang="en-US" dirty="0" smtClean="0"/>
          </a:p>
          <a:p>
            <a:endParaRPr lang="en-US" dirty="0"/>
          </a:p>
          <a:p>
            <a:pPr marL="0" indent="0" algn="ctr">
              <a:buNone/>
            </a:pPr>
            <a:r>
              <a:rPr lang="en-US" sz="4000" b="1" dirty="0" smtClean="0"/>
              <a:t>Inflation </a:t>
            </a:r>
            <a:r>
              <a:rPr lang="en-US" sz="4000" b="1" dirty="0"/>
              <a:t>and Asset Allocation Decision</a:t>
            </a:r>
          </a:p>
          <a:p>
            <a:endParaRPr lang="en-US" dirty="0"/>
          </a:p>
        </p:txBody>
      </p:sp>
    </p:spTree>
    <p:extLst>
      <p:ext uri="{BB962C8B-B14F-4D97-AF65-F5344CB8AC3E}">
        <p14:creationId xmlns:p14="http://schemas.microsoft.com/office/powerpoint/2010/main" val="3255596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Inflation</a:t>
            </a:r>
            <a:endParaRPr lang="en-US" dirty="0"/>
          </a:p>
        </p:txBody>
      </p:sp>
      <p:sp>
        <p:nvSpPr>
          <p:cNvPr id="3" name="Content Placeholder 2"/>
          <p:cNvSpPr>
            <a:spLocks noGrp="1"/>
          </p:cNvSpPr>
          <p:nvPr>
            <p:ph idx="1"/>
          </p:nvPr>
        </p:nvSpPr>
        <p:spPr/>
        <p:txBody>
          <a:bodyPr>
            <a:normAutofit fontScale="55000" lnSpcReduction="20000"/>
          </a:bodyPr>
          <a:lstStyle/>
          <a:p>
            <a:pPr algn="just"/>
            <a:r>
              <a:rPr lang="en-US" sz="4200" b="1" i="1" dirty="0" smtClean="0"/>
              <a:t>Inflation is a tapeworm </a:t>
            </a:r>
            <a:r>
              <a:rPr lang="en-US" sz="4200" dirty="0" smtClean="0"/>
              <a:t>that can destroy one’s dreams.</a:t>
            </a:r>
          </a:p>
          <a:p>
            <a:pPr algn="just"/>
            <a:r>
              <a:rPr lang="en-US" sz="4200" dirty="0" smtClean="0"/>
              <a:t>Although, the Government declared Rate of Inflation is 8%, </a:t>
            </a:r>
            <a:r>
              <a:rPr lang="en-US" sz="4200" b="1" i="1" dirty="0" smtClean="0"/>
              <a:t>everyone MUST calculate his / her own inflation rate</a:t>
            </a:r>
            <a:r>
              <a:rPr lang="en-US" sz="4200" dirty="0" smtClean="0"/>
              <a:t>.</a:t>
            </a:r>
          </a:p>
          <a:p>
            <a:pPr algn="just"/>
            <a:endParaRPr lang="en-US" sz="4200" dirty="0" smtClean="0"/>
          </a:p>
          <a:p>
            <a:pPr algn="just"/>
            <a:r>
              <a:rPr lang="en-US" sz="4200" dirty="0" smtClean="0"/>
              <a:t>Own Inflation Rate would be dependent on his / her consumption basket and would vary depending on state of life </a:t>
            </a:r>
          </a:p>
          <a:p>
            <a:pPr algn="just"/>
            <a:r>
              <a:rPr lang="en-US" sz="4200" dirty="0" smtClean="0"/>
              <a:t>How </a:t>
            </a:r>
            <a:r>
              <a:rPr lang="en-US" sz="4200" dirty="0"/>
              <a:t>does one calculate inflation </a:t>
            </a:r>
            <a:r>
              <a:rPr lang="en-US" sz="4200" dirty="0" smtClean="0"/>
              <a:t>rate?</a:t>
            </a:r>
          </a:p>
          <a:p>
            <a:pPr algn="just"/>
            <a:endParaRPr lang="en-US" sz="4200" dirty="0"/>
          </a:p>
          <a:p>
            <a:pPr algn="just"/>
            <a:r>
              <a:rPr lang="en-US" sz="4200" dirty="0" smtClean="0"/>
              <a:t>It </a:t>
            </a:r>
            <a:r>
              <a:rPr lang="en-US" sz="4200" dirty="0"/>
              <a:t>is increase in your annual expenses in the current year divided by your previous year’s expenses assuming you </a:t>
            </a:r>
            <a:r>
              <a:rPr lang="en-US" sz="4200" dirty="0" smtClean="0"/>
              <a:t>didn’t have </a:t>
            </a:r>
            <a:r>
              <a:rPr lang="en-US" sz="4200" dirty="0"/>
              <a:t>change in lifestyle</a:t>
            </a:r>
            <a:r>
              <a:rPr lang="en-US" sz="4200" dirty="0" smtClean="0"/>
              <a:t>. </a:t>
            </a:r>
            <a:r>
              <a:rPr lang="en-US" sz="4200" dirty="0"/>
              <a:t>Needless to say one has to beat one’s own inflation </a:t>
            </a:r>
            <a:r>
              <a:rPr lang="en-US" sz="4200" dirty="0" smtClean="0"/>
              <a:t>%.</a:t>
            </a:r>
            <a:endParaRPr lang="en-US" sz="4200" dirty="0"/>
          </a:p>
          <a:p>
            <a:pPr algn="just"/>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13521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Inflation and FD Return</a:t>
            </a:r>
            <a:endParaRPr lang="en-US" dirty="0"/>
          </a:p>
        </p:txBody>
      </p:sp>
      <p:sp>
        <p:nvSpPr>
          <p:cNvPr id="3" name="Content Placeholder 2"/>
          <p:cNvSpPr>
            <a:spLocks noGrp="1"/>
          </p:cNvSpPr>
          <p:nvPr>
            <p:ph idx="1"/>
          </p:nvPr>
        </p:nvSpPr>
        <p:spPr/>
        <p:txBody>
          <a:bodyPr>
            <a:normAutofit/>
          </a:bodyPr>
          <a:lstStyle/>
          <a:p>
            <a:pPr marL="57150" indent="0">
              <a:buNone/>
            </a:pPr>
            <a:r>
              <a:rPr lang="en-US" sz="3600" dirty="0"/>
              <a:t>If today you have </a:t>
            </a:r>
            <a:r>
              <a:rPr lang="en-US" sz="3600" b="1" dirty="0"/>
              <a:t>money = to 20 years of expenses</a:t>
            </a:r>
            <a:r>
              <a:rPr lang="en-US" sz="3600" dirty="0"/>
              <a:t>:</a:t>
            </a:r>
          </a:p>
          <a:p>
            <a:pPr marL="114300" indent="0">
              <a:buNone/>
            </a:pPr>
            <a:endParaRPr lang="en-US" sz="3600" dirty="0" smtClean="0"/>
          </a:p>
          <a:p>
            <a:pPr marL="114300" indent="0">
              <a:buNone/>
            </a:pPr>
            <a:r>
              <a:rPr lang="en-US" sz="3600" dirty="0" smtClean="0"/>
              <a:t>At </a:t>
            </a:r>
            <a:r>
              <a:rPr lang="en-US" sz="3600" dirty="0"/>
              <a:t>an </a:t>
            </a:r>
            <a:r>
              <a:rPr lang="en-US" sz="3600" b="1" i="1" dirty="0"/>
              <a:t>inflation of 8%, </a:t>
            </a:r>
            <a:r>
              <a:rPr lang="en-US" sz="3600" dirty="0"/>
              <a:t>if you invest all the money in </a:t>
            </a:r>
            <a:r>
              <a:rPr lang="en-US" sz="3600" b="1" i="1" dirty="0"/>
              <a:t>9% Fixed </a:t>
            </a:r>
            <a:r>
              <a:rPr lang="en-US" sz="3600" b="1" i="1" dirty="0" smtClean="0"/>
              <a:t>Deposits and pay 30% Tax</a:t>
            </a:r>
            <a:r>
              <a:rPr lang="en-US" sz="3600" dirty="0" smtClean="0"/>
              <a:t>, </a:t>
            </a:r>
            <a:r>
              <a:rPr lang="en-US" sz="3600" dirty="0"/>
              <a:t>it will last only for </a:t>
            </a:r>
            <a:r>
              <a:rPr lang="en-US" sz="3600" b="1" dirty="0">
                <a:solidFill>
                  <a:schemeClr val="tx2"/>
                </a:solidFill>
              </a:rPr>
              <a:t>17 years</a:t>
            </a:r>
            <a:r>
              <a:rPr lang="en-US" sz="3600" dirty="0"/>
              <a:t>.</a:t>
            </a:r>
          </a:p>
          <a:p>
            <a:endParaRPr lang="en-US" sz="3600" dirty="0"/>
          </a:p>
        </p:txBody>
      </p:sp>
    </p:spTree>
    <p:extLst>
      <p:ext uri="{BB962C8B-B14F-4D97-AF65-F5344CB8AC3E}">
        <p14:creationId xmlns:p14="http://schemas.microsoft.com/office/powerpoint/2010/main" val="3549411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Inflation and FD Return</a:t>
            </a:r>
            <a:endParaRPr lang="en-US" dirty="0"/>
          </a:p>
        </p:txBody>
      </p:sp>
      <p:sp>
        <p:nvSpPr>
          <p:cNvPr id="3" name="Content Placeholder 2"/>
          <p:cNvSpPr>
            <a:spLocks noGrp="1"/>
          </p:cNvSpPr>
          <p:nvPr>
            <p:ph idx="1"/>
          </p:nvPr>
        </p:nvSpPr>
        <p:spPr/>
        <p:txBody>
          <a:bodyPr/>
          <a:lstStyle/>
          <a:p>
            <a:pPr marL="0" lvl="1" indent="0">
              <a:buNone/>
            </a:pPr>
            <a:endParaRPr lang="en-US" dirty="0" smtClean="0"/>
          </a:p>
          <a:p>
            <a:pPr marL="0" lvl="1" indent="0">
              <a:buNone/>
            </a:pPr>
            <a:r>
              <a:rPr lang="en-US" sz="3600" dirty="0"/>
              <a:t>If today you have </a:t>
            </a:r>
            <a:r>
              <a:rPr lang="en-US" sz="3600" b="1" dirty="0"/>
              <a:t>money = to 20 years of expenses</a:t>
            </a:r>
            <a:r>
              <a:rPr lang="en-US" sz="3600" dirty="0"/>
              <a:t>:</a:t>
            </a:r>
          </a:p>
          <a:p>
            <a:pPr marL="0" lvl="1" indent="0">
              <a:buNone/>
            </a:pPr>
            <a:endParaRPr lang="en-US" sz="3200" dirty="0"/>
          </a:p>
          <a:p>
            <a:pPr marL="114300" indent="0">
              <a:buNone/>
            </a:pPr>
            <a:r>
              <a:rPr lang="en-US" sz="3600" dirty="0"/>
              <a:t>At an </a:t>
            </a:r>
            <a:r>
              <a:rPr lang="en-US" sz="3600" b="1" i="1" dirty="0"/>
              <a:t>inflation of 12%, </a:t>
            </a:r>
            <a:r>
              <a:rPr lang="en-US" sz="3600" dirty="0"/>
              <a:t>if you invest all the money in </a:t>
            </a:r>
            <a:r>
              <a:rPr lang="en-US" sz="3600" b="1" i="1" dirty="0"/>
              <a:t>9% Fixed </a:t>
            </a:r>
            <a:r>
              <a:rPr lang="en-US" sz="3600" b="1" i="1" dirty="0" smtClean="0"/>
              <a:t>Deposits and pay 30% Tax</a:t>
            </a:r>
            <a:r>
              <a:rPr lang="en-US" sz="3600" dirty="0" smtClean="0"/>
              <a:t>, </a:t>
            </a:r>
            <a:r>
              <a:rPr lang="en-US" sz="3600" dirty="0"/>
              <a:t>it will last only for </a:t>
            </a:r>
            <a:r>
              <a:rPr lang="en-US" sz="3600" b="1" dirty="0">
                <a:solidFill>
                  <a:schemeClr val="tx2"/>
                </a:solidFill>
              </a:rPr>
              <a:t>13 years</a:t>
            </a:r>
            <a:r>
              <a:rPr lang="en-US" sz="3600" dirty="0"/>
              <a:t>.</a:t>
            </a:r>
          </a:p>
          <a:p>
            <a:pPr indent="0">
              <a:buNone/>
            </a:pPr>
            <a:endParaRPr lang="en-US" dirty="0"/>
          </a:p>
        </p:txBody>
      </p:sp>
    </p:spTree>
    <p:extLst>
      <p:ext uri="{BB962C8B-B14F-4D97-AF65-F5344CB8AC3E}">
        <p14:creationId xmlns:p14="http://schemas.microsoft.com/office/powerpoint/2010/main" val="1035865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Theoretical </a:t>
            </a:r>
            <a:r>
              <a:rPr lang="en-US" dirty="0" smtClean="0"/>
              <a:t>Example: 50% Stocks</a:t>
            </a:r>
            <a:r>
              <a:rPr lang="en-US" dirty="0"/>
              <a:t/>
            </a:r>
            <a:br>
              <a:rPr lang="en-US" dirty="0"/>
            </a:br>
            <a:r>
              <a:rPr lang="en-US" dirty="0"/>
              <a:t>No guarantees but It shows potential</a:t>
            </a:r>
          </a:p>
        </p:txBody>
      </p:sp>
      <p:sp>
        <p:nvSpPr>
          <p:cNvPr id="3" name="Content Placeholder 2"/>
          <p:cNvSpPr>
            <a:spLocks noGrp="1"/>
          </p:cNvSpPr>
          <p:nvPr>
            <p:ph idx="1"/>
          </p:nvPr>
        </p:nvSpPr>
        <p:spPr/>
        <p:txBody>
          <a:bodyPr>
            <a:normAutofit fontScale="70000" lnSpcReduction="20000"/>
          </a:bodyPr>
          <a:lstStyle/>
          <a:p>
            <a:pPr marL="0" indent="0" algn="just">
              <a:buNone/>
            </a:pPr>
            <a:r>
              <a:rPr lang="en-US" sz="4000" dirty="0"/>
              <a:t>If today </a:t>
            </a:r>
            <a:r>
              <a:rPr lang="en-US" sz="4000" dirty="0" smtClean="0"/>
              <a:t>one has </a:t>
            </a:r>
            <a:r>
              <a:rPr lang="en-US" sz="4000" b="1" dirty="0"/>
              <a:t>money = to 20 years of </a:t>
            </a:r>
            <a:r>
              <a:rPr lang="en-US" sz="4000" b="1" dirty="0" smtClean="0"/>
              <a:t>expenses</a:t>
            </a:r>
            <a:endParaRPr lang="en-US" sz="4000" dirty="0" smtClean="0"/>
          </a:p>
          <a:p>
            <a:pPr marL="400050" lvl="2" indent="0" algn="just">
              <a:buNone/>
            </a:pPr>
            <a:r>
              <a:rPr lang="en-US" sz="3200" dirty="0" smtClean="0"/>
              <a:t>50</a:t>
            </a:r>
            <a:r>
              <a:rPr lang="en-US" sz="3200" dirty="0"/>
              <a:t>% of money in </a:t>
            </a:r>
            <a:r>
              <a:rPr lang="en-US" sz="3200" dirty="0" smtClean="0"/>
              <a:t>Stocks (@16.5% Return) and holds for more than 1 year,</a:t>
            </a:r>
          </a:p>
          <a:p>
            <a:pPr marL="400050" lvl="2" indent="0" algn="just">
              <a:buNone/>
            </a:pPr>
            <a:r>
              <a:rPr lang="en-US" sz="3200" dirty="0" smtClean="0"/>
              <a:t>37</a:t>
            </a:r>
            <a:r>
              <a:rPr lang="en-US" sz="3200" dirty="0"/>
              <a:t>% in Tax Free Bonds </a:t>
            </a:r>
            <a:r>
              <a:rPr lang="en-US" sz="3200" dirty="0" smtClean="0"/>
              <a:t>(@8.5% Return) &amp;</a:t>
            </a:r>
          </a:p>
          <a:p>
            <a:pPr marL="400050" lvl="2" indent="0" algn="just">
              <a:buNone/>
            </a:pPr>
            <a:r>
              <a:rPr lang="en-US" sz="3200" dirty="0" smtClean="0"/>
              <a:t>13</a:t>
            </a:r>
            <a:r>
              <a:rPr lang="en-US" sz="3200" dirty="0"/>
              <a:t>% in Fixed </a:t>
            </a:r>
            <a:r>
              <a:rPr lang="en-US" sz="3200" dirty="0" smtClean="0"/>
              <a:t>Deposits (@9.5%), then</a:t>
            </a:r>
          </a:p>
          <a:p>
            <a:pPr marL="0" lvl="2" indent="0" algn="just">
              <a:buNone/>
            </a:pPr>
            <a:r>
              <a:rPr lang="en-US" sz="3600" dirty="0" smtClean="0"/>
              <a:t>Expected Post Tax </a:t>
            </a:r>
            <a:r>
              <a:rPr lang="en-US" sz="3600" b="1" dirty="0" smtClean="0"/>
              <a:t>Return could be 12% (</a:t>
            </a:r>
            <a:r>
              <a:rPr lang="en-US" sz="3600" b="1" i="1" dirty="0" smtClean="0"/>
              <a:t>i.e. ONLY 4% spread over 8% inflation</a:t>
            </a:r>
            <a:r>
              <a:rPr lang="en-US" sz="3600" b="1" dirty="0" smtClean="0"/>
              <a:t>)</a:t>
            </a:r>
          </a:p>
          <a:p>
            <a:pPr marL="0" lvl="2" indent="0" algn="just">
              <a:buNone/>
            </a:pPr>
            <a:r>
              <a:rPr lang="en-US" sz="3600" b="1" dirty="0" smtClean="0"/>
              <a:t>Effective Tax Rate would be </a:t>
            </a:r>
            <a:r>
              <a:rPr lang="en-US" sz="3600" b="1" dirty="0"/>
              <a:t>4</a:t>
            </a:r>
            <a:r>
              <a:rPr lang="en-US" sz="3600" b="1" dirty="0" smtClean="0"/>
              <a:t>% (</a:t>
            </a:r>
            <a:r>
              <a:rPr lang="en-US" sz="2600" dirty="0" smtClean="0"/>
              <a:t>no tax on gain on stocks</a:t>
            </a:r>
            <a:r>
              <a:rPr lang="en-US" sz="3600" b="1" dirty="0" smtClean="0"/>
              <a:t>)</a:t>
            </a:r>
            <a:r>
              <a:rPr lang="en-US" sz="3600" dirty="0" smtClean="0"/>
              <a:t>.</a:t>
            </a:r>
          </a:p>
          <a:p>
            <a:pPr marL="0" lvl="2" indent="0" algn="just">
              <a:buNone/>
            </a:pPr>
            <a:endParaRPr lang="en-US" sz="3600" dirty="0" smtClean="0"/>
          </a:p>
          <a:p>
            <a:pPr marL="0" lvl="2" indent="0" algn="just">
              <a:buNone/>
            </a:pPr>
            <a:r>
              <a:rPr lang="en-US" sz="3600" dirty="0" smtClean="0"/>
              <a:t>The </a:t>
            </a:r>
            <a:r>
              <a:rPr lang="en-US" sz="3600" dirty="0"/>
              <a:t>money would last for </a:t>
            </a:r>
            <a:r>
              <a:rPr lang="en-US" sz="3600" b="1" dirty="0"/>
              <a:t>37</a:t>
            </a:r>
            <a:r>
              <a:rPr lang="en-US" sz="3600" b="1" dirty="0">
                <a:solidFill>
                  <a:schemeClr val="tx2"/>
                </a:solidFill>
              </a:rPr>
              <a:t> years</a:t>
            </a:r>
            <a:r>
              <a:rPr lang="en-US" sz="3600" dirty="0" smtClean="0"/>
              <a:t>.</a:t>
            </a:r>
          </a:p>
          <a:p>
            <a:pPr marL="0" lvl="2" indent="0" algn="just">
              <a:buNone/>
            </a:pPr>
            <a:r>
              <a:rPr lang="en-US" sz="3600" dirty="0" smtClean="0"/>
              <a:t>If </a:t>
            </a:r>
            <a:r>
              <a:rPr lang="en-US" sz="3600" dirty="0"/>
              <a:t>today you have </a:t>
            </a:r>
            <a:r>
              <a:rPr lang="en-US" sz="3600" b="1" dirty="0"/>
              <a:t>money = 30 years of e</a:t>
            </a:r>
            <a:r>
              <a:rPr lang="en-US" sz="3600" b="1" dirty="0" smtClean="0"/>
              <a:t>xpenses</a:t>
            </a:r>
            <a:r>
              <a:rPr lang="en-US" sz="3600" dirty="0"/>
              <a:t>, then it will last for </a:t>
            </a:r>
            <a:r>
              <a:rPr lang="en-US" sz="4200" b="1" dirty="0"/>
              <a:t>infinite</a:t>
            </a:r>
            <a:r>
              <a:rPr lang="en-US" sz="3600" b="1" dirty="0">
                <a:solidFill>
                  <a:schemeClr val="tx2"/>
                </a:solidFill>
              </a:rPr>
              <a:t> number of years</a:t>
            </a:r>
            <a:r>
              <a:rPr lang="en-US" sz="3600" dirty="0" smtClean="0"/>
              <a:t>. You won’t run out of money</a:t>
            </a:r>
            <a:endParaRPr lang="en-US" sz="3600" dirty="0"/>
          </a:p>
          <a:p>
            <a:pPr marL="0" lvl="2" indent="0">
              <a:buNone/>
            </a:pPr>
            <a:endParaRPr lang="en-US" sz="3600" dirty="0"/>
          </a:p>
          <a:p>
            <a:endParaRPr lang="en-US" dirty="0"/>
          </a:p>
        </p:txBody>
      </p:sp>
    </p:spTree>
    <p:extLst>
      <p:ext uri="{BB962C8B-B14F-4D97-AF65-F5344CB8AC3E}">
        <p14:creationId xmlns:p14="http://schemas.microsoft.com/office/powerpoint/2010/main" val="886626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par>
                                <p:cTn id="43" presetID="1" presetClass="entr" presetSubtype="0" fill="hold" grpId="2" nodeType="withEffect">
                                  <p:stCondLst>
                                    <p:cond delay="0"/>
                                  </p:stCondLst>
                                  <p:childTnLst>
                                    <p:set>
                                      <p:cBhvr>
                                        <p:cTn id="44" dur="1" fill="hold">
                                          <p:stCondLst>
                                            <p:cond delay="0"/>
                                          </p:stCondLst>
                                        </p:cTn>
                                        <p:tgtEl>
                                          <p:spTgt spid="3">
                                            <p:txEl>
                                              <p:pRg st="1" end="1"/>
                                            </p:txEl>
                                          </p:spTgt>
                                        </p:tgtEl>
                                        <p:attrNameLst>
                                          <p:attrName>style.visibility</p:attrName>
                                        </p:attrNameLst>
                                      </p:cBhvr>
                                      <p:to>
                                        <p:strVal val="visible"/>
                                      </p:to>
                                    </p:set>
                                  </p:childTnLst>
                                </p:cTn>
                              </p:par>
                              <p:par>
                                <p:cTn id="45" presetID="1" presetClass="entr" presetSubtype="0" fill="hold" grpId="2" nodeType="with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childTnLst>
                                </p:cTn>
                              </p:par>
                              <p:par>
                                <p:cTn id="47" presetID="1" presetClass="entr" presetSubtype="0" fill="hold" grpId="2" nodeType="with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childTnLst>
                                </p:cTn>
                              </p:par>
                              <p:par>
                                <p:cTn id="49" presetID="1" presetClass="entr" presetSubtype="0" fill="hold" grpId="2" nodeType="with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childTnLst>
                                </p:cTn>
                              </p:par>
                              <p:par>
                                <p:cTn id="51" presetID="1" presetClass="entr" presetSubtype="0" fill="hold" grpId="2" nodeType="with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childTnLst>
                                </p:cTn>
                              </p:par>
                              <p:par>
                                <p:cTn id="53" presetID="1" presetClass="entr" presetSubtype="0" fill="hold" grpId="2"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childTnLst>
                                </p:cTn>
                              </p:par>
                              <p:par>
                                <p:cTn id="55" presetID="1" presetClass="entr" presetSubtype="0" fill="hold" grpId="2" nodeType="with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3" nodeType="clickEffect">
                                  <p:stCondLst>
                                    <p:cond delay="0"/>
                                  </p:stCondLst>
                                  <p:childTnLst>
                                    <p:set>
                                      <p:cBhvr>
                                        <p:cTn id="60" dur="1" fill="hold">
                                          <p:stCondLst>
                                            <p:cond delay="0"/>
                                          </p:stCondLst>
                                        </p:cTn>
                                        <p:tgtEl>
                                          <p:spTgt spid="3">
                                            <p:txEl>
                                              <p:pRg st="0" end="0"/>
                                            </p:txEl>
                                          </p:spTgt>
                                        </p:tgtEl>
                                        <p:attrNameLst>
                                          <p:attrName>style.visibility</p:attrName>
                                        </p:attrNameLst>
                                      </p:cBhvr>
                                      <p:to>
                                        <p:strVal val="visible"/>
                                      </p:to>
                                    </p:set>
                                  </p:childTnLst>
                                </p:cTn>
                              </p:par>
                              <p:par>
                                <p:cTn id="61" presetID="1" presetClass="entr" presetSubtype="0" fill="hold" grpId="3" nodeType="withEffect">
                                  <p:stCondLst>
                                    <p:cond delay="0"/>
                                  </p:stCondLst>
                                  <p:childTnLst>
                                    <p:set>
                                      <p:cBhvr>
                                        <p:cTn id="62" dur="1" fill="hold">
                                          <p:stCondLst>
                                            <p:cond delay="0"/>
                                          </p:stCondLst>
                                        </p:cTn>
                                        <p:tgtEl>
                                          <p:spTgt spid="3">
                                            <p:txEl>
                                              <p:pRg st="1" end="1"/>
                                            </p:txEl>
                                          </p:spTgt>
                                        </p:tgtEl>
                                        <p:attrNameLst>
                                          <p:attrName>style.visibility</p:attrName>
                                        </p:attrNameLst>
                                      </p:cBhvr>
                                      <p:to>
                                        <p:strVal val="visible"/>
                                      </p:to>
                                    </p:set>
                                  </p:childTnLst>
                                </p:cTn>
                              </p:par>
                              <p:par>
                                <p:cTn id="63" presetID="1" presetClass="entr" presetSubtype="0" fill="hold" grpId="3" nodeType="withEffect">
                                  <p:stCondLst>
                                    <p:cond delay="0"/>
                                  </p:stCondLst>
                                  <p:childTnLst>
                                    <p:set>
                                      <p:cBhvr>
                                        <p:cTn id="64" dur="1" fill="hold">
                                          <p:stCondLst>
                                            <p:cond delay="0"/>
                                          </p:stCondLst>
                                        </p:cTn>
                                        <p:tgtEl>
                                          <p:spTgt spid="3">
                                            <p:txEl>
                                              <p:pRg st="2" end="2"/>
                                            </p:txEl>
                                          </p:spTgt>
                                        </p:tgtEl>
                                        <p:attrNameLst>
                                          <p:attrName>style.visibility</p:attrName>
                                        </p:attrNameLst>
                                      </p:cBhvr>
                                      <p:to>
                                        <p:strVal val="visible"/>
                                      </p:to>
                                    </p:set>
                                  </p:childTnLst>
                                </p:cTn>
                              </p:par>
                              <p:par>
                                <p:cTn id="65" presetID="1" presetClass="entr" presetSubtype="0" fill="hold" grpId="3" nodeType="withEffect">
                                  <p:stCondLst>
                                    <p:cond delay="0"/>
                                  </p:stCondLst>
                                  <p:childTnLst>
                                    <p:set>
                                      <p:cBhvr>
                                        <p:cTn id="66" dur="1" fill="hold">
                                          <p:stCondLst>
                                            <p:cond delay="0"/>
                                          </p:stCondLst>
                                        </p:cTn>
                                        <p:tgtEl>
                                          <p:spTgt spid="3">
                                            <p:txEl>
                                              <p:pRg st="3" end="3"/>
                                            </p:txEl>
                                          </p:spTgt>
                                        </p:tgtEl>
                                        <p:attrNameLst>
                                          <p:attrName>style.visibility</p:attrName>
                                        </p:attrNameLst>
                                      </p:cBhvr>
                                      <p:to>
                                        <p:strVal val="visible"/>
                                      </p:to>
                                    </p:set>
                                  </p:childTnLst>
                                </p:cTn>
                              </p:par>
                              <p:par>
                                <p:cTn id="67" presetID="1" presetClass="entr" presetSubtype="0" fill="hold" grpId="3" nodeType="withEffect">
                                  <p:stCondLst>
                                    <p:cond delay="0"/>
                                  </p:stCondLst>
                                  <p:childTnLst>
                                    <p:set>
                                      <p:cBhvr>
                                        <p:cTn id="68" dur="1" fill="hold">
                                          <p:stCondLst>
                                            <p:cond delay="0"/>
                                          </p:stCondLst>
                                        </p:cTn>
                                        <p:tgtEl>
                                          <p:spTgt spid="3">
                                            <p:txEl>
                                              <p:pRg st="4" end="4"/>
                                            </p:txEl>
                                          </p:spTgt>
                                        </p:tgtEl>
                                        <p:attrNameLst>
                                          <p:attrName>style.visibility</p:attrName>
                                        </p:attrNameLst>
                                      </p:cBhvr>
                                      <p:to>
                                        <p:strVal val="visible"/>
                                      </p:to>
                                    </p:set>
                                  </p:childTnLst>
                                </p:cTn>
                              </p:par>
                              <p:par>
                                <p:cTn id="69" presetID="1" presetClass="entr" presetSubtype="0" fill="hold" grpId="3" nodeType="withEffect">
                                  <p:stCondLst>
                                    <p:cond delay="0"/>
                                  </p:stCondLst>
                                  <p:childTnLst>
                                    <p:set>
                                      <p:cBhvr>
                                        <p:cTn id="70" dur="1" fill="hold">
                                          <p:stCondLst>
                                            <p:cond delay="0"/>
                                          </p:stCondLst>
                                        </p:cTn>
                                        <p:tgtEl>
                                          <p:spTgt spid="3">
                                            <p:txEl>
                                              <p:pRg st="5" end="5"/>
                                            </p:txEl>
                                          </p:spTgt>
                                        </p:tgtEl>
                                        <p:attrNameLst>
                                          <p:attrName>style.visibility</p:attrName>
                                        </p:attrNameLst>
                                      </p:cBhvr>
                                      <p:to>
                                        <p:strVal val="visible"/>
                                      </p:to>
                                    </p:set>
                                  </p:childTnLst>
                                </p:cTn>
                              </p:par>
                              <p:par>
                                <p:cTn id="71" presetID="1" presetClass="entr" presetSubtype="0" fill="hold" grpId="3" nodeType="withEffect">
                                  <p:stCondLst>
                                    <p:cond delay="0"/>
                                  </p:stCondLst>
                                  <p:childTnLst>
                                    <p:set>
                                      <p:cBhvr>
                                        <p:cTn id="72" dur="1" fill="hold">
                                          <p:stCondLst>
                                            <p:cond delay="0"/>
                                          </p:stCondLst>
                                        </p:cTn>
                                        <p:tgtEl>
                                          <p:spTgt spid="3">
                                            <p:txEl>
                                              <p:pRg st="7" end="7"/>
                                            </p:txEl>
                                          </p:spTgt>
                                        </p:tgtEl>
                                        <p:attrNameLst>
                                          <p:attrName>style.visibility</p:attrName>
                                        </p:attrNameLst>
                                      </p:cBhvr>
                                      <p:to>
                                        <p:strVal val="visible"/>
                                      </p:to>
                                    </p:set>
                                  </p:childTnLst>
                                </p:cTn>
                              </p:par>
                              <p:par>
                                <p:cTn id="73" presetID="1" presetClass="entr" presetSubtype="0" fill="hold" grpId="3" nodeType="withEffect">
                                  <p:stCondLst>
                                    <p:cond delay="0"/>
                                  </p:stCondLst>
                                  <p:childTnLst>
                                    <p:set>
                                      <p:cBhvr>
                                        <p:cTn id="7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
                                            <p:txEl>
                                              <p:pRg st="0" end="0"/>
                                            </p:txEl>
                                          </p:spTgt>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
                                            <p:txEl>
                                              <p:pRg st="1" end="1"/>
                                            </p:txEl>
                                          </p:spTgt>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3">
                                            <p:txEl>
                                              <p:pRg st="2" end="2"/>
                                            </p:txEl>
                                          </p:spTgt>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3">
                                            <p:txEl>
                                              <p:pRg st="3" end="3"/>
                                            </p:txEl>
                                          </p:spTgt>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3">
                                            <p:txEl>
                                              <p:pRg st="4" end="4"/>
                                            </p:txEl>
                                          </p:spTgt>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3">
                                            <p:txEl>
                                              <p:pRg st="5" end="5"/>
                                            </p:txEl>
                                          </p:spTgt>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3">
                                            <p:txEl>
                                              <p:pRg st="7" end="7"/>
                                            </p:txEl>
                                          </p:spTgt>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4" nodeType="clickEffect">
                                  <p:stCondLst>
                                    <p:cond delay="0"/>
                                  </p:stCondLst>
                                  <p:childTnLst>
                                    <p:set>
                                      <p:cBhvr>
                                        <p:cTn id="96" dur="1" fill="hold">
                                          <p:stCondLst>
                                            <p:cond delay="0"/>
                                          </p:stCondLst>
                                        </p:cTn>
                                        <p:tgtEl>
                                          <p:spTgt spid="3">
                                            <p:txEl>
                                              <p:pRg st="0" end="0"/>
                                            </p:txEl>
                                          </p:spTgt>
                                        </p:tgtEl>
                                        <p:attrNameLst>
                                          <p:attrName>style.visibility</p:attrName>
                                        </p:attrNameLst>
                                      </p:cBhvr>
                                      <p:to>
                                        <p:strVal val="visible"/>
                                      </p:to>
                                    </p:set>
                                  </p:childTnLst>
                                </p:cTn>
                              </p:par>
                              <p:par>
                                <p:cTn id="97" presetID="1" presetClass="entr" presetSubtype="0" fill="hold" grpId="4" nodeType="withEffect">
                                  <p:stCondLst>
                                    <p:cond delay="0"/>
                                  </p:stCondLst>
                                  <p:childTnLst>
                                    <p:set>
                                      <p:cBhvr>
                                        <p:cTn id="98" dur="1" fill="hold">
                                          <p:stCondLst>
                                            <p:cond delay="0"/>
                                          </p:stCondLst>
                                        </p:cTn>
                                        <p:tgtEl>
                                          <p:spTgt spid="3">
                                            <p:txEl>
                                              <p:pRg st="1" end="1"/>
                                            </p:txEl>
                                          </p:spTgt>
                                        </p:tgtEl>
                                        <p:attrNameLst>
                                          <p:attrName>style.visibility</p:attrName>
                                        </p:attrNameLst>
                                      </p:cBhvr>
                                      <p:to>
                                        <p:strVal val="visible"/>
                                      </p:to>
                                    </p:set>
                                  </p:childTnLst>
                                </p:cTn>
                              </p:par>
                              <p:par>
                                <p:cTn id="99" presetID="1" presetClass="entr" presetSubtype="0" fill="hold" grpId="4" nodeType="withEffect">
                                  <p:stCondLst>
                                    <p:cond delay="0"/>
                                  </p:stCondLst>
                                  <p:childTnLst>
                                    <p:set>
                                      <p:cBhvr>
                                        <p:cTn id="100" dur="1" fill="hold">
                                          <p:stCondLst>
                                            <p:cond delay="0"/>
                                          </p:stCondLst>
                                        </p:cTn>
                                        <p:tgtEl>
                                          <p:spTgt spid="3">
                                            <p:txEl>
                                              <p:pRg st="2" end="2"/>
                                            </p:txEl>
                                          </p:spTgt>
                                        </p:tgtEl>
                                        <p:attrNameLst>
                                          <p:attrName>style.visibility</p:attrName>
                                        </p:attrNameLst>
                                      </p:cBhvr>
                                      <p:to>
                                        <p:strVal val="visible"/>
                                      </p:to>
                                    </p:set>
                                  </p:childTnLst>
                                </p:cTn>
                              </p:par>
                              <p:par>
                                <p:cTn id="101" presetID="1" presetClass="entr" presetSubtype="0" fill="hold" grpId="4" nodeType="withEffect">
                                  <p:stCondLst>
                                    <p:cond delay="0"/>
                                  </p:stCondLst>
                                  <p:childTnLst>
                                    <p:set>
                                      <p:cBhvr>
                                        <p:cTn id="102" dur="1" fill="hold">
                                          <p:stCondLst>
                                            <p:cond delay="0"/>
                                          </p:stCondLst>
                                        </p:cTn>
                                        <p:tgtEl>
                                          <p:spTgt spid="3">
                                            <p:txEl>
                                              <p:pRg st="3" end="3"/>
                                            </p:txEl>
                                          </p:spTgt>
                                        </p:tgtEl>
                                        <p:attrNameLst>
                                          <p:attrName>style.visibility</p:attrName>
                                        </p:attrNameLst>
                                      </p:cBhvr>
                                      <p:to>
                                        <p:strVal val="visible"/>
                                      </p:to>
                                    </p:set>
                                  </p:childTnLst>
                                </p:cTn>
                              </p:par>
                              <p:par>
                                <p:cTn id="103" presetID="1" presetClass="entr" presetSubtype="0" fill="hold" grpId="4" nodeType="withEffect">
                                  <p:stCondLst>
                                    <p:cond delay="0"/>
                                  </p:stCondLst>
                                  <p:childTnLst>
                                    <p:set>
                                      <p:cBhvr>
                                        <p:cTn id="104" dur="1" fill="hold">
                                          <p:stCondLst>
                                            <p:cond delay="0"/>
                                          </p:stCondLst>
                                        </p:cTn>
                                        <p:tgtEl>
                                          <p:spTgt spid="3">
                                            <p:txEl>
                                              <p:pRg st="4" end="4"/>
                                            </p:txEl>
                                          </p:spTgt>
                                        </p:tgtEl>
                                        <p:attrNameLst>
                                          <p:attrName>style.visibility</p:attrName>
                                        </p:attrNameLst>
                                      </p:cBhvr>
                                      <p:to>
                                        <p:strVal val="visible"/>
                                      </p:to>
                                    </p:set>
                                  </p:childTnLst>
                                </p:cTn>
                              </p:par>
                              <p:par>
                                <p:cTn id="105" presetID="1" presetClass="entr" presetSubtype="0" fill="hold" grpId="4" nodeType="withEffect">
                                  <p:stCondLst>
                                    <p:cond delay="0"/>
                                  </p:stCondLst>
                                  <p:childTnLst>
                                    <p:set>
                                      <p:cBhvr>
                                        <p:cTn id="106" dur="1" fill="hold">
                                          <p:stCondLst>
                                            <p:cond delay="0"/>
                                          </p:stCondLst>
                                        </p:cTn>
                                        <p:tgtEl>
                                          <p:spTgt spid="3">
                                            <p:txEl>
                                              <p:pRg st="5" end="5"/>
                                            </p:txEl>
                                          </p:spTgt>
                                        </p:tgtEl>
                                        <p:attrNameLst>
                                          <p:attrName>style.visibility</p:attrName>
                                        </p:attrNameLst>
                                      </p:cBhvr>
                                      <p:to>
                                        <p:strVal val="visible"/>
                                      </p:to>
                                    </p:set>
                                  </p:childTnLst>
                                </p:cTn>
                              </p:par>
                              <p:par>
                                <p:cTn id="107" presetID="1" presetClass="entr" presetSubtype="0" fill="hold" grpId="4" nodeType="withEffect">
                                  <p:stCondLst>
                                    <p:cond delay="0"/>
                                  </p:stCondLst>
                                  <p:childTnLst>
                                    <p:set>
                                      <p:cBhvr>
                                        <p:cTn id="108" dur="1" fill="hold">
                                          <p:stCondLst>
                                            <p:cond delay="0"/>
                                          </p:stCondLst>
                                        </p:cTn>
                                        <p:tgtEl>
                                          <p:spTgt spid="3">
                                            <p:txEl>
                                              <p:pRg st="7" end="7"/>
                                            </p:txEl>
                                          </p:spTgt>
                                        </p:tgtEl>
                                        <p:attrNameLst>
                                          <p:attrName>style.visibility</p:attrName>
                                        </p:attrNameLst>
                                      </p:cBhvr>
                                      <p:to>
                                        <p:strVal val="visible"/>
                                      </p:to>
                                    </p:set>
                                  </p:childTnLst>
                                </p:cTn>
                              </p:par>
                              <p:par>
                                <p:cTn id="109" presetID="1" presetClass="entr" presetSubtype="0" fill="hold" grpId="4" nodeType="withEffect">
                                  <p:stCondLst>
                                    <p:cond delay="0"/>
                                  </p:stCondLst>
                                  <p:childTnLst>
                                    <p:set>
                                      <p:cBhvr>
                                        <p:cTn id="1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3" grpId="2" uiExpand="1" build="p"/>
      <p:bldP spid="3" grpId="3" uiExpand="1" build="p"/>
      <p:bldP spid="3" grpId="4"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Choices: FDs v/s Volatile Potential High Return Stocks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Increase in inflation rate can destroy us.</a:t>
            </a:r>
          </a:p>
          <a:p>
            <a:pPr algn="just"/>
            <a:r>
              <a:rPr lang="en-US" dirty="0" smtClean="0"/>
              <a:t>One has to face </a:t>
            </a:r>
            <a:r>
              <a:rPr lang="en-US" b="1" dirty="0" smtClean="0"/>
              <a:t>2 choices</a:t>
            </a:r>
            <a:r>
              <a:rPr lang="en-US" dirty="0" smtClean="0"/>
              <a:t>:</a:t>
            </a:r>
          </a:p>
          <a:p>
            <a:pPr marL="971550" lvl="1" indent="-514350" algn="just">
              <a:buFont typeface="+mj-lt"/>
              <a:buAutoNum type="arabicPeriod"/>
            </a:pPr>
            <a:r>
              <a:rPr lang="en-US" dirty="0" smtClean="0"/>
              <a:t>Hold all money in </a:t>
            </a:r>
            <a:r>
              <a:rPr lang="en-US" b="1" dirty="0" smtClean="0"/>
              <a:t>Bank Fixed Deposits</a:t>
            </a:r>
            <a:r>
              <a:rPr lang="en-US" dirty="0" smtClean="0"/>
              <a:t> and progressively </a:t>
            </a:r>
            <a:r>
              <a:rPr lang="en-US" b="1" dirty="0" smtClean="0"/>
              <a:t>lose your purchasing power </a:t>
            </a:r>
            <a:r>
              <a:rPr lang="en-US" dirty="0" smtClean="0"/>
              <a:t>and run out of money in retirement OR</a:t>
            </a:r>
          </a:p>
          <a:p>
            <a:pPr marL="971550" lvl="1" indent="-514350" algn="just">
              <a:buFont typeface="+mj-lt"/>
              <a:buAutoNum type="arabicPeriod"/>
            </a:pPr>
            <a:r>
              <a:rPr lang="en-US" b="1" dirty="0" smtClean="0"/>
              <a:t>Tolerate the volatility </a:t>
            </a:r>
            <a:r>
              <a:rPr lang="en-US" dirty="0" smtClean="0"/>
              <a:t>in high return asset classes like Stocks and Equity Mutual Funds for the possibility of </a:t>
            </a:r>
            <a:r>
              <a:rPr lang="en-US" b="1" dirty="0" smtClean="0"/>
              <a:t>money lasting through retirement.</a:t>
            </a:r>
            <a:r>
              <a:rPr lang="en-US" dirty="0" smtClean="0"/>
              <a:t>  </a:t>
            </a:r>
          </a:p>
          <a:p>
            <a:pPr algn="just"/>
            <a:r>
              <a:rPr lang="en-US" dirty="0" smtClean="0"/>
              <a:t>Choice 1 is riskier than Choice 2 </a:t>
            </a:r>
          </a:p>
          <a:p>
            <a:pPr algn="just"/>
            <a:r>
              <a:rPr lang="en-US" dirty="0"/>
              <a:t>Primary Goal of Investing – Earn a Risk Adjusted Return so as to beat Inflation</a:t>
            </a:r>
          </a:p>
          <a:p>
            <a:pPr algn="just"/>
            <a:endParaRPr lang="en-US" dirty="0"/>
          </a:p>
        </p:txBody>
      </p:sp>
    </p:spTree>
    <p:extLst>
      <p:ext uri="{BB962C8B-B14F-4D97-AF65-F5344CB8AC3E}">
        <p14:creationId xmlns:p14="http://schemas.microsoft.com/office/powerpoint/2010/main" val="34966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Section III</a:t>
            </a:r>
            <a:endParaRPr lang="en-US" b="1"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lgn="ctr">
              <a:buNone/>
            </a:pPr>
            <a:r>
              <a:rPr lang="en-US" sz="4000" b="1" dirty="0" smtClean="0"/>
              <a:t>Being a Successful Investor</a:t>
            </a:r>
            <a:endParaRPr lang="en-US" sz="4000" b="1" dirty="0"/>
          </a:p>
        </p:txBody>
      </p:sp>
    </p:spTree>
    <p:extLst>
      <p:ext uri="{BB962C8B-B14F-4D97-AF65-F5344CB8AC3E}">
        <p14:creationId xmlns:p14="http://schemas.microsoft.com/office/powerpoint/2010/main" val="3622257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one become a successful Investor?</a:t>
            </a:r>
            <a:endParaRPr lang="en-US" dirty="0"/>
          </a:p>
        </p:txBody>
      </p:sp>
      <p:sp>
        <p:nvSpPr>
          <p:cNvPr id="3" name="Content Placeholder 2"/>
          <p:cNvSpPr>
            <a:spLocks noGrp="1"/>
          </p:cNvSpPr>
          <p:nvPr>
            <p:ph idx="1"/>
          </p:nvPr>
        </p:nvSpPr>
        <p:spPr/>
        <p:txBody>
          <a:bodyPr/>
          <a:lstStyle/>
          <a:p>
            <a:r>
              <a:rPr lang="en-US" dirty="0" smtClean="0"/>
              <a:t>Using Cricketing Analogy for Scoring Runs:</a:t>
            </a:r>
          </a:p>
          <a:p>
            <a:endParaRPr lang="en-US" dirty="0"/>
          </a:p>
          <a:p>
            <a:pPr lvl="1"/>
            <a:r>
              <a:rPr lang="en-US" dirty="0" smtClean="0"/>
              <a:t>Employ Best </a:t>
            </a:r>
            <a:r>
              <a:rPr lang="en-US" b="1" dirty="0" smtClean="0"/>
              <a:t>Offence</a:t>
            </a:r>
            <a:r>
              <a:rPr lang="en-US" dirty="0" smtClean="0"/>
              <a:t> (Hit boundaries &amp; Sixes) – </a:t>
            </a:r>
            <a:r>
              <a:rPr lang="en-US" b="1" dirty="0" smtClean="0"/>
              <a:t>Aware – </a:t>
            </a:r>
            <a:r>
              <a:rPr lang="en-US" dirty="0" smtClean="0"/>
              <a:t>Earn High Risk adjusted Return through awareness of various Investing Options</a:t>
            </a:r>
          </a:p>
          <a:p>
            <a:pPr lvl="1"/>
            <a:endParaRPr lang="en-US" dirty="0" smtClean="0"/>
          </a:p>
          <a:p>
            <a:pPr lvl="1"/>
            <a:r>
              <a:rPr lang="en-US" dirty="0" smtClean="0"/>
              <a:t>Employ Best </a:t>
            </a:r>
            <a:r>
              <a:rPr lang="en-US" b="1" dirty="0" smtClean="0"/>
              <a:t>Defense</a:t>
            </a:r>
            <a:r>
              <a:rPr lang="en-US" dirty="0" smtClean="0"/>
              <a:t> (Protect your Wicket) – </a:t>
            </a:r>
            <a:r>
              <a:rPr lang="en-US" b="1" dirty="0" smtClean="0"/>
              <a:t>Beware </a:t>
            </a:r>
            <a:r>
              <a:rPr lang="en-US" dirty="0" smtClean="0"/>
              <a:t>of all kinds of Investment Risks</a:t>
            </a:r>
            <a:endParaRPr lang="en-US" dirty="0"/>
          </a:p>
        </p:txBody>
      </p:sp>
    </p:spTree>
    <p:extLst>
      <p:ext uri="{BB962C8B-B14F-4D97-AF65-F5344CB8AC3E}">
        <p14:creationId xmlns:p14="http://schemas.microsoft.com/office/powerpoint/2010/main" val="34881537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Section IV</a:t>
            </a:r>
            <a:endParaRPr lang="en-US" b="1" dirty="0"/>
          </a:p>
        </p:txBody>
      </p:sp>
      <p:sp>
        <p:nvSpPr>
          <p:cNvPr id="3" name="Content Placeholder 2"/>
          <p:cNvSpPr>
            <a:spLocks noGrp="1"/>
          </p:cNvSpPr>
          <p:nvPr>
            <p:ph idx="1"/>
          </p:nvPr>
        </p:nvSpPr>
        <p:spPr/>
        <p:txBody>
          <a:bodyPr>
            <a:normAutofit fontScale="92500" lnSpcReduction="20000"/>
          </a:bodyPr>
          <a:lstStyle/>
          <a:p>
            <a:endParaRPr lang="en-US" dirty="0" smtClean="0"/>
          </a:p>
          <a:p>
            <a:pPr marL="0" indent="0" algn="ctr">
              <a:buNone/>
            </a:pPr>
            <a:r>
              <a:rPr lang="en-US" sz="4000" b="1" dirty="0"/>
              <a:t>Best </a:t>
            </a:r>
            <a:r>
              <a:rPr lang="en-US" sz="4000" b="1" dirty="0" smtClean="0"/>
              <a:t>Offence:</a:t>
            </a:r>
          </a:p>
          <a:p>
            <a:pPr marL="0" indent="0" algn="ctr">
              <a:buNone/>
            </a:pPr>
            <a:r>
              <a:rPr lang="en-US" sz="4000" b="1" dirty="0" smtClean="0"/>
              <a:t>Awareness </a:t>
            </a:r>
            <a:r>
              <a:rPr lang="en-US" sz="4000" b="1" dirty="0"/>
              <a:t>of </a:t>
            </a:r>
            <a:r>
              <a:rPr lang="en-US" sz="4000" b="1" dirty="0" smtClean="0"/>
              <a:t>Investment Options so as to Earn High Risk adjusted Return</a:t>
            </a:r>
          </a:p>
          <a:p>
            <a:pPr marL="0" indent="0" algn="ctr">
              <a:buNone/>
            </a:pPr>
            <a:endParaRPr lang="en-US" dirty="0" smtClean="0"/>
          </a:p>
          <a:p>
            <a:pPr marL="0" indent="0" algn="ctr">
              <a:buNone/>
            </a:pPr>
            <a:r>
              <a:rPr lang="en-US" dirty="0" smtClean="0"/>
              <a:t>It </a:t>
            </a:r>
            <a:r>
              <a:rPr lang="en-US" dirty="0"/>
              <a:t>is better to be uncomfortable living in awareness than to sleepwalk and stagnate</a:t>
            </a:r>
            <a:r>
              <a:rPr lang="en-US" dirty="0" smtClean="0"/>
              <a:t>.</a:t>
            </a:r>
          </a:p>
          <a:p>
            <a:pPr marL="0" indent="0" algn="just">
              <a:buNone/>
            </a:pPr>
            <a:endParaRPr lang="en-US" dirty="0" smtClean="0"/>
          </a:p>
          <a:p>
            <a:pPr marL="0" indent="0" algn="ctr">
              <a:buNone/>
            </a:pPr>
            <a:r>
              <a:rPr lang="en-US" u="sng" dirty="0" smtClean="0"/>
              <a:t>Equity </a:t>
            </a:r>
            <a:r>
              <a:rPr lang="en-US" u="sng" dirty="0"/>
              <a:t>Mutual Funds &amp; Stocks</a:t>
            </a:r>
          </a:p>
          <a:p>
            <a:pPr marL="0" indent="0" algn="just">
              <a:buNone/>
            </a:pPr>
            <a:endParaRPr lang="en-US" dirty="0"/>
          </a:p>
          <a:p>
            <a:pPr algn="just"/>
            <a:endParaRPr lang="en-US" dirty="0"/>
          </a:p>
        </p:txBody>
      </p:sp>
    </p:spTree>
    <p:extLst>
      <p:ext uri="{BB962C8B-B14F-4D97-AF65-F5344CB8AC3E}">
        <p14:creationId xmlns:p14="http://schemas.microsoft.com/office/powerpoint/2010/main" val="1272079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 &amp; Disclaimer</a:t>
            </a:r>
          </a:p>
        </p:txBody>
      </p:sp>
      <p:sp>
        <p:nvSpPr>
          <p:cNvPr id="3" name="Content Placeholder 2"/>
          <p:cNvSpPr>
            <a:spLocks noGrp="1"/>
          </p:cNvSpPr>
          <p:nvPr>
            <p:ph idx="1"/>
          </p:nvPr>
        </p:nvSpPr>
        <p:spPr/>
        <p:txBody>
          <a:bodyPr>
            <a:normAutofit fontScale="92500" lnSpcReduction="10000"/>
          </a:bodyPr>
          <a:lstStyle/>
          <a:p>
            <a:pPr algn="just"/>
            <a:r>
              <a:rPr lang="en-US" dirty="0" smtClean="0"/>
              <a:t>The </a:t>
            </a:r>
            <a:r>
              <a:rPr lang="en-US" b="1" dirty="0" smtClean="0"/>
              <a:t>Views and Opinions expressed in this Presentation are in my personal capacity</a:t>
            </a:r>
            <a:r>
              <a:rPr lang="en-US" dirty="0" smtClean="0"/>
              <a:t>.</a:t>
            </a:r>
          </a:p>
          <a:p>
            <a:pPr algn="just"/>
            <a:r>
              <a:rPr lang="en-US" dirty="0" smtClean="0"/>
              <a:t>This </a:t>
            </a:r>
            <a:r>
              <a:rPr lang="en-US" dirty="0"/>
              <a:t>document does not constitute a personal recommendation or take into account the particular investment objectives, financial situations, or needs of individual investors</a:t>
            </a:r>
            <a:r>
              <a:rPr lang="en-US" dirty="0" smtClean="0"/>
              <a:t>.</a:t>
            </a:r>
          </a:p>
          <a:p>
            <a:pPr algn="just"/>
            <a:r>
              <a:rPr lang="en-US" dirty="0"/>
              <a:t>Before acting on any recommendation in this document, investors should consider whether it is suitable for their particular circumstances and, if necessary, seek professional advice. </a:t>
            </a:r>
          </a:p>
        </p:txBody>
      </p:sp>
    </p:spTree>
    <p:extLst>
      <p:ext uri="{BB962C8B-B14F-4D97-AF65-F5344CB8AC3E}">
        <p14:creationId xmlns:p14="http://schemas.microsoft.com/office/powerpoint/2010/main" val="3714778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Equity Mutual Funds over 6 years</a:t>
            </a:r>
            <a:br>
              <a:rPr lang="en-US" dirty="0"/>
            </a:br>
            <a:r>
              <a:rPr lang="en-US" dirty="0"/>
              <a:t>January 2008 Peak to January 2014</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62428" y="1752600"/>
            <a:ext cx="7037241" cy="4114799"/>
          </a:xfrm>
          <a:prstGeom prst="rect">
            <a:avLst/>
          </a:prstGeom>
        </p:spPr>
      </p:pic>
    </p:spTree>
    <p:extLst>
      <p:ext uri="{BB962C8B-B14F-4D97-AF65-F5344CB8AC3E}">
        <p14:creationId xmlns:p14="http://schemas.microsoft.com/office/powerpoint/2010/main" val="33173879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Learning: Equity Mutual Funds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u="sng" dirty="0" smtClean="0"/>
              <a:t>Low </a:t>
            </a:r>
            <a:r>
              <a:rPr lang="en-US" b="1" u="sng" dirty="0" err="1" smtClean="0"/>
              <a:t>Rtn</a:t>
            </a:r>
            <a:r>
              <a:rPr lang="en-US" dirty="0" smtClean="0"/>
              <a:t>: Some well known Equity Mutual Funds returned only 3% return over 6 year holding period beginning with 2008 SENSEX Bull Peak.</a:t>
            </a:r>
          </a:p>
          <a:p>
            <a:pPr algn="just"/>
            <a:r>
              <a:rPr lang="en-US" dirty="0" smtClean="0"/>
              <a:t>This can </a:t>
            </a:r>
            <a:r>
              <a:rPr lang="en-US" b="1" i="1" dirty="0" smtClean="0"/>
              <a:t>test patience </a:t>
            </a:r>
            <a:r>
              <a:rPr lang="en-US" dirty="0" smtClean="0"/>
              <a:t>of an investor even though over 30 year period beginning 01 April 1984 SENSEX returned 16.5%.</a:t>
            </a:r>
          </a:p>
          <a:p>
            <a:pPr algn="just"/>
            <a:r>
              <a:rPr lang="en-US" dirty="0" smtClean="0"/>
              <a:t>If one was disciplined enough to invest in </a:t>
            </a:r>
            <a:r>
              <a:rPr lang="en-US" b="1" i="1" dirty="0" smtClean="0"/>
              <a:t>SIP</a:t>
            </a:r>
            <a:r>
              <a:rPr lang="en-US" dirty="0" smtClean="0"/>
              <a:t> the return would have been higher @11%</a:t>
            </a:r>
          </a:p>
          <a:p>
            <a:pPr algn="just"/>
            <a:r>
              <a:rPr lang="en-US" dirty="0" smtClean="0"/>
              <a:t>Constantly moving funds from Value Research’s 3 Star funds to Value Research’s </a:t>
            </a:r>
            <a:r>
              <a:rPr lang="en-US" b="1" i="1" dirty="0" smtClean="0"/>
              <a:t>5 star funds </a:t>
            </a:r>
            <a:r>
              <a:rPr lang="en-US" dirty="0" smtClean="0"/>
              <a:t>is like ‘</a:t>
            </a:r>
            <a:r>
              <a:rPr lang="en-US" b="1" i="1" dirty="0" smtClean="0"/>
              <a:t>driving on the highway with rearview mirror</a:t>
            </a:r>
            <a:r>
              <a:rPr lang="en-US" dirty="0" smtClean="0"/>
              <a:t>’.</a:t>
            </a:r>
            <a:endParaRPr lang="en-US" dirty="0"/>
          </a:p>
        </p:txBody>
      </p:sp>
    </p:spTree>
    <p:extLst>
      <p:ext uri="{BB962C8B-B14F-4D97-AF65-F5344CB8AC3E}">
        <p14:creationId xmlns:p14="http://schemas.microsoft.com/office/powerpoint/2010/main" val="962135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Few Stocks that beat the SENSEX</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a:p>
          <a:p>
            <a:pPr algn="ctr"/>
            <a:r>
              <a:rPr lang="en-US" dirty="0">
                <a:hlinkClick r:id="rId3" action="ppaction://hlinkfile"/>
              </a:rPr>
              <a:t>Stock Allocation Category </a:t>
            </a:r>
            <a:r>
              <a:rPr lang="en-US" dirty="0" smtClean="0">
                <a:hlinkClick r:id="rId3" action="ppaction://hlinkfile"/>
              </a:rPr>
              <a:t>1</a:t>
            </a:r>
            <a:endParaRPr lang="en-US" dirty="0"/>
          </a:p>
        </p:txBody>
      </p:sp>
    </p:spTree>
    <p:extLst>
      <p:ext uri="{BB962C8B-B14F-4D97-AF65-F5344CB8AC3E}">
        <p14:creationId xmlns:p14="http://schemas.microsoft.com/office/powerpoint/2010/main" val="40099616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Stocks: Awareness </a:t>
            </a:r>
            <a:r>
              <a:rPr lang="en-US" dirty="0"/>
              <a:t>and Research is worth one’s </a:t>
            </a:r>
            <a:r>
              <a:rPr lang="en-US" dirty="0" smtClean="0"/>
              <a:t>time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There were at least 35 well known stocks that beat the SENSEX by a wide margin over a 6 year period from 08 Jan 2008 (prior peak) to 08 Jan 2014.</a:t>
            </a:r>
          </a:p>
          <a:p>
            <a:pPr algn="just"/>
            <a:endParaRPr lang="en-US" dirty="0"/>
          </a:p>
          <a:p>
            <a:pPr algn="just"/>
            <a:r>
              <a:rPr lang="en-US" dirty="0" smtClean="0"/>
              <a:t>Equal Weighted Return was 23% while SENSEX gave ZERO Return.</a:t>
            </a:r>
          </a:p>
          <a:p>
            <a:pPr algn="just"/>
            <a:endParaRPr lang="en-US" dirty="0"/>
          </a:p>
          <a:p>
            <a:pPr algn="just"/>
            <a:r>
              <a:rPr lang="en-US" b="1" dirty="0" smtClean="0"/>
              <a:t>Investor would have made 4 times in 6 years as against ZERO Return for SENSEX.</a:t>
            </a:r>
          </a:p>
          <a:p>
            <a:pPr algn="just"/>
            <a:endParaRPr lang="en-US" dirty="0"/>
          </a:p>
          <a:p>
            <a:pPr algn="just"/>
            <a:r>
              <a:rPr lang="en-US" b="1" dirty="0" smtClean="0"/>
              <a:t>Awareness and Research is worth one’s time.</a:t>
            </a:r>
            <a:endParaRPr lang="en-US" b="1" dirty="0"/>
          </a:p>
        </p:txBody>
      </p:sp>
    </p:spTree>
    <p:extLst>
      <p:ext uri="{BB962C8B-B14F-4D97-AF65-F5344CB8AC3E}">
        <p14:creationId xmlns:p14="http://schemas.microsoft.com/office/powerpoint/2010/main" val="4235833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One of the criteria to look for such stocks for further research</a:t>
            </a: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smtClean="0"/>
              <a:t>Select Listed </a:t>
            </a:r>
            <a:r>
              <a:rPr lang="en-US" dirty="0"/>
              <a:t>companies other than Banks</a:t>
            </a:r>
          </a:p>
          <a:p>
            <a:pPr marL="0" indent="0" algn="just">
              <a:buNone/>
            </a:pPr>
            <a:r>
              <a:rPr lang="en-US" dirty="0"/>
              <a:t>Find out a sub set </a:t>
            </a:r>
            <a:r>
              <a:rPr lang="en-US" dirty="0" smtClean="0"/>
              <a:t>/ short list with </a:t>
            </a:r>
            <a:r>
              <a:rPr lang="en-US" dirty="0"/>
              <a:t>following criteria:</a:t>
            </a:r>
          </a:p>
          <a:p>
            <a:pPr lvl="0" algn="just"/>
            <a:r>
              <a:rPr lang="en-IN" dirty="0"/>
              <a:t>Companies that have had a </a:t>
            </a:r>
            <a:r>
              <a:rPr lang="en-IN" b="1" dirty="0"/>
              <a:t>total debt </a:t>
            </a:r>
            <a:r>
              <a:rPr lang="en-IN" dirty="0"/>
              <a:t>to Equity Ratio </a:t>
            </a:r>
            <a:r>
              <a:rPr lang="en-IN" b="1" dirty="0"/>
              <a:t>less than 0.2</a:t>
            </a:r>
            <a:r>
              <a:rPr lang="en-IN" dirty="0"/>
              <a:t> in each of the past 10 years. </a:t>
            </a:r>
            <a:endParaRPr lang="en-IN" dirty="0" smtClean="0"/>
          </a:p>
          <a:p>
            <a:pPr lvl="0" algn="just"/>
            <a:r>
              <a:rPr lang="en-IN" dirty="0" smtClean="0"/>
              <a:t>Companies </a:t>
            </a:r>
            <a:r>
              <a:rPr lang="en-IN" dirty="0"/>
              <a:t>that have </a:t>
            </a:r>
            <a:r>
              <a:rPr lang="en-IN" b="1" dirty="0"/>
              <a:t>paid equity dividend in each of the past 10 years.</a:t>
            </a:r>
            <a:endParaRPr lang="en-US" b="1" dirty="0"/>
          </a:p>
          <a:p>
            <a:pPr lvl="0" algn="just"/>
            <a:r>
              <a:rPr lang="en-IN" dirty="0" smtClean="0"/>
              <a:t>Cumulative </a:t>
            </a:r>
            <a:r>
              <a:rPr lang="en-IN" b="1" dirty="0"/>
              <a:t>Dividend paid out</a:t>
            </a:r>
            <a:r>
              <a:rPr lang="en-IN" dirty="0"/>
              <a:t> </a:t>
            </a:r>
            <a:r>
              <a:rPr lang="en-IN" dirty="0" smtClean="0"/>
              <a:t>divided </a:t>
            </a:r>
            <a:r>
              <a:rPr lang="en-IN" dirty="0"/>
              <a:t>by cumulative Net Profit of the past 10 years is </a:t>
            </a:r>
            <a:r>
              <a:rPr lang="en-IN" b="1" dirty="0"/>
              <a:t>greater than 25</a:t>
            </a:r>
            <a:r>
              <a:rPr lang="en-IN" b="1" dirty="0" smtClean="0"/>
              <a:t>%.</a:t>
            </a:r>
          </a:p>
          <a:p>
            <a:pPr lvl="0" algn="just"/>
            <a:r>
              <a:rPr lang="en-IN" b="1" dirty="0" smtClean="0"/>
              <a:t>Market Cap &gt; Rs.1,000 </a:t>
            </a:r>
            <a:r>
              <a:rPr lang="en-IN" b="1" dirty="0" err="1" smtClean="0"/>
              <a:t>Crore</a:t>
            </a:r>
            <a:endParaRPr lang="en-US" b="1" dirty="0"/>
          </a:p>
          <a:p>
            <a:endParaRPr lang="en-US" dirty="0"/>
          </a:p>
        </p:txBody>
      </p:sp>
    </p:spTree>
    <p:extLst>
      <p:ext uri="{BB962C8B-B14F-4D97-AF65-F5344CB8AC3E}">
        <p14:creationId xmlns:p14="http://schemas.microsoft.com/office/powerpoint/2010/main" val="102314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Section V</a:t>
            </a:r>
            <a:br>
              <a:rPr lang="en-US" b="1" dirty="0" smtClean="0"/>
            </a:br>
            <a:r>
              <a:rPr lang="en-US" b="1" dirty="0"/>
              <a:t>Best Defense: Beware of </a:t>
            </a:r>
            <a:r>
              <a:rPr lang="en-US" b="1" dirty="0" smtClean="0"/>
              <a:t>Risks</a:t>
            </a:r>
            <a:endParaRPr lang="en-US" b="1" dirty="0"/>
          </a:p>
        </p:txBody>
      </p:sp>
      <p:sp>
        <p:nvSpPr>
          <p:cNvPr id="3" name="Content Placeholder 2"/>
          <p:cNvSpPr>
            <a:spLocks noGrp="1"/>
          </p:cNvSpPr>
          <p:nvPr>
            <p:ph idx="1"/>
          </p:nvPr>
        </p:nvSpPr>
        <p:spPr/>
        <p:txBody>
          <a:bodyPr>
            <a:normAutofit fontScale="70000" lnSpcReduction="20000"/>
          </a:bodyPr>
          <a:lstStyle/>
          <a:p>
            <a:r>
              <a:rPr lang="en-US" dirty="0" smtClean="0"/>
              <a:t>Develop Right Attitude</a:t>
            </a:r>
          </a:p>
          <a:p>
            <a:r>
              <a:rPr lang="en-US" dirty="0" smtClean="0"/>
              <a:t>Beware of Risks and </a:t>
            </a:r>
            <a:r>
              <a:rPr lang="en-US" dirty="0" err="1" smtClean="0"/>
              <a:t>Mis</a:t>
            </a:r>
            <a:r>
              <a:rPr lang="en-US" dirty="0" smtClean="0"/>
              <a:t>-Sellers to protect yourself from loss</a:t>
            </a:r>
          </a:p>
          <a:p>
            <a:r>
              <a:rPr lang="en-US" dirty="0" smtClean="0"/>
              <a:t>Diversify Assets and Income Streams</a:t>
            </a:r>
          </a:p>
          <a:p>
            <a:r>
              <a:rPr lang="en-US" b="1" u="sng" dirty="0" smtClean="0"/>
              <a:t>All about Risks so as protect yourself from Investment Loss:</a:t>
            </a:r>
          </a:p>
          <a:p>
            <a:pPr lvl="1"/>
            <a:r>
              <a:rPr lang="en-US" dirty="0" smtClean="0"/>
              <a:t>Stocks and Mutual Funds</a:t>
            </a:r>
          </a:p>
          <a:p>
            <a:pPr lvl="1"/>
            <a:r>
              <a:rPr lang="en-US" dirty="0" smtClean="0"/>
              <a:t>Derivatives – Futures and Options with Example</a:t>
            </a:r>
          </a:p>
          <a:p>
            <a:pPr lvl="1"/>
            <a:r>
              <a:rPr lang="en-US" dirty="0" smtClean="0"/>
              <a:t>Fixed Income Mutual Funds</a:t>
            </a:r>
          </a:p>
          <a:p>
            <a:pPr lvl="1"/>
            <a:r>
              <a:rPr lang="en-US" dirty="0" smtClean="0"/>
              <a:t>Be a Discerning Risk Evaluator</a:t>
            </a:r>
          </a:p>
          <a:p>
            <a:pPr lvl="1"/>
            <a:r>
              <a:rPr lang="en-US" dirty="0" smtClean="0"/>
              <a:t>FDs: Bank, Company FDs, FDs v/s FMPs, Private FDs</a:t>
            </a:r>
          </a:p>
          <a:p>
            <a:pPr lvl="1"/>
            <a:r>
              <a:rPr lang="en-US" dirty="0" smtClean="0"/>
              <a:t>Human Greed, NSEL Scam and Ponzi Schemes</a:t>
            </a:r>
          </a:p>
          <a:p>
            <a:pPr lvl="1"/>
            <a:r>
              <a:rPr lang="en-US" dirty="0" smtClean="0"/>
              <a:t>Real Estate</a:t>
            </a:r>
          </a:p>
          <a:p>
            <a:pPr lvl="1"/>
            <a:r>
              <a:rPr lang="en-US" dirty="0" smtClean="0"/>
              <a:t>IPOs: Prospectus</a:t>
            </a:r>
          </a:p>
          <a:p>
            <a:pPr lvl="1"/>
            <a:r>
              <a:rPr lang="en-US" dirty="0" smtClean="0"/>
              <a:t>Password Security, Record Keeping and Nomination</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26408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Best Defense - Attitude</a:t>
            </a:r>
            <a:endParaRPr lang="en-US" dirty="0"/>
          </a:p>
        </p:txBody>
      </p:sp>
      <p:sp>
        <p:nvSpPr>
          <p:cNvPr id="3" name="Content Placeholder 2"/>
          <p:cNvSpPr>
            <a:spLocks noGrp="1"/>
          </p:cNvSpPr>
          <p:nvPr>
            <p:ph idx="1"/>
          </p:nvPr>
        </p:nvSpPr>
        <p:spPr/>
        <p:txBody>
          <a:bodyPr>
            <a:normAutofit fontScale="25000" lnSpcReduction="20000"/>
          </a:bodyPr>
          <a:lstStyle/>
          <a:p>
            <a:r>
              <a:rPr lang="en-US" sz="8800" b="1" u="sng" dirty="0"/>
              <a:t>Warren </a:t>
            </a:r>
            <a:r>
              <a:rPr lang="en-US" sz="8800" b="1" u="sng" dirty="0" smtClean="0"/>
              <a:t>Buffett</a:t>
            </a:r>
            <a:r>
              <a:rPr lang="en-US" sz="8800" u="sng" dirty="0" smtClean="0"/>
              <a:t> </a:t>
            </a:r>
            <a:r>
              <a:rPr lang="en-US" sz="8800" dirty="0" smtClean="0"/>
              <a:t>(a Legendary Investor and one of world’s wealthiest):</a:t>
            </a:r>
            <a:endParaRPr lang="en-US" sz="8800" dirty="0"/>
          </a:p>
          <a:p>
            <a:pPr lvl="1"/>
            <a:r>
              <a:rPr lang="en-US" sz="8000" u="sng" dirty="0"/>
              <a:t>On Spending</a:t>
            </a:r>
            <a:r>
              <a:rPr lang="en-US" sz="8000" dirty="0"/>
              <a:t>: If you buy things you do not need, soon you will have to sell things you need</a:t>
            </a:r>
            <a:r>
              <a:rPr lang="en-US" sz="8000" dirty="0" smtClean="0"/>
              <a:t>.</a:t>
            </a:r>
            <a:endParaRPr lang="en-US" sz="8000" dirty="0"/>
          </a:p>
          <a:p>
            <a:pPr lvl="1"/>
            <a:r>
              <a:rPr lang="en-US" sz="8000" u="sng" dirty="0"/>
              <a:t>On Saving</a:t>
            </a:r>
            <a:r>
              <a:rPr lang="en-US" sz="8000" dirty="0"/>
              <a:t>: Do not save what is left after spending but spend what is left after saving</a:t>
            </a:r>
            <a:r>
              <a:rPr lang="en-US" sz="8000" dirty="0" smtClean="0"/>
              <a:t>.</a:t>
            </a:r>
            <a:endParaRPr lang="en-US" sz="8000" dirty="0"/>
          </a:p>
          <a:p>
            <a:pPr algn="just"/>
            <a:r>
              <a:rPr lang="en-US" sz="8800" dirty="0"/>
              <a:t>Well, you may have heard people saying “it’s never too late” but </a:t>
            </a:r>
            <a:r>
              <a:rPr lang="en-US" sz="8800" b="1" dirty="0" smtClean="0"/>
              <a:t>Warren Buffett </a:t>
            </a:r>
            <a:r>
              <a:rPr lang="en-US" sz="8800" dirty="0" smtClean="0"/>
              <a:t>teaches </a:t>
            </a:r>
            <a:r>
              <a:rPr lang="en-US" sz="8800" dirty="0"/>
              <a:t>us that it’s never to early. Warren bought his first share at the age of 11. He also bought a small farm at the age of </a:t>
            </a:r>
            <a:r>
              <a:rPr lang="en-US" sz="8800" dirty="0" smtClean="0"/>
              <a:t>14. </a:t>
            </a:r>
            <a:r>
              <a:rPr lang="en-US" sz="8800" dirty="0"/>
              <a:t>Still, he </a:t>
            </a:r>
            <a:r>
              <a:rPr lang="en-US" sz="8800" b="1" i="1" dirty="0"/>
              <a:t>regrets that he should have started earlier</a:t>
            </a:r>
            <a:r>
              <a:rPr lang="en-US" sz="8800" dirty="0" smtClean="0"/>
              <a:t>.</a:t>
            </a:r>
          </a:p>
          <a:p>
            <a:pPr algn="just"/>
            <a:r>
              <a:rPr lang="en-US" sz="8800" b="1" u="sng" dirty="0" smtClean="0"/>
              <a:t>Albert Einstein: </a:t>
            </a:r>
            <a:r>
              <a:rPr lang="en-US" sz="8800" dirty="0" smtClean="0"/>
              <a:t>“Compound </a:t>
            </a:r>
            <a:r>
              <a:rPr lang="en-US" sz="8800" dirty="0"/>
              <a:t>interest is the eighth wonder of the world. He who understands it, earns it ... he who doesn't ... pays it</a:t>
            </a:r>
            <a:r>
              <a:rPr lang="en-US" sz="8800" dirty="0" smtClean="0"/>
              <a:t>.”</a:t>
            </a:r>
          </a:p>
          <a:p>
            <a:pPr algn="just"/>
            <a:r>
              <a:rPr lang="en-US" sz="8800" dirty="0" smtClean="0"/>
              <a:t>Start </a:t>
            </a:r>
            <a:r>
              <a:rPr lang="en-US" sz="8800" dirty="0"/>
              <a:t>saving more than 30%-50% of Income at an </a:t>
            </a:r>
            <a:r>
              <a:rPr lang="en-US" sz="8800" b="1" i="1" u="sng" dirty="0"/>
              <a:t>early</a:t>
            </a:r>
            <a:r>
              <a:rPr lang="en-US" sz="8800" dirty="0"/>
              <a:t> age </a:t>
            </a:r>
            <a:r>
              <a:rPr lang="en-US" sz="8800" dirty="0" smtClean="0"/>
              <a:t>20-22.</a:t>
            </a:r>
          </a:p>
          <a:p>
            <a:pPr algn="just"/>
            <a:r>
              <a:rPr lang="en-US" sz="8800" dirty="0" smtClean="0"/>
              <a:t>Discipline – Almost Robotic</a:t>
            </a:r>
          </a:p>
          <a:p>
            <a:pPr algn="just"/>
            <a:r>
              <a:rPr lang="en-US" sz="8800" b="1" i="1" dirty="0" smtClean="0"/>
              <a:t>Postponement of Gratification</a:t>
            </a:r>
            <a:r>
              <a:rPr lang="en-US" sz="8800" dirty="0" smtClean="0"/>
              <a:t> is the first sign of Emotional intelligence.</a:t>
            </a:r>
            <a:endParaRPr lang="en-US" sz="8800" dirty="0"/>
          </a:p>
          <a:p>
            <a:pPr lvl="1"/>
            <a:endParaRPr lang="en-US" dirty="0"/>
          </a:p>
          <a:p>
            <a:endParaRPr lang="en-US" dirty="0"/>
          </a:p>
        </p:txBody>
      </p:sp>
    </p:spTree>
    <p:extLst>
      <p:ext uri="{BB962C8B-B14F-4D97-AF65-F5344CB8AC3E}">
        <p14:creationId xmlns:p14="http://schemas.microsoft.com/office/powerpoint/2010/main" val="2835188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Best Defense – Beware of Risks and </a:t>
            </a:r>
            <a:r>
              <a:rPr lang="en-US" dirty="0" err="1" smtClean="0"/>
              <a:t>mis</a:t>
            </a:r>
            <a:r>
              <a:rPr lang="en-US" dirty="0" smtClean="0"/>
              <a:t>-sellers</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pPr algn="just"/>
            <a:r>
              <a:rPr lang="hi-IN" dirty="0"/>
              <a:t>जो दुसऱ्यावरी विश्वासला त्याचा कार्यभाग बुडाला.</a:t>
            </a:r>
            <a:endParaRPr lang="en-US" sz="1400" dirty="0"/>
          </a:p>
          <a:p>
            <a:pPr algn="just"/>
            <a:r>
              <a:rPr lang="en-US" dirty="0" smtClean="0"/>
              <a:t>One </a:t>
            </a:r>
            <a:r>
              <a:rPr lang="en-US" dirty="0"/>
              <a:t>who is not alert or vigilant or excessively trusts other people is doomed for failure in life</a:t>
            </a:r>
            <a:r>
              <a:rPr lang="en-US" dirty="0" smtClean="0"/>
              <a:t>.</a:t>
            </a:r>
          </a:p>
          <a:p>
            <a:pPr algn="just"/>
            <a:r>
              <a:rPr lang="en-US" dirty="0" smtClean="0"/>
              <a:t>Warren Buffett: “Honesty is an Expensive Gift. Do not expect it from Cheap People.”</a:t>
            </a:r>
          </a:p>
          <a:p>
            <a:pPr algn="just"/>
            <a:r>
              <a:rPr lang="en-US" dirty="0" smtClean="0"/>
              <a:t>Beware of aggressive or incompetent sales persons pampering your ego. Understand what is in it for him. Learn to say ‘No’.</a:t>
            </a:r>
          </a:p>
          <a:p>
            <a:pPr algn="just"/>
            <a:r>
              <a:rPr lang="hi-IN" dirty="0" smtClean="0"/>
              <a:t>जर </a:t>
            </a:r>
            <a:r>
              <a:rPr lang="hi-IN" dirty="0"/>
              <a:t>तुमच्याकडे पैसे असतील तर निसर्ग नियमाप्रमाणे गुळाच्या ढेपेला जशा मुंग्या लागतात तशी लोकांची रांग लागू शकते. परंतु त्यामुळे 'मैं भी कुछ हु' असा दुराभिमान बाळगून स्वतःचे नुकसान करून घेऊ नये</a:t>
            </a:r>
            <a:r>
              <a:rPr lang="hi-IN" dirty="0" smtClean="0"/>
              <a:t>.</a:t>
            </a:r>
            <a:r>
              <a:rPr lang="en-US" dirty="0" smtClean="0"/>
              <a:t> Banks will call you ‘Privileged customer to boost your ego. </a:t>
            </a:r>
          </a:p>
          <a:p>
            <a:pPr algn="just"/>
            <a:r>
              <a:rPr lang="en-US" dirty="0" smtClean="0"/>
              <a:t>Warren Buffett: "Rule </a:t>
            </a:r>
            <a:r>
              <a:rPr lang="en-US" dirty="0"/>
              <a:t>No.1: Never lose money. Rule No.2: Never forget rule No.1</a:t>
            </a:r>
            <a:r>
              <a:rPr lang="en-US" dirty="0" smtClean="0"/>
              <a:t>"</a:t>
            </a:r>
            <a:endParaRPr lang="en-US" dirty="0"/>
          </a:p>
        </p:txBody>
      </p:sp>
    </p:spTree>
    <p:extLst>
      <p:ext uri="{BB962C8B-B14F-4D97-AF65-F5344CB8AC3E}">
        <p14:creationId xmlns:p14="http://schemas.microsoft.com/office/powerpoint/2010/main" val="339713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Best Defense – Diversify Assets</a:t>
            </a:r>
            <a:br>
              <a:rPr lang="en-US" dirty="0" smtClean="0"/>
            </a:br>
            <a:r>
              <a:rPr lang="en-US" sz="2000" dirty="0" smtClean="0"/>
              <a:t>Personal Balance Sheet</a:t>
            </a:r>
            <a:endParaRPr lang="en-US" sz="2000" dirty="0"/>
          </a:p>
        </p:txBody>
      </p:sp>
      <p:pic>
        <p:nvPicPr>
          <p:cNvPr id="4"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71727" y="1295400"/>
            <a:ext cx="5618321" cy="5451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27319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Diversify Income Streams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Do not put all your eggs in one basket.</a:t>
            </a:r>
          </a:p>
          <a:p>
            <a:pPr algn="just"/>
            <a:r>
              <a:rPr lang="en-US" b="1" i="1" dirty="0" smtClean="0"/>
              <a:t>Multiple Employers: </a:t>
            </a:r>
            <a:r>
              <a:rPr lang="en-US" dirty="0" smtClean="0"/>
              <a:t>Consider </a:t>
            </a:r>
            <a:r>
              <a:rPr lang="en-US" dirty="0"/>
              <a:t>these Asset Classes as Multiple Employers paying you salary by way of Dividends, Capital Gains, Interest. If any one of them fails, still you will survive.</a:t>
            </a:r>
          </a:p>
          <a:p>
            <a:pPr algn="just"/>
            <a:r>
              <a:rPr lang="en-US" b="1" i="1" dirty="0"/>
              <a:t>Diversify</a:t>
            </a:r>
            <a:r>
              <a:rPr lang="en-US" dirty="0"/>
              <a:t> within Equity Asset Class as well. At least have </a:t>
            </a:r>
            <a:r>
              <a:rPr lang="en-US" b="1" i="1" dirty="0"/>
              <a:t>30 durable companies </a:t>
            </a:r>
            <a:r>
              <a:rPr lang="en-US" dirty="0"/>
              <a:t>in the portfolio.</a:t>
            </a:r>
          </a:p>
          <a:p>
            <a:pPr algn="just"/>
            <a:r>
              <a:rPr lang="en-US" dirty="0"/>
              <a:t>Remember, In </a:t>
            </a:r>
            <a:r>
              <a:rPr lang="en-US" dirty="0" smtClean="0"/>
              <a:t>India: </a:t>
            </a:r>
            <a:r>
              <a:rPr lang="hi-IN" dirty="0"/>
              <a:t>जिसके हाथ में लाठी उसकी भैस. जिसके हाथ में चेक बुक उसकी </a:t>
            </a:r>
            <a:r>
              <a:rPr lang="hi-IN" dirty="0" smtClean="0"/>
              <a:t>कंपनी</a:t>
            </a:r>
            <a:r>
              <a:rPr lang="en-US" dirty="0" smtClean="0"/>
              <a:t>. Never fully trust the financials of a company.</a:t>
            </a:r>
            <a:endParaRPr lang="en-US" dirty="0"/>
          </a:p>
        </p:txBody>
      </p:sp>
    </p:spTree>
    <p:extLst>
      <p:ext uri="{BB962C8B-B14F-4D97-AF65-F5344CB8AC3E}">
        <p14:creationId xmlns:p14="http://schemas.microsoft.com/office/powerpoint/2010/main" val="89920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Presentation Outline</a:t>
            </a:r>
            <a:endParaRPr lang="en-US" b="1" dirty="0"/>
          </a:p>
        </p:txBody>
      </p:sp>
      <p:sp>
        <p:nvSpPr>
          <p:cNvPr id="3" name="Content Placeholder 2"/>
          <p:cNvSpPr>
            <a:spLocks noGrp="1"/>
          </p:cNvSpPr>
          <p:nvPr>
            <p:ph idx="1"/>
          </p:nvPr>
        </p:nvSpPr>
        <p:spPr/>
        <p:txBody>
          <a:bodyPr>
            <a:noAutofit/>
          </a:bodyPr>
          <a:lstStyle/>
          <a:p>
            <a:pPr marL="0" indent="0" algn="just">
              <a:buNone/>
            </a:pPr>
            <a:r>
              <a:rPr lang="en-US" sz="2800" b="1" dirty="0" smtClean="0"/>
              <a:t>Section I</a:t>
            </a:r>
            <a:r>
              <a:rPr lang="en-US" sz="2800" dirty="0" smtClean="0"/>
              <a:t> – Role of Investing &amp; </a:t>
            </a:r>
            <a:r>
              <a:rPr lang="en-US" sz="2800" b="1" u="sng" dirty="0" smtClean="0"/>
              <a:t>Financial Independence</a:t>
            </a:r>
          </a:p>
          <a:p>
            <a:pPr marL="0" indent="0" algn="just">
              <a:buNone/>
            </a:pPr>
            <a:r>
              <a:rPr lang="en-US" sz="2800" b="1" dirty="0" smtClean="0"/>
              <a:t>Section II</a:t>
            </a:r>
            <a:r>
              <a:rPr lang="en-US" sz="2800" dirty="0" smtClean="0"/>
              <a:t> - Inflation and Asset Allocation Decision</a:t>
            </a:r>
          </a:p>
          <a:p>
            <a:pPr marL="0" indent="0" algn="just">
              <a:buNone/>
            </a:pPr>
            <a:r>
              <a:rPr lang="en-US" sz="2800" b="1" dirty="0" smtClean="0"/>
              <a:t>Section III </a:t>
            </a:r>
            <a:r>
              <a:rPr lang="en-US" sz="2800" dirty="0" smtClean="0"/>
              <a:t>– Being a Successful Investor</a:t>
            </a:r>
          </a:p>
          <a:p>
            <a:pPr marL="0" indent="0" algn="just">
              <a:buNone/>
            </a:pPr>
            <a:endParaRPr lang="en-US" sz="2800" b="1" dirty="0" smtClean="0"/>
          </a:p>
          <a:p>
            <a:pPr marL="0" indent="0" algn="just">
              <a:buNone/>
            </a:pPr>
            <a:r>
              <a:rPr lang="en-US" sz="2800" b="1" dirty="0" smtClean="0"/>
              <a:t>Section IV </a:t>
            </a:r>
            <a:r>
              <a:rPr lang="en-US" sz="2800" dirty="0" smtClean="0"/>
              <a:t>- Best Offence: </a:t>
            </a:r>
            <a:r>
              <a:rPr lang="en-US" sz="2800" b="1" u="sng" dirty="0" smtClean="0"/>
              <a:t>Awareness</a:t>
            </a:r>
            <a:r>
              <a:rPr lang="en-US" sz="2800" dirty="0" smtClean="0"/>
              <a:t> </a:t>
            </a:r>
            <a:r>
              <a:rPr lang="en-US" sz="2800" dirty="0"/>
              <a:t>of </a:t>
            </a:r>
            <a:r>
              <a:rPr lang="en-US" sz="2800" dirty="0" smtClean="0"/>
              <a:t>Investing Options so as to earn High Risk adjusted Return</a:t>
            </a:r>
          </a:p>
          <a:p>
            <a:pPr marL="0" indent="0" algn="just">
              <a:buNone/>
            </a:pPr>
            <a:endParaRPr lang="en-US" sz="2800" b="1" dirty="0" smtClean="0"/>
          </a:p>
          <a:p>
            <a:pPr marL="0" indent="0" algn="just">
              <a:buNone/>
            </a:pPr>
            <a:r>
              <a:rPr lang="en-US" sz="2800" b="1" dirty="0" smtClean="0"/>
              <a:t>Section V</a:t>
            </a:r>
            <a:r>
              <a:rPr lang="en-US" sz="2800" dirty="0" smtClean="0"/>
              <a:t>- Best Defense: </a:t>
            </a:r>
            <a:r>
              <a:rPr lang="en-US" sz="2800" b="1" u="sng" dirty="0" smtClean="0"/>
              <a:t>Beware</a:t>
            </a:r>
            <a:r>
              <a:rPr lang="en-US" sz="2800" dirty="0" smtClean="0"/>
              <a:t> of Risks - Protection.</a:t>
            </a:r>
            <a:endParaRPr lang="en-US" sz="2800" dirty="0"/>
          </a:p>
          <a:p>
            <a:pPr marL="0" indent="0" algn="just">
              <a:buNone/>
            </a:pPr>
            <a:r>
              <a:rPr lang="en-US" sz="2800" b="1" dirty="0" smtClean="0"/>
              <a:t>Section VI </a:t>
            </a:r>
            <a:r>
              <a:rPr lang="en-US" sz="2800" dirty="0" smtClean="0"/>
              <a:t>- Taking </a:t>
            </a:r>
            <a:r>
              <a:rPr lang="en-US" sz="2800" dirty="0"/>
              <a:t>Care of yourself</a:t>
            </a:r>
          </a:p>
          <a:p>
            <a:pPr marL="0" indent="0">
              <a:buNone/>
            </a:pPr>
            <a:endParaRPr lang="en-US" sz="2400" dirty="0" smtClean="0"/>
          </a:p>
        </p:txBody>
      </p:sp>
    </p:spTree>
    <p:extLst>
      <p:ext uri="{BB962C8B-B14F-4D97-AF65-F5344CB8AC3E}">
        <p14:creationId xmlns:p14="http://schemas.microsoft.com/office/powerpoint/2010/main" val="1277633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Stocks and Mutual Funds</a:t>
            </a:r>
            <a:br>
              <a:rPr lang="en-US" dirty="0" smtClean="0"/>
            </a:br>
            <a:r>
              <a:rPr lang="en-US" dirty="0" smtClean="0"/>
              <a:t>Examples only – Not Recommendation</a:t>
            </a:r>
            <a:endParaRPr lang="en-US" dirty="0"/>
          </a:p>
        </p:txBody>
      </p:sp>
      <p:sp>
        <p:nvSpPr>
          <p:cNvPr id="3" name="Content Placeholder 2"/>
          <p:cNvSpPr>
            <a:spLocks noGrp="1"/>
          </p:cNvSpPr>
          <p:nvPr>
            <p:ph idx="1"/>
          </p:nvPr>
        </p:nvSpPr>
        <p:spPr/>
        <p:txBody>
          <a:bodyPr>
            <a:noAutofit/>
          </a:bodyPr>
          <a:lstStyle/>
          <a:p>
            <a:pPr algn="just"/>
            <a:r>
              <a:rPr lang="en-US" sz="2000" dirty="0" smtClean="0"/>
              <a:t>Volatile Asset Class – Be ready to face </a:t>
            </a:r>
            <a:r>
              <a:rPr lang="en-US" sz="2000" dirty="0" err="1" smtClean="0"/>
              <a:t>quotational</a:t>
            </a:r>
            <a:r>
              <a:rPr lang="en-US" sz="2000" dirty="0" smtClean="0"/>
              <a:t> loss.</a:t>
            </a:r>
          </a:p>
          <a:p>
            <a:pPr algn="just"/>
            <a:r>
              <a:rPr lang="en-US" sz="2000" u="sng" dirty="0" smtClean="0"/>
              <a:t>Warren Buffett</a:t>
            </a:r>
            <a:r>
              <a:rPr lang="en-US" sz="2000" dirty="0" smtClean="0"/>
              <a:t>: “Investors </a:t>
            </a:r>
            <a:r>
              <a:rPr lang="en-US" sz="2000" dirty="0"/>
              <a:t>should remember that </a:t>
            </a:r>
            <a:r>
              <a:rPr lang="en-US" sz="2000" b="1" dirty="0"/>
              <a:t>excitement and expenses </a:t>
            </a:r>
            <a:r>
              <a:rPr lang="en-US" sz="2000" dirty="0"/>
              <a:t>are their enemies. And if they insist on trying to time their participation in equities, they should </a:t>
            </a:r>
            <a:r>
              <a:rPr lang="en-US" sz="2000" b="1" dirty="0"/>
              <a:t>try to be fearful when others are greedy and greedy when others are fearful</a:t>
            </a:r>
            <a:r>
              <a:rPr lang="en-US" sz="2000" b="1" dirty="0" smtClean="0"/>
              <a:t>.</a:t>
            </a:r>
            <a:r>
              <a:rPr lang="en-US" sz="2000" dirty="0" smtClean="0"/>
              <a:t>” Never run after a ‘Missed Bus’.</a:t>
            </a:r>
          </a:p>
          <a:p>
            <a:pPr algn="just"/>
            <a:r>
              <a:rPr lang="en-US" sz="2000" b="1" i="1" dirty="0" smtClean="0"/>
              <a:t>Avoid Fads</a:t>
            </a:r>
            <a:r>
              <a:rPr lang="en-US" sz="2000" dirty="0" smtClean="0"/>
              <a:t>, fancy IPOs, Leveraged Cos. Avoid hope &amp; event based investing.</a:t>
            </a:r>
          </a:p>
          <a:p>
            <a:pPr algn="just"/>
            <a:r>
              <a:rPr lang="en-US" sz="2000" dirty="0" smtClean="0"/>
              <a:t>Equity Mutual Fund NFOs offer units at Rs.10/- but remember that the underlying will be stocks. </a:t>
            </a:r>
            <a:r>
              <a:rPr lang="en-US" sz="2000" b="1" i="1" dirty="0" smtClean="0"/>
              <a:t>Buying at Rs.10/- doesn’t make a NFO any safer.</a:t>
            </a:r>
          </a:p>
          <a:p>
            <a:pPr algn="just"/>
            <a:r>
              <a:rPr lang="en-US" sz="2000" dirty="0" smtClean="0"/>
              <a:t>Buying Cheap / </a:t>
            </a:r>
            <a:r>
              <a:rPr lang="en-US" sz="2000" b="1" i="1" dirty="0" smtClean="0"/>
              <a:t>Penny Stocks and keep averaging at lower levels is likely to wipe out your capital</a:t>
            </a:r>
            <a:r>
              <a:rPr lang="en-US" sz="2000" dirty="0" smtClean="0"/>
              <a:t> e.g. Kingfisher Airlines Stock. This is best avoided.</a:t>
            </a:r>
          </a:p>
          <a:p>
            <a:pPr algn="just"/>
            <a:r>
              <a:rPr lang="en-US" sz="2000" b="1" i="1" dirty="0" smtClean="0"/>
              <a:t>Buy Durable Companies </a:t>
            </a:r>
            <a:r>
              <a:rPr lang="en-US" sz="2000" dirty="0" smtClean="0"/>
              <a:t>– Example: Nestle, Bosch have survived 2 world wars and are 125 year old companies.</a:t>
            </a:r>
          </a:p>
        </p:txBody>
      </p:sp>
    </p:spTree>
    <p:extLst>
      <p:ext uri="{BB962C8B-B14F-4D97-AF65-F5344CB8AC3E}">
        <p14:creationId xmlns:p14="http://schemas.microsoft.com/office/powerpoint/2010/main" val="855284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Stock Futures &amp; Options Segment</a:t>
            </a:r>
            <a:br>
              <a:rPr lang="en-US" dirty="0" smtClean="0"/>
            </a:br>
            <a:r>
              <a:rPr lang="en-US" dirty="0" smtClean="0"/>
              <a:t>Derivatives in Commodity &amp; Currency</a:t>
            </a:r>
            <a:endParaRPr lang="en-US" dirty="0"/>
          </a:p>
        </p:txBody>
      </p:sp>
      <p:sp>
        <p:nvSpPr>
          <p:cNvPr id="3" name="Content Placeholder 2"/>
          <p:cNvSpPr>
            <a:spLocks noGrp="1"/>
          </p:cNvSpPr>
          <p:nvPr>
            <p:ph idx="1"/>
          </p:nvPr>
        </p:nvSpPr>
        <p:spPr/>
        <p:txBody>
          <a:bodyPr>
            <a:normAutofit/>
          </a:bodyPr>
          <a:lstStyle/>
          <a:p>
            <a:pPr algn="just"/>
            <a:r>
              <a:rPr lang="en-US" dirty="0"/>
              <a:t>Warren Buffett: </a:t>
            </a:r>
            <a:r>
              <a:rPr lang="en-US" b="1" i="1" dirty="0"/>
              <a:t>Derivatives</a:t>
            </a:r>
            <a:r>
              <a:rPr lang="en-US" dirty="0"/>
              <a:t> </a:t>
            </a:r>
            <a:r>
              <a:rPr lang="en-US" dirty="0" smtClean="0"/>
              <a:t>(Futures and Options) are </a:t>
            </a:r>
            <a:r>
              <a:rPr lang="en-US" dirty="0"/>
              <a:t>financial </a:t>
            </a:r>
            <a:r>
              <a:rPr lang="en-US" b="1" i="1" dirty="0"/>
              <a:t>weapons of mass destruction</a:t>
            </a:r>
            <a:r>
              <a:rPr lang="en-US" dirty="0"/>
              <a:t>, carrying dangers that, while now latent, are potentially lethal</a:t>
            </a:r>
            <a:r>
              <a:rPr lang="en-US" dirty="0" smtClean="0"/>
              <a:t>.</a:t>
            </a:r>
          </a:p>
          <a:p>
            <a:pPr algn="just"/>
            <a:endParaRPr lang="en-US" dirty="0"/>
          </a:p>
          <a:p>
            <a:pPr algn="just"/>
            <a:r>
              <a:rPr lang="en-US" dirty="0" smtClean="0"/>
              <a:t>If you are not a CFA </a:t>
            </a:r>
            <a:r>
              <a:rPr lang="en-US" dirty="0" err="1" smtClean="0"/>
              <a:t>Charterholder</a:t>
            </a:r>
            <a:r>
              <a:rPr lang="en-US" dirty="0" smtClean="0"/>
              <a:t> and if you are not professionally trained, simply </a:t>
            </a:r>
            <a:r>
              <a:rPr lang="en-US" b="1" i="1" dirty="0" smtClean="0"/>
              <a:t>avoid Derivatives Segment</a:t>
            </a:r>
            <a:r>
              <a:rPr lang="en-US" dirty="0" smtClean="0"/>
              <a:t>.</a:t>
            </a:r>
            <a:endParaRPr lang="en-US" dirty="0"/>
          </a:p>
          <a:p>
            <a:endParaRPr lang="en-US" dirty="0"/>
          </a:p>
        </p:txBody>
      </p:sp>
    </p:spTree>
    <p:extLst>
      <p:ext uri="{BB962C8B-B14F-4D97-AF65-F5344CB8AC3E}">
        <p14:creationId xmlns:p14="http://schemas.microsoft.com/office/powerpoint/2010/main" val="336216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Destruction caused by  Derivatives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a:t>Facts of a Pune Case in Derivatives Trading</a:t>
            </a:r>
            <a:endParaRPr lang="en-US" dirty="0"/>
          </a:p>
          <a:p>
            <a:pPr algn="just"/>
            <a:r>
              <a:rPr lang="en-US" dirty="0"/>
              <a:t>A lady in her 50s had a </a:t>
            </a:r>
            <a:r>
              <a:rPr lang="en-US" dirty="0" err="1"/>
              <a:t>Demat</a:t>
            </a:r>
            <a:r>
              <a:rPr lang="en-US" dirty="0"/>
              <a:t> Account with Broker for 10 years. Shares bought on Delivery Basis.</a:t>
            </a:r>
          </a:p>
          <a:p>
            <a:pPr algn="just"/>
            <a:r>
              <a:rPr lang="en-US" dirty="0"/>
              <a:t>She never dealt in Futures &amp; Options (F&amp;O) Segment.</a:t>
            </a:r>
          </a:p>
          <a:p>
            <a:pPr algn="just"/>
            <a:r>
              <a:rPr lang="en-US" dirty="0" smtClean="0"/>
              <a:t>She received </a:t>
            </a:r>
            <a:r>
              <a:rPr lang="en-US" dirty="0"/>
              <a:t>a call by </a:t>
            </a:r>
            <a:r>
              <a:rPr lang="en-US" dirty="0" smtClean="0"/>
              <a:t>a sales </a:t>
            </a:r>
            <a:r>
              <a:rPr lang="en-US" dirty="0"/>
              <a:t>person pursuant to which </a:t>
            </a:r>
            <a:r>
              <a:rPr lang="en-US" dirty="0" smtClean="0"/>
              <a:t>she </a:t>
            </a:r>
            <a:r>
              <a:rPr lang="en-US" dirty="0"/>
              <a:t>got registered for currency </a:t>
            </a:r>
            <a:r>
              <a:rPr lang="en-US" dirty="0" smtClean="0"/>
              <a:t>trading in 2012. </a:t>
            </a:r>
            <a:r>
              <a:rPr lang="en-US" dirty="0"/>
              <a:t>Strict </a:t>
            </a:r>
            <a:r>
              <a:rPr lang="en-US" dirty="0" smtClean="0"/>
              <a:t>Instructions: 2 </a:t>
            </a:r>
            <a:r>
              <a:rPr lang="en-US" dirty="0"/>
              <a:t>lots trading only.</a:t>
            </a:r>
          </a:p>
          <a:p>
            <a:pPr algn="just"/>
            <a:r>
              <a:rPr lang="en-US" dirty="0"/>
              <a:t>Shares were kept as collateral.</a:t>
            </a:r>
          </a:p>
          <a:p>
            <a:pPr algn="just"/>
            <a:r>
              <a:rPr lang="en-US" dirty="0"/>
              <a:t>Broker violated limits verbally imposed by </a:t>
            </a:r>
            <a:r>
              <a:rPr lang="en-US" dirty="0" smtClean="0"/>
              <a:t>her. </a:t>
            </a:r>
            <a:endParaRPr lang="en-US" dirty="0"/>
          </a:p>
          <a:p>
            <a:pPr algn="just"/>
            <a:r>
              <a:rPr lang="en-US" dirty="0"/>
              <a:t>Broker Relationship Manager used to call up the client in the evening and confirm the trades but there was no proof of order placement by </a:t>
            </a:r>
            <a:r>
              <a:rPr lang="en-US" dirty="0" smtClean="0"/>
              <a:t>her. </a:t>
            </a:r>
            <a:endParaRPr lang="en-US" dirty="0"/>
          </a:p>
          <a:p>
            <a:pPr algn="just"/>
            <a:r>
              <a:rPr lang="en-US" dirty="0"/>
              <a:t>Total Loss in 6 months was over Rs.6 </a:t>
            </a:r>
            <a:r>
              <a:rPr lang="en-US" dirty="0" err="1"/>
              <a:t>lacs</a:t>
            </a:r>
            <a:r>
              <a:rPr lang="en-US" dirty="0"/>
              <a:t>.</a:t>
            </a:r>
          </a:p>
          <a:p>
            <a:pPr algn="just"/>
            <a:r>
              <a:rPr lang="en-US" dirty="0"/>
              <a:t>Reference to Sole Arbitrator was made under NSE Regulations. Award granted in 6 months.</a:t>
            </a:r>
          </a:p>
          <a:p>
            <a:pPr algn="just"/>
            <a:r>
              <a:rPr lang="en-US" dirty="0"/>
              <a:t>Award: “</a:t>
            </a:r>
            <a:r>
              <a:rPr lang="en-US" b="1" dirty="0"/>
              <a:t>I treat all trades as NULL and Void and direct the entire claim of Rs.6,50,000/- be paid to the applicant</a:t>
            </a:r>
            <a:r>
              <a:rPr lang="en-US" dirty="0" smtClean="0"/>
              <a:t>.” 3 employees of Broker lost jobs.</a:t>
            </a:r>
            <a:endParaRPr lang="en-US" dirty="0"/>
          </a:p>
        </p:txBody>
      </p:sp>
    </p:spTree>
    <p:extLst>
      <p:ext uri="{BB962C8B-B14F-4D97-AF65-F5344CB8AC3E}">
        <p14:creationId xmlns:p14="http://schemas.microsoft.com/office/powerpoint/2010/main" val="1796640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Risks:</a:t>
            </a:r>
            <a:br>
              <a:rPr lang="en-US" dirty="0" smtClean="0"/>
            </a:br>
            <a:r>
              <a:rPr lang="en-US" dirty="0" smtClean="0"/>
              <a:t>Fixed Income Mutual Funds (Debt)</a:t>
            </a:r>
            <a:endParaRPr lang="en-US" dirty="0"/>
          </a:p>
        </p:txBody>
      </p:sp>
      <p:sp>
        <p:nvSpPr>
          <p:cNvPr id="3" name="Content Placeholder 2"/>
          <p:cNvSpPr>
            <a:spLocks noGrp="1"/>
          </p:cNvSpPr>
          <p:nvPr>
            <p:ph idx="1"/>
          </p:nvPr>
        </p:nvSpPr>
        <p:spPr/>
        <p:txBody>
          <a:bodyPr>
            <a:normAutofit lnSpcReduction="10000"/>
          </a:bodyPr>
          <a:lstStyle/>
          <a:p>
            <a:pPr algn="just"/>
            <a:r>
              <a:rPr lang="en-US" b="1" i="1" u="sng" dirty="0" smtClean="0"/>
              <a:t>Credit Risk </a:t>
            </a:r>
            <a:r>
              <a:rPr lang="en-US" dirty="0" smtClean="0"/>
              <a:t>– Real Estate and Infrastructure</a:t>
            </a:r>
          </a:p>
          <a:p>
            <a:pPr algn="just"/>
            <a:r>
              <a:rPr lang="en-US" b="1" i="1" u="sng" dirty="0" smtClean="0"/>
              <a:t>Interest Rate Risk </a:t>
            </a:r>
            <a:r>
              <a:rPr lang="en-US" dirty="0" smtClean="0"/>
              <a:t>– Even if the fund holds 10 year maturity government securities of high credit quality, increase in interest rate by 2% can wipe of 20% of corpus.</a:t>
            </a:r>
          </a:p>
          <a:p>
            <a:pPr algn="just"/>
            <a:r>
              <a:rPr lang="en-US" b="1" i="1" u="sng" dirty="0" smtClean="0"/>
              <a:t>Liquid Funds are supposedly safer </a:t>
            </a:r>
            <a:r>
              <a:rPr lang="en-US" dirty="0" smtClean="0"/>
              <a:t>option to park funds that may need to be accessed at short notice. Having said this, there was 1 instance in 2008, when the NAV dropped. </a:t>
            </a:r>
            <a:endParaRPr lang="en-US" dirty="0"/>
          </a:p>
        </p:txBody>
      </p:sp>
    </p:spTree>
    <p:extLst>
      <p:ext uri="{BB962C8B-B14F-4D97-AF65-F5344CB8AC3E}">
        <p14:creationId xmlns:p14="http://schemas.microsoft.com/office/powerpoint/2010/main" val="236262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 mindful and discerning enough to different subtle shades ‘Risk’</a:t>
            </a:r>
            <a:endParaRPr lang="en-US" dirty="0"/>
          </a:p>
        </p:txBody>
      </p:sp>
      <p:sp>
        <p:nvSpPr>
          <p:cNvPr id="3" name="Content Placeholder 2"/>
          <p:cNvSpPr>
            <a:spLocks noGrp="1"/>
          </p:cNvSpPr>
          <p:nvPr>
            <p:ph idx="1"/>
          </p:nvPr>
        </p:nvSpPr>
        <p:spPr/>
        <p:txBody>
          <a:bodyPr/>
          <a:lstStyle/>
          <a:p>
            <a:r>
              <a:rPr lang="en-US" dirty="0" smtClean="0"/>
              <a:t>One family will always have variations within: Talkative, Quiet, Scholar, Tall, Short, Fair, Dark</a:t>
            </a:r>
          </a:p>
          <a:p>
            <a:endParaRPr lang="en-US" dirty="0"/>
          </a:p>
          <a:p>
            <a:r>
              <a:rPr lang="en-US" dirty="0" smtClean="0"/>
              <a:t>Asian Paints offers 60 shades of White. Other Examples: Snow, Honeydew, Milky Way, Crushed Ice ………. </a:t>
            </a:r>
            <a:endParaRPr lang="en-US" dirty="0"/>
          </a:p>
        </p:txBody>
      </p:sp>
    </p:spTree>
    <p:extLst>
      <p:ext uri="{BB962C8B-B14F-4D97-AF65-F5344CB8AC3E}">
        <p14:creationId xmlns:p14="http://schemas.microsoft.com/office/powerpoint/2010/main" val="3573366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 Fixed Deposits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Deposit </a:t>
            </a:r>
            <a:r>
              <a:rPr lang="en-US" dirty="0"/>
              <a:t>insurance and credit guarantee corporation (DICGC</a:t>
            </a:r>
            <a:r>
              <a:rPr lang="en-US" dirty="0" smtClean="0"/>
              <a:t>) protects each </a:t>
            </a:r>
            <a:r>
              <a:rPr lang="en-US" dirty="0"/>
              <a:t>depositor in a bank </a:t>
            </a:r>
            <a:r>
              <a:rPr lang="en-US" dirty="0" smtClean="0"/>
              <a:t>up to </a:t>
            </a:r>
            <a:r>
              <a:rPr lang="en-US" dirty="0"/>
              <a:t>a maximum of </a:t>
            </a:r>
            <a:r>
              <a:rPr lang="en-US" dirty="0" smtClean="0"/>
              <a:t>Rs.1 Lac.</a:t>
            </a:r>
          </a:p>
          <a:p>
            <a:pPr algn="just"/>
            <a:r>
              <a:rPr lang="en-US" dirty="0" smtClean="0"/>
              <a:t>It would become unmanageable to open accounts in multiple banks to get this protection.</a:t>
            </a:r>
          </a:p>
          <a:p>
            <a:pPr algn="just"/>
            <a:r>
              <a:rPr lang="en-US" dirty="0" smtClean="0"/>
              <a:t>If we were to restrict ourselves to say </a:t>
            </a:r>
            <a:r>
              <a:rPr lang="en-US" b="1" i="1" dirty="0" smtClean="0"/>
              <a:t>5 banks, what are our options?</a:t>
            </a:r>
            <a:r>
              <a:rPr lang="en-US" dirty="0" smtClean="0"/>
              <a:t> We need to be discerning and somehow be able to come up 5 options within this category.</a:t>
            </a:r>
          </a:p>
          <a:p>
            <a:endParaRPr lang="en-US" dirty="0"/>
          </a:p>
        </p:txBody>
      </p:sp>
    </p:spTree>
    <p:extLst>
      <p:ext uri="{BB962C8B-B14F-4D97-AF65-F5344CB8AC3E}">
        <p14:creationId xmlns:p14="http://schemas.microsoft.com/office/powerpoint/2010/main" val="1274834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Banks</a:t>
            </a:r>
            <a:endParaRPr lang="en-US" dirty="0"/>
          </a:p>
        </p:txBody>
      </p:sp>
      <p:sp>
        <p:nvSpPr>
          <p:cNvPr id="3" name="Content Placeholder 2"/>
          <p:cNvSpPr>
            <a:spLocks noGrp="1"/>
          </p:cNvSpPr>
          <p:nvPr>
            <p:ph idx="1"/>
          </p:nvPr>
        </p:nvSpPr>
        <p:spPr/>
        <p:txBody>
          <a:bodyPr/>
          <a:lstStyle/>
          <a:p>
            <a:r>
              <a:rPr lang="en-US" dirty="0" smtClean="0"/>
              <a:t>Nationalized Banks</a:t>
            </a:r>
          </a:p>
          <a:p>
            <a:r>
              <a:rPr lang="en-US" dirty="0" smtClean="0"/>
              <a:t>Private Banks</a:t>
            </a:r>
          </a:p>
          <a:p>
            <a:r>
              <a:rPr lang="en-US" dirty="0" smtClean="0"/>
              <a:t>Co-operative Banks</a:t>
            </a:r>
            <a:endParaRPr lang="en-US" dirty="0"/>
          </a:p>
        </p:txBody>
      </p:sp>
    </p:spTree>
    <p:extLst>
      <p:ext uri="{BB962C8B-B14F-4D97-AF65-F5344CB8AC3E}">
        <p14:creationId xmlns:p14="http://schemas.microsoft.com/office/powerpoint/2010/main" val="14146534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a:t>
            </a:r>
            <a:endParaRPr lang="en-US" dirty="0"/>
          </a:p>
        </p:txBody>
      </p:sp>
      <p:sp>
        <p:nvSpPr>
          <p:cNvPr id="3" name="Content Placeholder 2"/>
          <p:cNvSpPr>
            <a:spLocks noGrp="1"/>
          </p:cNvSpPr>
          <p:nvPr>
            <p:ph idx="1"/>
          </p:nvPr>
        </p:nvSpPr>
        <p:spPr/>
        <p:txBody>
          <a:bodyPr/>
          <a:lstStyle/>
          <a:p>
            <a:r>
              <a:rPr lang="en-US" dirty="0" smtClean="0"/>
              <a:t>Too Big to Fail – </a:t>
            </a:r>
            <a:r>
              <a:rPr lang="en-US" dirty="0"/>
              <a:t>RBI to start announcing too-big-to-fail banks in Aug 2015</a:t>
            </a:r>
          </a:p>
          <a:p>
            <a:r>
              <a:rPr lang="en-US" dirty="0" smtClean="0"/>
              <a:t>What is our guess? </a:t>
            </a:r>
            <a:r>
              <a:rPr lang="en-US" b="1" i="1" dirty="0" smtClean="0"/>
              <a:t>SBI, PNB, </a:t>
            </a:r>
            <a:r>
              <a:rPr lang="en-US" b="1" i="1" dirty="0" err="1" smtClean="0"/>
              <a:t>BoB</a:t>
            </a:r>
            <a:r>
              <a:rPr lang="en-US" b="1" i="1" dirty="0" smtClean="0"/>
              <a:t>, ICICI, HDFC Bank</a:t>
            </a:r>
          </a:p>
          <a:p>
            <a:r>
              <a:rPr lang="en-US" dirty="0" smtClean="0"/>
              <a:t>Instances of Uncertainty / Failures in the past: GTB, UWB, </a:t>
            </a:r>
            <a:r>
              <a:rPr lang="en-US" dirty="0" err="1" smtClean="0"/>
              <a:t>Sangli</a:t>
            </a:r>
            <a:r>
              <a:rPr lang="en-US" dirty="0" smtClean="0"/>
              <a:t>, </a:t>
            </a:r>
            <a:r>
              <a:rPr lang="en-US" dirty="0" err="1" smtClean="0"/>
              <a:t>Suvarna</a:t>
            </a:r>
            <a:r>
              <a:rPr lang="en-US" dirty="0" smtClean="0"/>
              <a:t> SB</a:t>
            </a:r>
            <a:r>
              <a:rPr lang="en-US" dirty="0"/>
              <a:t>, </a:t>
            </a:r>
            <a:r>
              <a:rPr lang="en-US" dirty="0" smtClean="0"/>
              <a:t>Ganesh, Rupee</a:t>
            </a:r>
            <a:endParaRPr lang="en-US" dirty="0"/>
          </a:p>
        </p:txBody>
      </p:sp>
    </p:spTree>
    <p:extLst>
      <p:ext uri="{BB962C8B-B14F-4D97-AF65-F5344CB8AC3E}">
        <p14:creationId xmlns:p14="http://schemas.microsoft.com/office/powerpoint/2010/main" val="2128129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Bank FDs v/s FMP</a:t>
            </a:r>
            <a:br>
              <a:rPr lang="en-US" dirty="0" smtClean="0"/>
            </a:br>
            <a:r>
              <a:rPr lang="en-US" dirty="0" smtClean="0"/>
              <a:t>Reading between the lines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All articles in newspapers are in chorus: FMPs are better than Bank FDs.</a:t>
            </a:r>
          </a:p>
          <a:p>
            <a:pPr algn="just"/>
            <a:r>
              <a:rPr lang="en-US" dirty="0" smtClean="0"/>
              <a:t>Partly True: low taxation and high return</a:t>
            </a:r>
          </a:p>
          <a:p>
            <a:pPr algn="just"/>
            <a:r>
              <a:rPr lang="en-US" dirty="0" smtClean="0"/>
              <a:t>But learn to ask the right questions through a checklist provided earlier: Return, Risk, Time Horizon, Liquidity, Taxation, Special Circumstances</a:t>
            </a:r>
          </a:p>
          <a:p>
            <a:pPr algn="just"/>
            <a:r>
              <a:rPr lang="en-US" b="1" dirty="0" smtClean="0"/>
              <a:t>Is the Risk identical? – What if the FMP has a Real Estate or Infrastructure Company Debt?</a:t>
            </a:r>
          </a:p>
        </p:txBody>
      </p:sp>
    </p:spTree>
    <p:extLst>
      <p:ext uri="{BB962C8B-B14F-4D97-AF65-F5344CB8AC3E}">
        <p14:creationId xmlns:p14="http://schemas.microsoft.com/office/powerpoint/2010/main" val="4263944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Company Fixed Deposits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Some people work for 30-35 years in a company and develop affection and confidence.</a:t>
            </a:r>
          </a:p>
          <a:p>
            <a:pPr algn="just"/>
            <a:r>
              <a:rPr lang="en-US" dirty="0" smtClean="0"/>
              <a:t>A retired employee of Mysore XXXX, kept all his provident fund money as fixed deposit. Money lost 15 years ago. Age 84. Miserable Life.</a:t>
            </a:r>
          </a:p>
          <a:p>
            <a:pPr algn="just"/>
            <a:r>
              <a:rPr lang="en-US" b="1" dirty="0" smtClean="0"/>
              <a:t>For getting 1% extra return, consider whether you would lose 99% of principal amount.</a:t>
            </a:r>
          </a:p>
          <a:p>
            <a:endParaRPr lang="en-US" dirty="0"/>
          </a:p>
        </p:txBody>
      </p:sp>
    </p:spTree>
    <p:extLst>
      <p:ext uri="{BB962C8B-B14F-4D97-AF65-F5344CB8AC3E}">
        <p14:creationId xmlns:p14="http://schemas.microsoft.com/office/powerpoint/2010/main" val="9386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Section I</a:t>
            </a:r>
            <a:endParaRPr lang="en-US" b="1" dirty="0"/>
          </a:p>
        </p:txBody>
      </p:sp>
      <p:sp>
        <p:nvSpPr>
          <p:cNvPr id="3" name="Content Placeholder 2"/>
          <p:cNvSpPr>
            <a:spLocks noGrp="1"/>
          </p:cNvSpPr>
          <p:nvPr>
            <p:ph idx="1"/>
          </p:nvPr>
        </p:nvSpPr>
        <p:spPr/>
        <p:txBody>
          <a:bodyPr/>
          <a:lstStyle/>
          <a:p>
            <a:endParaRPr lang="en-US" dirty="0" smtClean="0"/>
          </a:p>
          <a:p>
            <a:endParaRPr lang="en-US" dirty="0"/>
          </a:p>
          <a:p>
            <a:pPr marL="0" indent="0" algn="ctr">
              <a:buNone/>
            </a:pPr>
            <a:r>
              <a:rPr lang="en-US" sz="4000" b="1" dirty="0" smtClean="0"/>
              <a:t>Role of Investing and Financial Independence</a:t>
            </a:r>
            <a:endParaRPr lang="en-US" sz="4000" b="1" dirty="0"/>
          </a:p>
        </p:txBody>
      </p:sp>
    </p:spTree>
    <p:extLst>
      <p:ext uri="{BB962C8B-B14F-4D97-AF65-F5344CB8AC3E}">
        <p14:creationId xmlns:p14="http://schemas.microsoft.com/office/powerpoint/2010/main" val="40581142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Deposits given to Individuals v/s Institutions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Categories:</a:t>
            </a:r>
          </a:p>
          <a:p>
            <a:pPr lvl="1" algn="just"/>
            <a:r>
              <a:rPr lang="en-US" dirty="0" smtClean="0"/>
              <a:t>Friends and Acquaintances</a:t>
            </a:r>
          </a:p>
          <a:p>
            <a:pPr lvl="1" algn="just"/>
            <a:r>
              <a:rPr lang="en-US" dirty="0" smtClean="0"/>
              <a:t>Real Estate Builders</a:t>
            </a:r>
          </a:p>
          <a:p>
            <a:pPr lvl="1" algn="just"/>
            <a:r>
              <a:rPr lang="en-US" dirty="0" smtClean="0"/>
              <a:t>Unlisted Companies</a:t>
            </a:r>
            <a:endParaRPr lang="en-US" dirty="0"/>
          </a:p>
          <a:p>
            <a:pPr algn="just"/>
            <a:r>
              <a:rPr lang="en-US" dirty="0" smtClean="0"/>
              <a:t>Be realistic about your capability to recover. Assume total loss.</a:t>
            </a:r>
            <a:endParaRPr lang="en-US" dirty="0"/>
          </a:p>
          <a:p>
            <a:pPr algn="just"/>
            <a:r>
              <a:rPr lang="en-US" b="1" i="1" dirty="0" smtClean="0"/>
              <a:t>Understand the difference between Banks v/s Individuals.</a:t>
            </a:r>
          </a:p>
          <a:p>
            <a:pPr algn="just"/>
            <a:r>
              <a:rPr lang="en-US" dirty="0" smtClean="0"/>
              <a:t>Moreover, remember the In-Flight Safety Announcement: “In </a:t>
            </a:r>
            <a:r>
              <a:rPr lang="en-US" dirty="0"/>
              <a:t>the event of a sudden loss of cabin pressure, oxygen masks will automatically descend from the ceiling. Grab the mask, and pull it over your face. If you have </a:t>
            </a:r>
            <a:r>
              <a:rPr lang="en-US" dirty="0" smtClean="0"/>
              <a:t>children </a:t>
            </a:r>
            <a:r>
              <a:rPr lang="en-US" dirty="0"/>
              <a:t>travelling with you, </a:t>
            </a:r>
            <a:r>
              <a:rPr lang="en-US" b="1" dirty="0"/>
              <a:t>secure your mask </a:t>
            </a:r>
            <a:r>
              <a:rPr lang="en-US" b="1" dirty="0" smtClean="0"/>
              <a:t>first before </a:t>
            </a:r>
            <a:r>
              <a:rPr lang="en-US" b="1" dirty="0"/>
              <a:t>assisting </a:t>
            </a:r>
            <a:r>
              <a:rPr lang="en-US" b="1" dirty="0" smtClean="0"/>
              <a:t>your children</a:t>
            </a:r>
            <a:r>
              <a:rPr lang="en-US" dirty="0" smtClean="0"/>
              <a:t>”.</a:t>
            </a:r>
          </a:p>
          <a:p>
            <a:pPr algn="just"/>
            <a:r>
              <a:rPr lang="en-US" dirty="0" smtClean="0"/>
              <a:t>Unless, you achieve your own Financial Security, be careful while helping others – you may never recover your money – either willful or otherwise due to unfortunate events.</a:t>
            </a:r>
            <a:endParaRPr lang="en-US" dirty="0"/>
          </a:p>
        </p:txBody>
      </p:sp>
    </p:spTree>
    <p:extLst>
      <p:ext uri="{BB962C8B-B14F-4D97-AF65-F5344CB8AC3E}">
        <p14:creationId xmlns:p14="http://schemas.microsoft.com/office/powerpoint/2010/main" val="119727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Discerning w.r.t. Risk Return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51277589"/>
              </p:ext>
            </p:extLst>
          </p:nvPr>
        </p:nvGraphicFramePr>
        <p:xfrm>
          <a:off x="457200" y="2514599"/>
          <a:ext cx="8229600" cy="2895605"/>
        </p:xfrm>
        <a:graphic>
          <a:graphicData uri="http://schemas.openxmlformats.org/drawingml/2006/table">
            <a:tbl>
              <a:tblPr firstRow="1" firstCol="1" bandRow="1">
                <a:tableStyleId>{5C22544A-7EE6-4342-B048-85BDC9FD1C3A}</a:tableStyleId>
              </a:tblPr>
              <a:tblGrid>
                <a:gridCol w="304800"/>
                <a:gridCol w="2362200"/>
                <a:gridCol w="2743200"/>
                <a:gridCol w="2819400"/>
              </a:tblGrid>
              <a:tr h="321734">
                <a:tc>
                  <a:txBody>
                    <a:bodyPr/>
                    <a:lstStyle/>
                    <a:p>
                      <a:pPr marL="0" marR="0">
                        <a:lnSpc>
                          <a:spcPct val="115000"/>
                        </a:lnSpc>
                        <a:spcBef>
                          <a:spcPts val="0"/>
                        </a:spcBef>
                        <a:spcAft>
                          <a:spcPts val="0"/>
                        </a:spcAft>
                      </a:pPr>
                      <a:r>
                        <a:rPr lang="en-US" sz="1600">
                          <a:effectLst/>
                        </a:rPr>
                        <a:t>#</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Investment Features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Unsecured NBFC Debentures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Govt Tax Free Bonds</a:t>
                      </a:r>
                      <a:endParaRPr lang="en-US" sz="1100">
                        <a:effectLst/>
                        <a:latin typeface="Calibri"/>
                        <a:ea typeface="Calibri"/>
                        <a:cs typeface="Times New Roman"/>
                      </a:endParaRPr>
                    </a:p>
                  </a:txBody>
                  <a:tcPr marL="68580" marR="68580" marT="0" marB="0"/>
                </a:tc>
              </a:tr>
              <a:tr h="321734">
                <a:tc>
                  <a:txBody>
                    <a:bodyPr/>
                    <a:lstStyle/>
                    <a:p>
                      <a:pPr marL="0" marR="0">
                        <a:lnSpc>
                          <a:spcPct val="115000"/>
                        </a:lnSpc>
                        <a:spcBef>
                          <a:spcPts val="0"/>
                        </a:spcBef>
                        <a:spcAft>
                          <a:spcPts val="0"/>
                        </a:spcAft>
                      </a:pPr>
                      <a:r>
                        <a:rPr lang="en-US" sz="1600">
                          <a:effectLst/>
                        </a:rPr>
                        <a:t>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rPr>
                        <a:t>Pre-Tax Return @31% Tax</a:t>
                      </a:r>
                      <a:endParaRPr lang="en-US" sz="11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a:effectLst/>
                        </a:rPr>
                        <a:t>12%</a:t>
                      </a:r>
                      <a:endParaRPr lang="en-US" sz="11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a:effectLst/>
                        </a:rPr>
                        <a:t>NHB 13%</a:t>
                      </a:r>
                      <a:endParaRPr lang="en-US" sz="1100" b="1">
                        <a:effectLst/>
                        <a:latin typeface="Calibri"/>
                        <a:ea typeface="Calibri"/>
                        <a:cs typeface="Times New Roman"/>
                      </a:endParaRPr>
                    </a:p>
                  </a:txBody>
                  <a:tcPr marL="68580" marR="68580" marT="0" marB="0"/>
                </a:tc>
              </a:tr>
              <a:tr h="321734">
                <a:tc>
                  <a:txBody>
                    <a:bodyPr/>
                    <a:lstStyle/>
                    <a:p>
                      <a:pPr marL="0" marR="0">
                        <a:lnSpc>
                          <a:spcPct val="115000"/>
                        </a:lnSpc>
                        <a:spcBef>
                          <a:spcPts val="0"/>
                        </a:spcBef>
                        <a:spcAft>
                          <a:spcPts val="0"/>
                        </a:spcAft>
                      </a:pPr>
                      <a:r>
                        <a:rPr lang="en-US" sz="1600">
                          <a:effectLst/>
                        </a:rPr>
                        <a:t>2</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rPr>
                        <a:t>Risk</a:t>
                      </a:r>
                      <a:endParaRPr lang="en-US" sz="11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rPr>
                        <a:t>Unsecured AA-</a:t>
                      </a:r>
                      <a:endParaRPr lang="en-US" sz="11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a:effectLst/>
                        </a:rPr>
                        <a:t>Secured AAA</a:t>
                      </a:r>
                      <a:endParaRPr lang="en-US" sz="1100" b="1">
                        <a:effectLst/>
                        <a:latin typeface="Calibri"/>
                        <a:ea typeface="Calibri"/>
                        <a:cs typeface="Times New Roman"/>
                      </a:endParaRPr>
                    </a:p>
                  </a:txBody>
                  <a:tcPr marL="68580" marR="68580" marT="0" marB="0"/>
                </a:tc>
              </a:tr>
              <a:tr h="321734">
                <a:tc>
                  <a:txBody>
                    <a:bodyPr/>
                    <a:lstStyle/>
                    <a:p>
                      <a:pPr marL="0" marR="0">
                        <a:lnSpc>
                          <a:spcPct val="115000"/>
                        </a:lnSpc>
                        <a:spcBef>
                          <a:spcPts val="0"/>
                        </a:spcBef>
                        <a:spcAft>
                          <a:spcPts val="0"/>
                        </a:spcAft>
                      </a:pPr>
                      <a:r>
                        <a:rPr lang="en-US" sz="1600">
                          <a:effectLst/>
                        </a:rPr>
                        <a:t>3</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Time Horizon</a:t>
                      </a:r>
                      <a:endParaRPr lang="en-US" sz="11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rPr>
                        <a:t>6 Years</a:t>
                      </a:r>
                      <a:endParaRPr lang="en-US" sz="11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a:effectLst/>
                        </a:rPr>
                        <a:t>20 Years</a:t>
                      </a:r>
                      <a:endParaRPr lang="en-US" sz="1100" b="1">
                        <a:effectLst/>
                        <a:latin typeface="Calibri"/>
                        <a:ea typeface="Calibri"/>
                        <a:cs typeface="Times New Roman"/>
                      </a:endParaRPr>
                    </a:p>
                  </a:txBody>
                  <a:tcPr marL="68580" marR="68580" marT="0" marB="0"/>
                </a:tc>
              </a:tr>
              <a:tr h="321734">
                <a:tc>
                  <a:txBody>
                    <a:bodyPr/>
                    <a:lstStyle/>
                    <a:p>
                      <a:pPr marL="0" marR="0">
                        <a:lnSpc>
                          <a:spcPct val="115000"/>
                        </a:lnSpc>
                        <a:spcBef>
                          <a:spcPts val="0"/>
                        </a:spcBef>
                        <a:spcAft>
                          <a:spcPts val="0"/>
                        </a:spcAft>
                      </a:pPr>
                      <a:r>
                        <a:rPr lang="en-US" sz="1600">
                          <a:effectLst/>
                        </a:rPr>
                        <a:t>4</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Liquidity</a:t>
                      </a:r>
                      <a:endParaRPr lang="en-US" sz="11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rPr>
                        <a:t>thin</a:t>
                      </a:r>
                      <a:endParaRPr lang="en-US" sz="11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rPr>
                        <a:t>Thin</a:t>
                      </a:r>
                      <a:endParaRPr lang="en-US" sz="1100" b="1" dirty="0">
                        <a:effectLst/>
                        <a:latin typeface="Calibri"/>
                        <a:ea typeface="Calibri"/>
                        <a:cs typeface="Times New Roman"/>
                      </a:endParaRPr>
                    </a:p>
                  </a:txBody>
                  <a:tcPr marL="68580" marR="68580" marT="0" marB="0"/>
                </a:tc>
              </a:tr>
              <a:tr h="321734">
                <a:tc>
                  <a:txBody>
                    <a:bodyPr/>
                    <a:lstStyle/>
                    <a:p>
                      <a:pPr marL="0" marR="0">
                        <a:lnSpc>
                          <a:spcPct val="115000"/>
                        </a:lnSpc>
                        <a:spcBef>
                          <a:spcPts val="0"/>
                        </a:spcBef>
                        <a:spcAft>
                          <a:spcPts val="0"/>
                        </a:spcAft>
                      </a:pPr>
                      <a:r>
                        <a:rPr lang="en-US" sz="1600">
                          <a:effectLst/>
                        </a:rPr>
                        <a:t>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Taxation</a:t>
                      </a:r>
                      <a:endParaRPr lang="en-US" sz="11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rPr>
                        <a:t>Taxable</a:t>
                      </a:r>
                      <a:endParaRPr lang="en-US" sz="11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rPr>
                        <a:t>Tax Free</a:t>
                      </a:r>
                      <a:endParaRPr lang="en-US" sz="1100" b="1" dirty="0">
                        <a:effectLst/>
                        <a:latin typeface="Calibri"/>
                        <a:ea typeface="Calibri"/>
                        <a:cs typeface="Times New Roman"/>
                      </a:endParaRPr>
                    </a:p>
                  </a:txBody>
                  <a:tcPr marL="68580" marR="68580" marT="0" marB="0"/>
                </a:tc>
              </a:tr>
              <a:tr h="965201">
                <a:tc>
                  <a:txBody>
                    <a:bodyPr/>
                    <a:lstStyle/>
                    <a:p>
                      <a:pPr marL="0" marR="0">
                        <a:lnSpc>
                          <a:spcPct val="115000"/>
                        </a:lnSpc>
                        <a:spcBef>
                          <a:spcPts val="0"/>
                        </a:spcBef>
                        <a:spcAft>
                          <a:spcPts val="0"/>
                        </a:spcAft>
                      </a:pPr>
                      <a:r>
                        <a:rPr lang="en-US" sz="1600">
                          <a:effectLst/>
                        </a:rPr>
                        <a:t>6</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Instances of uncertainty / failure</a:t>
                      </a:r>
                      <a:endParaRPr lang="en-US" sz="1100" b="1">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b="1">
                          <a:effectLst/>
                        </a:rPr>
                        <a:t>Anagram, Alpic, CRB, Golden Forest India and Golden Project, Saradha</a:t>
                      </a:r>
                      <a:endParaRPr lang="en-US" sz="11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rPr>
                        <a:t>None</a:t>
                      </a:r>
                      <a:endParaRPr lang="en-US" sz="1100" b="1"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6127311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Warren Buffett on Greed</a:t>
            </a:r>
            <a:endParaRPr lang="en-US" dirty="0"/>
          </a:p>
        </p:txBody>
      </p:sp>
      <p:sp>
        <p:nvSpPr>
          <p:cNvPr id="3" name="Content Placeholder 2"/>
          <p:cNvSpPr>
            <a:spLocks noGrp="1"/>
          </p:cNvSpPr>
          <p:nvPr>
            <p:ph idx="1"/>
          </p:nvPr>
        </p:nvSpPr>
        <p:spPr/>
        <p:txBody>
          <a:bodyPr/>
          <a:lstStyle/>
          <a:p>
            <a:pPr algn="just"/>
            <a:r>
              <a:rPr lang="en-US" dirty="0"/>
              <a:t>Warren </a:t>
            </a:r>
            <a:r>
              <a:rPr lang="en-US" dirty="0" smtClean="0"/>
              <a:t>Buffett:</a:t>
            </a:r>
          </a:p>
          <a:p>
            <a:pPr algn="just"/>
            <a:endParaRPr lang="en-US" dirty="0"/>
          </a:p>
          <a:p>
            <a:pPr lvl="1" algn="just"/>
            <a:r>
              <a:rPr lang="en-US" dirty="0" smtClean="0"/>
              <a:t>“If </a:t>
            </a:r>
            <a:r>
              <a:rPr lang="en-US" dirty="0"/>
              <a:t>it seems too good to be true, it probably is</a:t>
            </a:r>
            <a:r>
              <a:rPr lang="en-US" dirty="0" smtClean="0"/>
              <a:t>.“</a:t>
            </a:r>
          </a:p>
          <a:p>
            <a:pPr lvl="1" algn="just"/>
            <a:endParaRPr lang="en-US" dirty="0"/>
          </a:p>
          <a:p>
            <a:pPr lvl="1" algn="just"/>
            <a:r>
              <a:rPr lang="en-US" dirty="0" smtClean="0"/>
              <a:t>“</a:t>
            </a:r>
            <a:r>
              <a:rPr lang="en-US" dirty="0"/>
              <a:t>No matter how great the talent or efforts, some things just take time. You can’t produce a baby in one month by getting nine women pregnant.”</a:t>
            </a:r>
          </a:p>
          <a:p>
            <a:endParaRPr lang="en-US" dirty="0"/>
          </a:p>
        </p:txBody>
      </p:sp>
    </p:spTree>
    <p:extLst>
      <p:ext uri="{BB962C8B-B14F-4D97-AF65-F5344CB8AC3E}">
        <p14:creationId xmlns:p14="http://schemas.microsoft.com/office/powerpoint/2010/main" val="2095055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NSEL Scam: 12-15% Guaranteed Return Product </a:t>
            </a:r>
            <a:r>
              <a:rPr lang="en-US" dirty="0" err="1" smtClean="0"/>
              <a:t>mis</a:t>
            </a:r>
            <a:r>
              <a:rPr lang="en-US" dirty="0" smtClean="0"/>
              <a:t>-selling</a:t>
            </a:r>
            <a:endParaRPr lang="en-US" sz="2200" dirty="0"/>
          </a:p>
        </p:txBody>
      </p:sp>
      <p:sp>
        <p:nvSpPr>
          <p:cNvPr id="3" name="Content Placeholder 2"/>
          <p:cNvSpPr>
            <a:spLocks noGrp="1"/>
          </p:cNvSpPr>
          <p:nvPr>
            <p:ph idx="1"/>
          </p:nvPr>
        </p:nvSpPr>
        <p:spPr/>
        <p:txBody>
          <a:bodyPr>
            <a:normAutofit fontScale="70000" lnSpcReduction="20000"/>
          </a:bodyPr>
          <a:lstStyle/>
          <a:p>
            <a:pPr algn="just"/>
            <a:r>
              <a:rPr lang="en-US" dirty="0" smtClean="0"/>
              <a:t>After National Spot Exchange </a:t>
            </a:r>
            <a:r>
              <a:rPr lang="en-US" dirty="0"/>
              <a:t>defaulted </a:t>
            </a:r>
            <a:r>
              <a:rPr lang="en-US" dirty="0" smtClean="0"/>
              <a:t>in July 2013, it was discovered </a:t>
            </a:r>
            <a:r>
              <a:rPr lang="en-US" dirty="0"/>
              <a:t>that most of the underlying commodities did not exist and the buying and the selling of commodities like steel, paddy, sugar, ferrochrome etc. was being only conducted only on paper. The pair trades in various commodities were offered in one-day forward contracts of T+2 and </a:t>
            </a:r>
            <a:r>
              <a:rPr lang="en-US" dirty="0" smtClean="0"/>
              <a:t>T+25</a:t>
            </a:r>
            <a:r>
              <a:rPr lang="en-US" dirty="0"/>
              <a:t> </a:t>
            </a:r>
            <a:r>
              <a:rPr lang="en-US" dirty="0" smtClean="0"/>
              <a:t>payment </a:t>
            </a:r>
            <a:r>
              <a:rPr lang="en-US" dirty="0"/>
              <a:t>terms (bought and sold at the same time).</a:t>
            </a:r>
          </a:p>
          <a:p>
            <a:pPr algn="just"/>
            <a:r>
              <a:rPr lang="en-US" dirty="0"/>
              <a:t>Such pair trades offered an arbitrage opportunity of about </a:t>
            </a:r>
            <a:r>
              <a:rPr lang="en-US" b="1" dirty="0"/>
              <a:t>12-15%</a:t>
            </a:r>
            <a:r>
              <a:rPr lang="en-US" dirty="0"/>
              <a:t> </a:t>
            </a:r>
            <a:r>
              <a:rPr lang="en-US" b="1" dirty="0"/>
              <a:t>return </a:t>
            </a:r>
            <a:r>
              <a:rPr lang="en-US" dirty="0"/>
              <a:t>per annum. The investors, who honored the T+2 payment obligation, found that the National Spot Exchange neither had the money, nor the commodities, to honor their T+25 dues. Around 24 borrowers were given the funds by the NSEL, without any underlying commodity deposited by those borrowers</a:t>
            </a:r>
            <a:r>
              <a:rPr lang="en-US" dirty="0" smtClean="0"/>
              <a:t>.</a:t>
            </a:r>
            <a:endParaRPr lang="en-US" dirty="0"/>
          </a:p>
          <a:p>
            <a:pPr algn="just"/>
            <a:r>
              <a:rPr lang="en-US" dirty="0"/>
              <a:t>An estimated number of </a:t>
            </a:r>
            <a:r>
              <a:rPr lang="en-US" dirty="0" smtClean="0"/>
              <a:t>15,000 </a:t>
            </a:r>
            <a:r>
              <a:rPr lang="en-US" dirty="0"/>
              <a:t>investors, along with public sector units like </a:t>
            </a:r>
            <a:r>
              <a:rPr lang="en-US" dirty="0">
                <a:hlinkClick r:id="rId3" tooltip="MMTC Ltd"/>
              </a:rPr>
              <a:t>MMTC</a:t>
            </a:r>
            <a:r>
              <a:rPr lang="en-US" dirty="0"/>
              <a:t> and PEC, were victims of this NSEL scam</a:t>
            </a:r>
            <a:r>
              <a:rPr lang="en-US" dirty="0" smtClean="0"/>
              <a:t>.</a:t>
            </a:r>
            <a:endParaRPr lang="en-US" dirty="0"/>
          </a:p>
          <a:p>
            <a:pPr algn="just"/>
            <a:endParaRPr lang="en-US" dirty="0"/>
          </a:p>
        </p:txBody>
      </p:sp>
    </p:spTree>
    <p:extLst>
      <p:ext uri="{BB962C8B-B14F-4D97-AF65-F5344CB8AC3E}">
        <p14:creationId xmlns:p14="http://schemas.microsoft.com/office/powerpoint/2010/main" val="1321026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Ponzi Schemes</a:t>
            </a:r>
            <a:endParaRPr lang="en-US" dirty="0"/>
          </a:p>
        </p:txBody>
      </p:sp>
      <p:sp>
        <p:nvSpPr>
          <p:cNvPr id="3" name="Content Placeholder 2"/>
          <p:cNvSpPr>
            <a:spLocks noGrp="1"/>
          </p:cNvSpPr>
          <p:nvPr>
            <p:ph idx="1"/>
          </p:nvPr>
        </p:nvSpPr>
        <p:spPr/>
        <p:txBody>
          <a:bodyPr>
            <a:normAutofit fontScale="70000" lnSpcReduction="20000"/>
          </a:bodyPr>
          <a:lstStyle/>
          <a:p>
            <a:pPr marL="0" indent="0" algn="just">
              <a:buNone/>
            </a:pPr>
            <a:r>
              <a:rPr lang="en-US" dirty="0"/>
              <a:t>It's a scheme in which investors are paid from money collected from new investors instead of the scheme's earnings. It </a:t>
            </a:r>
            <a:r>
              <a:rPr lang="en-US" b="1" i="1" dirty="0"/>
              <a:t>works as long as new investors keep coming in</a:t>
            </a:r>
            <a:r>
              <a:rPr lang="en-US" b="1" i="1" dirty="0" smtClean="0"/>
              <a:t>.</a:t>
            </a:r>
          </a:p>
          <a:p>
            <a:pPr marL="0" indent="0">
              <a:buNone/>
            </a:pPr>
            <a:r>
              <a:rPr lang="en-US" dirty="0"/>
              <a:t/>
            </a:r>
            <a:br>
              <a:rPr lang="en-US" dirty="0"/>
            </a:br>
            <a:r>
              <a:rPr lang="en-US" dirty="0" smtClean="0"/>
              <a:t>Modus Operandi:</a:t>
            </a:r>
          </a:p>
          <a:p>
            <a:pPr lvl="1" algn="just"/>
            <a:r>
              <a:rPr lang="en-US" dirty="0" smtClean="0"/>
              <a:t>Charlatans promise unbelievable guaranteed returns.</a:t>
            </a:r>
          </a:p>
          <a:p>
            <a:pPr lvl="1" algn="just"/>
            <a:r>
              <a:rPr lang="en-US" dirty="0" smtClean="0"/>
              <a:t>Gullible and Greedy Investors part with their money – initially small sums.</a:t>
            </a:r>
            <a:r>
              <a:rPr lang="en-US" dirty="0"/>
              <a:t> </a:t>
            </a:r>
            <a:r>
              <a:rPr lang="en-US" dirty="0" smtClean="0"/>
              <a:t>The greed </a:t>
            </a:r>
            <a:r>
              <a:rPr lang="en-US" dirty="0"/>
              <a:t>to make 'easy' money is so intense it </a:t>
            </a:r>
            <a:r>
              <a:rPr lang="en-US" dirty="0" smtClean="0"/>
              <a:t>overpowers </a:t>
            </a:r>
            <a:r>
              <a:rPr lang="en-US" dirty="0"/>
              <a:t>their financial wisdom.</a:t>
            </a:r>
            <a:endParaRPr lang="en-US" dirty="0" smtClean="0"/>
          </a:p>
          <a:p>
            <a:pPr lvl="1" algn="just"/>
            <a:r>
              <a:rPr lang="en-US" dirty="0" smtClean="0"/>
              <a:t>These early investors get the promised return.</a:t>
            </a:r>
          </a:p>
          <a:p>
            <a:pPr lvl="1" algn="just"/>
            <a:r>
              <a:rPr lang="en-US" dirty="0" smtClean="0"/>
              <a:t>These early investors increase their contribution many fold</a:t>
            </a:r>
          </a:p>
          <a:p>
            <a:pPr lvl="1" algn="just"/>
            <a:r>
              <a:rPr lang="en-US" dirty="0" smtClean="0"/>
              <a:t>By word of mouth publicity more investors get attracted.</a:t>
            </a:r>
          </a:p>
          <a:p>
            <a:pPr lvl="1" algn="just"/>
            <a:r>
              <a:rPr lang="en-US" dirty="0" smtClean="0"/>
              <a:t>After accumulating sizable funds, the Charlatan disappears.</a:t>
            </a:r>
          </a:p>
          <a:p>
            <a:pPr marL="0" indent="0" algn="just">
              <a:buNone/>
            </a:pPr>
            <a:r>
              <a:rPr lang="en-US" dirty="0" smtClean="0"/>
              <a:t>Examples: Blue Chip </a:t>
            </a:r>
            <a:r>
              <a:rPr lang="en-US" dirty="0" err="1" smtClean="0"/>
              <a:t>Hadapsar</a:t>
            </a:r>
            <a:r>
              <a:rPr lang="en-US" dirty="0" smtClean="0"/>
              <a:t>, </a:t>
            </a:r>
            <a:r>
              <a:rPr lang="en-US" dirty="0" err="1" smtClean="0"/>
              <a:t>Saradha</a:t>
            </a:r>
            <a:r>
              <a:rPr lang="en-US" dirty="0"/>
              <a:t>;</a:t>
            </a:r>
            <a:endParaRPr lang="en-US" dirty="0" smtClean="0"/>
          </a:p>
          <a:p>
            <a:pPr lvl="1" algn="just"/>
            <a:endParaRPr lang="en-US" dirty="0" smtClean="0"/>
          </a:p>
          <a:p>
            <a:pPr lvl="1" algn="just"/>
            <a:endParaRPr lang="en-US" dirty="0" smtClean="0"/>
          </a:p>
          <a:p>
            <a:pPr lvl="1"/>
            <a:endParaRPr lang="en-US" dirty="0"/>
          </a:p>
        </p:txBody>
      </p:sp>
    </p:spTree>
    <p:extLst>
      <p:ext uri="{BB962C8B-B14F-4D97-AF65-F5344CB8AC3E}">
        <p14:creationId xmlns:p14="http://schemas.microsoft.com/office/powerpoint/2010/main" val="154921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 associated with Real Estate</a:t>
            </a:r>
            <a:endParaRPr lang="en-US" dirty="0"/>
          </a:p>
        </p:txBody>
      </p:sp>
      <p:sp>
        <p:nvSpPr>
          <p:cNvPr id="3" name="Content Placeholder 2"/>
          <p:cNvSpPr>
            <a:spLocks noGrp="1"/>
          </p:cNvSpPr>
          <p:nvPr>
            <p:ph idx="1"/>
          </p:nvPr>
        </p:nvSpPr>
        <p:spPr/>
        <p:txBody>
          <a:bodyPr>
            <a:noAutofit/>
          </a:bodyPr>
          <a:lstStyle/>
          <a:p>
            <a:pPr marL="342900" lvl="1" indent="-342900" algn="just">
              <a:buFont typeface="Arial" pitchFamily="34" charset="0"/>
              <a:buChar char="•"/>
            </a:pPr>
            <a:r>
              <a:rPr lang="en-US" sz="1900" dirty="0"/>
              <a:t>Across the </a:t>
            </a:r>
            <a:r>
              <a:rPr lang="en-US" sz="1900" b="1" dirty="0"/>
              <a:t>92 micro markets </a:t>
            </a:r>
            <a:r>
              <a:rPr lang="en-US" sz="1900" dirty="0"/>
              <a:t>that </a:t>
            </a:r>
            <a:r>
              <a:rPr lang="en-US" sz="1900" dirty="0" err="1"/>
              <a:t>Crisil</a:t>
            </a:r>
            <a:r>
              <a:rPr lang="en-US" sz="1900" dirty="0"/>
              <a:t> Research tracks, while the average return over the </a:t>
            </a:r>
            <a:r>
              <a:rPr lang="en-US" sz="1900" b="1" dirty="0"/>
              <a:t>past 8 years </a:t>
            </a:r>
            <a:r>
              <a:rPr lang="en-US" sz="1900" dirty="0"/>
              <a:t>has been </a:t>
            </a:r>
            <a:r>
              <a:rPr lang="en-US" sz="1900" b="1" dirty="0"/>
              <a:t>11-12</a:t>
            </a:r>
            <a:r>
              <a:rPr lang="en-US" sz="1900" b="1" dirty="0" smtClean="0"/>
              <a:t>%</a:t>
            </a:r>
            <a:r>
              <a:rPr lang="en-US" sz="1900" dirty="0" smtClean="0"/>
              <a:t> (</a:t>
            </a:r>
            <a:r>
              <a:rPr lang="en-US" sz="1900" b="1" dirty="0"/>
              <a:t>Pre-Tax</a:t>
            </a:r>
            <a:r>
              <a:rPr lang="en-US" sz="1900" dirty="0" smtClean="0"/>
              <a:t>).</a:t>
            </a:r>
            <a:endParaRPr lang="en-US" sz="1900" dirty="0"/>
          </a:p>
          <a:p>
            <a:pPr algn="just"/>
            <a:r>
              <a:rPr lang="en-US" sz="1900" dirty="0" smtClean="0"/>
              <a:t>Non Transparent compared to other Investment Options.</a:t>
            </a:r>
          </a:p>
          <a:p>
            <a:pPr algn="just"/>
            <a:r>
              <a:rPr lang="en-US" sz="1900" dirty="0" smtClean="0"/>
              <a:t>Can not be sliced or diced like stocks. Big chunk of money necessary.</a:t>
            </a:r>
          </a:p>
          <a:p>
            <a:pPr algn="just"/>
            <a:r>
              <a:rPr lang="en-US" sz="1900" dirty="0" smtClean="0"/>
              <a:t>Most people buy 1 home in their life. </a:t>
            </a:r>
            <a:r>
              <a:rPr lang="en-US" sz="1900" dirty="0"/>
              <a:t>P</a:t>
            </a:r>
            <a:r>
              <a:rPr lang="en-US" sz="1900" dirty="0" smtClean="0"/>
              <a:t>roperty in litigation can wipe out one’s life.</a:t>
            </a:r>
          </a:p>
          <a:p>
            <a:pPr algn="just"/>
            <a:r>
              <a:rPr lang="en-US" sz="1900" dirty="0" smtClean="0"/>
              <a:t>We buy noodles, biscuits, shirt, TV after carefully reviewing the product. However, most Real Estate comes up with customers’ money. It is a free ride for the builder.</a:t>
            </a:r>
          </a:p>
          <a:p>
            <a:pPr algn="just"/>
            <a:r>
              <a:rPr lang="en-US" sz="1900" dirty="0" smtClean="0"/>
              <a:t>Long gestation periods even up to 3-5 years. Wait can be stressful.</a:t>
            </a:r>
          </a:p>
          <a:p>
            <a:pPr algn="just"/>
            <a:r>
              <a:rPr lang="en-US" sz="1900" b="1" i="1" dirty="0" smtClean="0"/>
              <a:t>Umpteen examples of stuck projects </a:t>
            </a:r>
            <a:r>
              <a:rPr lang="en-US" sz="1900" dirty="0" smtClean="0"/>
              <a:t>due to untimely death of builder, Builder unable to furnish bank guarantees for re-development projects, lack of  environmental clearance, defense lands, lack of basic amenities – roads, water. </a:t>
            </a:r>
          </a:p>
          <a:p>
            <a:pPr algn="just"/>
            <a:r>
              <a:rPr lang="en-US" sz="1900" dirty="0" smtClean="0"/>
              <a:t>Most </a:t>
            </a:r>
            <a:r>
              <a:rPr lang="en-US" sz="1900" b="1" i="1" dirty="0" smtClean="0"/>
              <a:t>Customers take disproportionate risk and are unaware of it.</a:t>
            </a:r>
            <a:endParaRPr lang="en-US" sz="1900" b="1" i="1" dirty="0"/>
          </a:p>
        </p:txBody>
      </p:sp>
    </p:spTree>
    <p:extLst>
      <p:ext uri="{BB962C8B-B14F-4D97-AF65-F5344CB8AC3E}">
        <p14:creationId xmlns:p14="http://schemas.microsoft.com/office/powerpoint/2010/main" val="1503020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Prospectus Risk Factors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IPO Prospectus is too voluminous for investors to read.</a:t>
            </a:r>
          </a:p>
          <a:p>
            <a:pPr algn="just"/>
            <a:r>
              <a:rPr lang="en-US" dirty="0" smtClean="0"/>
              <a:t>Investor must read Internal ‘Risk Factors’.</a:t>
            </a:r>
          </a:p>
          <a:p>
            <a:pPr algn="just"/>
            <a:r>
              <a:rPr lang="en-US" dirty="0" smtClean="0"/>
              <a:t>More particularly pay attention to:</a:t>
            </a:r>
          </a:p>
          <a:p>
            <a:pPr lvl="1" algn="just"/>
            <a:r>
              <a:rPr lang="en-US" dirty="0" smtClean="0"/>
              <a:t>Promoter Specific Risks: Due Diligence – legal cases</a:t>
            </a:r>
          </a:p>
          <a:p>
            <a:pPr lvl="1" algn="just"/>
            <a:r>
              <a:rPr lang="en-US" dirty="0" smtClean="0"/>
              <a:t>Company Specific Risks: </a:t>
            </a:r>
            <a:r>
              <a:rPr lang="en-US" dirty="0"/>
              <a:t>l</a:t>
            </a:r>
            <a:r>
              <a:rPr lang="en-US" dirty="0" smtClean="0"/>
              <a:t>egal, statutory dues, product, market, event specific</a:t>
            </a:r>
          </a:p>
          <a:p>
            <a:pPr algn="just"/>
            <a:r>
              <a:rPr lang="en-US" dirty="0" smtClean="0"/>
              <a:t>IPO: Many times, odds are stacked against the investor.</a:t>
            </a:r>
            <a:endParaRPr lang="en-US" dirty="0"/>
          </a:p>
        </p:txBody>
      </p:sp>
    </p:spTree>
    <p:extLst>
      <p:ext uri="{BB962C8B-B14F-4D97-AF65-F5344CB8AC3E}">
        <p14:creationId xmlns:p14="http://schemas.microsoft.com/office/powerpoint/2010/main" val="32575432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Password Security and Record Keeping</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Read suggestions on internet about how to create a password that is easy to remember </a:t>
            </a:r>
            <a:r>
              <a:rPr lang="en-US" dirty="0"/>
              <a:t>&amp;</a:t>
            </a:r>
            <a:r>
              <a:rPr lang="en-US" dirty="0" smtClean="0"/>
              <a:t> difficult to crack.</a:t>
            </a:r>
          </a:p>
          <a:p>
            <a:pPr algn="just"/>
            <a:r>
              <a:rPr lang="en-US" dirty="0" smtClean="0"/>
              <a:t>Use incognito browsing.</a:t>
            </a:r>
          </a:p>
          <a:p>
            <a:pPr algn="just"/>
            <a:r>
              <a:rPr lang="en-US" dirty="0" smtClean="0"/>
              <a:t>Sign out before closing the browser.</a:t>
            </a:r>
          </a:p>
          <a:p>
            <a:pPr algn="just"/>
            <a:r>
              <a:rPr lang="en-US" dirty="0" smtClean="0"/>
              <a:t>Always have a </a:t>
            </a:r>
            <a:r>
              <a:rPr lang="en-US" b="1" i="1" dirty="0" smtClean="0"/>
              <a:t>nominee</a:t>
            </a:r>
            <a:r>
              <a:rPr lang="en-US" dirty="0" smtClean="0"/>
              <a:t> for everything that you invest in.</a:t>
            </a:r>
          </a:p>
          <a:p>
            <a:pPr algn="just"/>
            <a:r>
              <a:rPr lang="en-US" dirty="0" smtClean="0"/>
              <a:t>Make sure that there are </a:t>
            </a:r>
            <a:r>
              <a:rPr lang="en-US" b="1" i="1" dirty="0" smtClean="0"/>
              <a:t>absolutely no errors in spelling anywhere – names, PAN Number</a:t>
            </a:r>
          </a:p>
          <a:p>
            <a:pPr algn="just"/>
            <a:r>
              <a:rPr lang="en-US" dirty="0"/>
              <a:t>O</a:t>
            </a:r>
            <a:r>
              <a:rPr lang="en-US" dirty="0" smtClean="0"/>
              <a:t>ne family member on monthly rotational basis should take the responsibility of filing papers and record keeping in a spreadsheet. This makes everyone aware.</a:t>
            </a:r>
            <a:endParaRPr lang="en-US" dirty="0"/>
          </a:p>
        </p:txBody>
      </p:sp>
    </p:spTree>
    <p:extLst>
      <p:ext uri="{BB962C8B-B14F-4D97-AF65-F5344CB8AC3E}">
        <p14:creationId xmlns:p14="http://schemas.microsoft.com/office/powerpoint/2010/main" val="306885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Section VI</a:t>
            </a:r>
            <a:br>
              <a:rPr lang="en-US" b="1" dirty="0" smtClean="0"/>
            </a:br>
            <a:r>
              <a:rPr lang="en-US" b="1" dirty="0" smtClean="0"/>
              <a:t>Taking Care of yourself</a:t>
            </a:r>
            <a:endParaRPr lang="en-US" b="1" dirty="0"/>
          </a:p>
        </p:txBody>
      </p:sp>
      <p:sp>
        <p:nvSpPr>
          <p:cNvPr id="3" name="Content Placeholder 2"/>
          <p:cNvSpPr>
            <a:spLocks noGrp="1"/>
          </p:cNvSpPr>
          <p:nvPr>
            <p:ph idx="1"/>
          </p:nvPr>
        </p:nvSpPr>
        <p:spPr/>
        <p:txBody>
          <a:bodyPr/>
          <a:lstStyle/>
          <a:p>
            <a:endParaRPr lang="en-US" dirty="0" smtClean="0"/>
          </a:p>
          <a:p>
            <a:r>
              <a:rPr lang="en-US" dirty="0" smtClean="0"/>
              <a:t>Scams: Capital Market and Retail</a:t>
            </a:r>
          </a:p>
          <a:p>
            <a:r>
              <a:rPr lang="en-US" dirty="0" smtClean="0"/>
              <a:t>Take Care of Yourself</a:t>
            </a:r>
          </a:p>
          <a:p>
            <a:r>
              <a:rPr lang="en-US" dirty="0" smtClean="0"/>
              <a:t>Problems in Investment Marketplace</a:t>
            </a:r>
          </a:p>
          <a:p>
            <a:r>
              <a:rPr lang="en-US" dirty="0"/>
              <a:t>Warren Buffett on IQ and </a:t>
            </a:r>
            <a:r>
              <a:rPr lang="en-US" dirty="0" smtClean="0"/>
              <a:t>Investing</a:t>
            </a:r>
          </a:p>
          <a:p>
            <a:r>
              <a:rPr lang="en-US" dirty="0" smtClean="0"/>
              <a:t>Key Message in this Presentation</a:t>
            </a:r>
          </a:p>
          <a:p>
            <a:endParaRPr lang="en-US" dirty="0" smtClean="0"/>
          </a:p>
          <a:p>
            <a:endParaRPr lang="en-US" dirty="0" smtClean="0"/>
          </a:p>
          <a:p>
            <a:endParaRPr lang="en-US" dirty="0"/>
          </a:p>
        </p:txBody>
      </p:sp>
    </p:spTree>
    <p:extLst>
      <p:ext uri="{BB962C8B-B14F-4D97-AF65-F5344CB8AC3E}">
        <p14:creationId xmlns:p14="http://schemas.microsoft.com/office/powerpoint/2010/main" val="4900301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Capital Market Scams</a:t>
            </a:r>
            <a:br>
              <a:rPr lang="en-US" dirty="0" smtClean="0"/>
            </a:br>
            <a:r>
              <a:rPr lang="en-US" sz="1200" dirty="0" smtClean="0"/>
              <a:t>Ref: Prime Database</a:t>
            </a:r>
            <a:endParaRPr lang="en-US" dirty="0"/>
          </a:p>
        </p:txBody>
      </p:sp>
      <p:pic>
        <p:nvPicPr>
          <p:cNvPr id="1026" name="Picture 2" descr="C:\Users\Umesh\Desktop\Capital Market Scams.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76400" y="1524000"/>
            <a:ext cx="5505783" cy="4934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5420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Audience</a:t>
            </a:r>
            <a:endParaRPr lang="en-US" dirty="0"/>
          </a:p>
        </p:txBody>
      </p:sp>
      <p:sp>
        <p:nvSpPr>
          <p:cNvPr id="3" name="Content Placeholder 2"/>
          <p:cNvSpPr>
            <a:spLocks noGrp="1"/>
          </p:cNvSpPr>
          <p:nvPr>
            <p:ph idx="1"/>
          </p:nvPr>
        </p:nvSpPr>
        <p:spPr/>
        <p:txBody>
          <a:bodyPr>
            <a:normAutofit/>
          </a:bodyPr>
          <a:lstStyle/>
          <a:p>
            <a:pPr algn="just"/>
            <a:r>
              <a:rPr lang="en-US" dirty="0" smtClean="0"/>
              <a:t>This Presentation is </a:t>
            </a:r>
            <a:r>
              <a:rPr lang="en-US" b="1" i="1" dirty="0" smtClean="0"/>
              <a:t>not</a:t>
            </a:r>
            <a:r>
              <a:rPr lang="en-US" dirty="0" smtClean="0"/>
              <a:t> primarily targeted at:</a:t>
            </a:r>
          </a:p>
          <a:p>
            <a:pPr lvl="1" algn="just"/>
            <a:r>
              <a:rPr lang="en-US" dirty="0" smtClean="0"/>
              <a:t>The Rich and the Wealthy</a:t>
            </a:r>
          </a:p>
          <a:p>
            <a:pPr lvl="1" algn="just"/>
            <a:r>
              <a:rPr lang="en-US" dirty="0" smtClean="0"/>
              <a:t>DA Linked Pensioners</a:t>
            </a:r>
          </a:p>
          <a:p>
            <a:pPr lvl="1" algn="just"/>
            <a:endParaRPr lang="en-US" dirty="0" smtClean="0"/>
          </a:p>
          <a:p>
            <a:pPr algn="just"/>
            <a:r>
              <a:rPr lang="en-US" dirty="0" smtClean="0"/>
              <a:t>Everybody else, I hope, will find actionable concepts and ideas in this Presentation.</a:t>
            </a:r>
          </a:p>
          <a:p>
            <a:endParaRPr lang="en-US" dirty="0"/>
          </a:p>
        </p:txBody>
      </p:sp>
    </p:spTree>
    <p:extLst>
      <p:ext uri="{BB962C8B-B14F-4D97-AF65-F5344CB8AC3E}">
        <p14:creationId xmlns:p14="http://schemas.microsoft.com/office/powerpoint/2010/main" val="359668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Retail related Scams</a:t>
            </a:r>
            <a:r>
              <a:rPr lang="en-US" dirty="0"/>
              <a:t/>
            </a:r>
            <a:br>
              <a:rPr lang="en-US" dirty="0"/>
            </a:br>
            <a:r>
              <a:rPr lang="en-US" sz="1200" dirty="0"/>
              <a:t>Ref: Prime Database</a:t>
            </a:r>
            <a:endParaRPr lang="en-US" dirty="0"/>
          </a:p>
        </p:txBody>
      </p:sp>
      <p:pic>
        <p:nvPicPr>
          <p:cNvPr id="2050" name="Picture 2" descr="C:\Users\Umesh\Desktop\Retail Related Scams.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92559" y="1600200"/>
            <a:ext cx="7051589"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1447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Care of Yourself</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Just because there is Police Department, you don’t keep your home door open at night and go to sleep.</a:t>
            </a:r>
          </a:p>
          <a:p>
            <a:pPr algn="just"/>
            <a:r>
              <a:rPr lang="en-US" dirty="0" smtClean="0"/>
              <a:t>Warning: Cigarette Smoking injurious to health.</a:t>
            </a:r>
          </a:p>
          <a:p>
            <a:pPr algn="just"/>
            <a:r>
              <a:rPr lang="en-US" dirty="0" smtClean="0"/>
              <a:t>Apply the same logic for investments: Just because SEBI exists, you can not rely on goodness of strangers if you don’t wish to be cheated.</a:t>
            </a:r>
          </a:p>
          <a:p>
            <a:pPr algn="just"/>
            <a:r>
              <a:rPr lang="en-US" dirty="0" smtClean="0"/>
              <a:t>Example: </a:t>
            </a:r>
            <a:r>
              <a:rPr lang="en-US" b="1" i="1" dirty="0" smtClean="0"/>
              <a:t>Investment in Kingfisher – No Investment Protection SEBI Law can save you.</a:t>
            </a:r>
            <a:endParaRPr lang="en-US" b="1" i="1" dirty="0"/>
          </a:p>
        </p:txBody>
      </p:sp>
    </p:spTree>
    <p:extLst>
      <p:ext uri="{BB962C8B-B14F-4D97-AF65-F5344CB8AC3E}">
        <p14:creationId xmlns:p14="http://schemas.microsoft.com/office/powerpoint/2010/main" val="750107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with Investment Market</a:t>
            </a:r>
            <a:endParaRPr lang="en-US" dirty="0"/>
          </a:p>
        </p:txBody>
      </p:sp>
      <p:sp>
        <p:nvSpPr>
          <p:cNvPr id="3" name="Content Placeholder 2"/>
          <p:cNvSpPr>
            <a:spLocks noGrp="1"/>
          </p:cNvSpPr>
          <p:nvPr>
            <p:ph idx="1"/>
          </p:nvPr>
        </p:nvSpPr>
        <p:spPr/>
        <p:txBody>
          <a:bodyPr>
            <a:normAutofit lnSpcReduction="10000"/>
          </a:bodyPr>
          <a:lstStyle/>
          <a:p>
            <a:pPr algn="just"/>
            <a:r>
              <a:rPr lang="en-US" b="1" u="sng" dirty="0" smtClean="0"/>
              <a:t>Incentives:</a:t>
            </a:r>
            <a:r>
              <a:rPr lang="en-US" dirty="0" smtClean="0"/>
              <a:t> Sales Persons suggesting investment options earn </a:t>
            </a:r>
            <a:r>
              <a:rPr lang="en-US" b="1" i="1" dirty="0" smtClean="0"/>
              <a:t>huge incentives</a:t>
            </a:r>
            <a:r>
              <a:rPr lang="en-US" dirty="0" smtClean="0"/>
              <a:t>. Hence, perpetually, you as an investor, are at odds to begin with.</a:t>
            </a:r>
          </a:p>
          <a:p>
            <a:pPr algn="just"/>
            <a:endParaRPr lang="en-US" dirty="0" smtClean="0"/>
          </a:p>
          <a:p>
            <a:pPr algn="just"/>
            <a:r>
              <a:rPr lang="en-US" b="1" u="sng" dirty="0" smtClean="0"/>
              <a:t>Risks: </a:t>
            </a:r>
            <a:r>
              <a:rPr lang="en-US" dirty="0" smtClean="0"/>
              <a:t>Advisors who are professionally trained in the investment discipline may have knowledge but not the right attitude to give sound advice. </a:t>
            </a:r>
            <a:r>
              <a:rPr lang="en-US" b="1" i="1" dirty="0" smtClean="0"/>
              <a:t>They don’t understand risks.</a:t>
            </a:r>
          </a:p>
          <a:p>
            <a:endParaRPr lang="en-US" dirty="0"/>
          </a:p>
        </p:txBody>
      </p:sp>
    </p:spTree>
    <p:extLst>
      <p:ext uri="{BB962C8B-B14F-4D97-AF65-F5344CB8AC3E}">
        <p14:creationId xmlns:p14="http://schemas.microsoft.com/office/powerpoint/2010/main" val="3728451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Warren Buffett on IQ and Investing</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b="1" u="sng" dirty="0" smtClean="0"/>
              <a:t>IQ:</a:t>
            </a:r>
            <a:r>
              <a:rPr lang="en-US" dirty="0" smtClean="0"/>
              <a:t> Over </a:t>
            </a:r>
            <a:r>
              <a:rPr lang="en-US" dirty="0"/>
              <a:t>and over Warren Buffett has emphasized that investing is not an area where a person with a high IQ beats a person with a lower IQ. </a:t>
            </a:r>
            <a:r>
              <a:rPr lang="en-US" dirty="0" smtClean="0"/>
              <a:t>He said "You </a:t>
            </a:r>
            <a:r>
              <a:rPr lang="en-US" dirty="0"/>
              <a:t>don’t need to be a rocket scientist. Investing is not a game where the guy with the 160 IQ beats the guy with the 130 IQ. Rationality is essential</a:t>
            </a:r>
            <a:r>
              <a:rPr lang="en-US" dirty="0" smtClean="0"/>
              <a:t>."</a:t>
            </a:r>
            <a:endParaRPr lang="en-US" dirty="0"/>
          </a:p>
          <a:p>
            <a:pPr algn="just"/>
            <a:r>
              <a:rPr lang="en-US" b="1" u="sng" dirty="0" smtClean="0"/>
              <a:t>Temperament </a:t>
            </a:r>
            <a:r>
              <a:rPr lang="hi-IN" dirty="0" smtClean="0"/>
              <a:t>स्थितप्रज्ञ</a:t>
            </a:r>
            <a:r>
              <a:rPr lang="en-US" b="1" u="sng" dirty="0"/>
              <a:t>:</a:t>
            </a:r>
            <a:r>
              <a:rPr lang="en-US" dirty="0" smtClean="0"/>
              <a:t> He </a:t>
            </a:r>
            <a:r>
              <a:rPr lang="en-US" dirty="0"/>
              <a:t>has also talked about the importance of temperament as opposed to intellect. “The most important quality for an investor is temperament, not intellect. You don’t need tons of IQ in this business. You don’t have to be able to play three-dimensional chess or duplicate bridge. </a:t>
            </a:r>
            <a:r>
              <a:rPr lang="en-US" i="1" u="sng" dirty="0"/>
              <a:t>You need a temperament that neither derives great pleasure from being with the crowd or against the crowd. You know you’re right, not because of the position of others, because your facts and your reasoning are right</a:t>
            </a:r>
            <a:r>
              <a:rPr lang="en-US" i="1" u="sng" dirty="0" smtClean="0"/>
              <a:t>.”</a:t>
            </a:r>
          </a:p>
          <a:p>
            <a:pPr algn="just"/>
            <a:r>
              <a:rPr lang="en-US" b="1" u="sng" dirty="0" smtClean="0"/>
              <a:t>Independent Thinking</a:t>
            </a:r>
            <a:r>
              <a:rPr lang="en-US" dirty="0" smtClean="0"/>
              <a:t>: Buffett also emphasizes the importance of thinking for your self. “You have to think for yourself,” he said. “It amazes me how high-IQ people mindlessly imitate.”</a:t>
            </a:r>
          </a:p>
        </p:txBody>
      </p:sp>
    </p:spTree>
    <p:extLst>
      <p:ext uri="{BB962C8B-B14F-4D97-AF65-F5344CB8AC3E}">
        <p14:creationId xmlns:p14="http://schemas.microsoft.com/office/powerpoint/2010/main" val="226959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(Key Message)</a:t>
            </a:r>
            <a:endParaRPr lang="en-US" sz="1600" dirty="0"/>
          </a:p>
        </p:txBody>
      </p:sp>
      <p:sp>
        <p:nvSpPr>
          <p:cNvPr id="3" name="Content Placeholder 2"/>
          <p:cNvSpPr>
            <a:spLocks noGrp="1"/>
          </p:cNvSpPr>
          <p:nvPr>
            <p:ph idx="1"/>
          </p:nvPr>
        </p:nvSpPr>
        <p:spPr/>
        <p:txBody>
          <a:bodyPr>
            <a:normAutofit fontScale="70000" lnSpcReduction="20000"/>
          </a:bodyPr>
          <a:lstStyle/>
          <a:p>
            <a:pPr algn="just"/>
            <a:r>
              <a:rPr lang="en-US" dirty="0" smtClean="0"/>
              <a:t>Financial Independence is a worthwhile pursuit.</a:t>
            </a:r>
          </a:p>
          <a:p>
            <a:pPr algn="just"/>
            <a:r>
              <a:rPr lang="en-US" dirty="0" smtClean="0"/>
              <a:t>FDs don’t protect you from Inflation. You will quickly run out of money. Consider asset allocation to equity mutual funds and stocks.</a:t>
            </a:r>
          </a:p>
          <a:p>
            <a:pPr algn="just"/>
            <a:r>
              <a:rPr lang="en-US" dirty="0" smtClean="0"/>
              <a:t>Quite a few stocks have beaten SENSEX by wide margin. Do </a:t>
            </a:r>
            <a:r>
              <a:rPr lang="en-US" dirty="0"/>
              <a:t>o</a:t>
            </a:r>
            <a:r>
              <a:rPr lang="en-US" dirty="0" smtClean="0"/>
              <a:t>wn Research.</a:t>
            </a:r>
          </a:p>
          <a:p>
            <a:pPr algn="just"/>
            <a:r>
              <a:rPr lang="en-US" dirty="0" smtClean="0"/>
              <a:t>Don’t put all your eggs in one basket. Buy at least 30 durable Stocks. Consider Equity MFs, Tax Free Bonds, FDs.</a:t>
            </a:r>
          </a:p>
          <a:p>
            <a:pPr algn="just"/>
            <a:r>
              <a:rPr lang="en-US" dirty="0" smtClean="0"/>
              <a:t>SBI, PNB, </a:t>
            </a:r>
            <a:r>
              <a:rPr lang="en-US" dirty="0" err="1" smtClean="0"/>
              <a:t>BoB</a:t>
            </a:r>
            <a:r>
              <a:rPr lang="en-US" dirty="0" smtClean="0"/>
              <a:t>, ICICI, HDFC could possibly be ‘Too Big to Fail’ Banks for your FDs.</a:t>
            </a:r>
          </a:p>
          <a:p>
            <a:pPr algn="just"/>
            <a:r>
              <a:rPr lang="en-US" dirty="0" smtClean="0"/>
              <a:t>Be discerning for ‘Risk’ – 9% NHB Tax Free is better than 12% NBFC NCD.</a:t>
            </a:r>
          </a:p>
          <a:p>
            <a:pPr algn="just"/>
            <a:r>
              <a:rPr lang="en-US" dirty="0" smtClean="0"/>
              <a:t>Avoid Futures and Options, Commodities or Currency.</a:t>
            </a:r>
          </a:p>
          <a:p>
            <a:pPr algn="just"/>
            <a:r>
              <a:rPr lang="en-US" dirty="0" smtClean="0"/>
              <a:t>FMP may have higher Credit Risk as compared to FD.</a:t>
            </a:r>
          </a:p>
        </p:txBody>
      </p:sp>
    </p:spTree>
    <p:extLst>
      <p:ext uri="{BB962C8B-B14F-4D97-AF65-F5344CB8AC3E}">
        <p14:creationId xmlns:p14="http://schemas.microsoft.com/office/powerpoint/2010/main" val="1671971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(Key Message) </a:t>
            </a:r>
            <a:r>
              <a:rPr lang="en-US" sz="1800" dirty="0"/>
              <a:t>continued….</a:t>
            </a:r>
            <a:endParaRPr lang="en-US" dirty="0"/>
          </a:p>
        </p:txBody>
      </p:sp>
      <p:sp>
        <p:nvSpPr>
          <p:cNvPr id="3" name="Content Placeholder 2"/>
          <p:cNvSpPr>
            <a:spLocks noGrp="1"/>
          </p:cNvSpPr>
          <p:nvPr>
            <p:ph idx="1"/>
          </p:nvPr>
        </p:nvSpPr>
        <p:spPr/>
        <p:txBody>
          <a:bodyPr>
            <a:normAutofit fontScale="70000" lnSpcReduction="20000"/>
          </a:bodyPr>
          <a:lstStyle/>
          <a:p>
            <a:pPr marL="457200" lvl="1" indent="-457200" algn="just"/>
            <a:r>
              <a:rPr lang="en-US" sz="3200" dirty="0"/>
              <a:t>Be careful with Company FDs. Be careful while lending to Individuals.</a:t>
            </a:r>
          </a:p>
          <a:p>
            <a:pPr marL="457200" lvl="1" indent="-457200" algn="just"/>
            <a:r>
              <a:rPr lang="en-US" sz="3200" dirty="0"/>
              <a:t>One wrong Real Estate Investment can wipe out your life.</a:t>
            </a:r>
          </a:p>
          <a:p>
            <a:pPr marL="457200" lvl="1" indent="-457200" algn="just"/>
            <a:r>
              <a:rPr lang="en-US" sz="3200" dirty="0"/>
              <a:t>Protect your passwords. Every family member must know your financials. </a:t>
            </a:r>
            <a:endParaRPr lang="en-US" sz="3200" dirty="0"/>
          </a:p>
          <a:p>
            <a:pPr algn="just"/>
            <a:r>
              <a:rPr lang="en-US" dirty="0" smtClean="0"/>
              <a:t>Warren </a:t>
            </a:r>
            <a:r>
              <a:rPr lang="en-US" dirty="0"/>
              <a:t>Buffett: “A public-opinion poll is no substitute for Independent Thought.”</a:t>
            </a:r>
          </a:p>
          <a:p>
            <a:pPr algn="just"/>
            <a:r>
              <a:rPr lang="hi-IN" dirty="0"/>
              <a:t>जो दुसऱ्यावरी विश्वासला त्याचा कार्यभाग बुडाला.</a:t>
            </a:r>
            <a:endParaRPr lang="en-US" sz="1400" dirty="0"/>
          </a:p>
          <a:p>
            <a:pPr algn="just"/>
            <a:r>
              <a:rPr lang="en-US" dirty="0"/>
              <a:t>One who is not alert or vigilant or excessively trusts other people is doomed for failure in life.</a:t>
            </a:r>
          </a:p>
          <a:p>
            <a:pPr algn="just"/>
            <a:r>
              <a:rPr lang="en-US" dirty="0"/>
              <a:t>It is better to be uncomfortable living in awareness than to sleepwalk and stagnate.</a:t>
            </a:r>
          </a:p>
          <a:p>
            <a:pPr algn="just"/>
            <a:r>
              <a:rPr lang="en-US" dirty="0"/>
              <a:t>Investment Success is all about EQ and little about IQ.</a:t>
            </a:r>
          </a:p>
          <a:p>
            <a:endParaRPr lang="en-US" dirty="0"/>
          </a:p>
        </p:txBody>
      </p:sp>
    </p:spTree>
    <p:extLst>
      <p:ext uri="{BB962C8B-B14F-4D97-AF65-F5344CB8AC3E}">
        <p14:creationId xmlns:p14="http://schemas.microsoft.com/office/powerpoint/2010/main" val="17458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1"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1"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Summary (Key Message</a:t>
            </a:r>
            <a:r>
              <a:rPr lang="en-US" dirty="0" smtClean="0"/>
              <a:t>) </a:t>
            </a:r>
            <a:r>
              <a:rPr lang="en-US" sz="1800" dirty="0" smtClean="0"/>
              <a:t>continued….</a:t>
            </a:r>
            <a:endParaRPr lang="en-US" sz="1800" dirty="0"/>
          </a:p>
        </p:txBody>
      </p:sp>
      <p:sp>
        <p:nvSpPr>
          <p:cNvPr id="3" name="Content Placeholder 2"/>
          <p:cNvSpPr>
            <a:spLocks noGrp="1"/>
          </p:cNvSpPr>
          <p:nvPr>
            <p:ph idx="1"/>
          </p:nvPr>
        </p:nvSpPr>
        <p:spPr/>
        <p:txBody>
          <a:bodyPr>
            <a:normAutofit fontScale="92500" lnSpcReduction="10000"/>
          </a:bodyPr>
          <a:lstStyle/>
          <a:p>
            <a:pPr marL="342900" lvl="1" indent="-342900" algn="just">
              <a:buFont typeface="Arial" pitchFamily="34" charset="0"/>
              <a:buChar char="•"/>
            </a:pPr>
            <a:r>
              <a:rPr lang="en-US" dirty="0"/>
              <a:t>If you don’t have investment knowledge, always invert and ask simple commonsense questions</a:t>
            </a:r>
            <a:r>
              <a:rPr lang="en-US" dirty="0" smtClean="0"/>
              <a:t>.</a:t>
            </a:r>
          </a:p>
          <a:p>
            <a:pPr marL="342900" lvl="1" indent="-342900" algn="just">
              <a:buFont typeface="Arial" pitchFamily="34" charset="0"/>
              <a:buChar char="•"/>
            </a:pPr>
            <a:r>
              <a:rPr lang="en-US" dirty="0" smtClean="0"/>
              <a:t>Beware </a:t>
            </a:r>
            <a:r>
              <a:rPr lang="en-US" dirty="0"/>
              <a:t>of Salespersons. Incentives can corrupt their minds. Never say ‘Yes’ till you fully understand what the Broker communicating</a:t>
            </a:r>
            <a:r>
              <a:rPr lang="en-US" dirty="0" smtClean="0"/>
              <a:t>.</a:t>
            </a:r>
          </a:p>
          <a:p>
            <a:pPr marL="342900" lvl="1" indent="-342900" algn="just">
              <a:buFont typeface="Arial" pitchFamily="34" charset="0"/>
              <a:buChar char="•"/>
            </a:pPr>
            <a:r>
              <a:rPr lang="en-US" dirty="0" smtClean="0"/>
              <a:t>One </a:t>
            </a:r>
            <a:r>
              <a:rPr lang="en-US" dirty="0"/>
              <a:t>can’t avoid ‘Risk’ in life, learn to manage it. Develop an insight in to what constitutes ‘Risk</a:t>
            </a:r>
            <a:r>
              <a:rPr lang="en-US" dirty="0" smtClean="0"/>
              <a:t>’.</a:t>
            </a:r>
            <a:endParaRPr lang="en-US" dirty="0"/>
          </a:p>
          <a:p>
            <a:pPr marL="342900" lvl="1" indent="-342900" algn="just">
              <a:buFont typeface="Arial" pitchFamily="34" charset="0"/>
              <a:buChar char="•"/>
            </a:pPr>
            <a:r>
              <a:rPr lang="en-US" u="sng" dirty="0" smtClean="0"/>
              <a:t>Warren Buffett: </a:t>
            </a:r>
            <a:r>
              <a:rPr lang="en-US" dirty="0" smtClean="0"/>
              <a:t>“If </a:t>
            </a:r>
            <a:r>
              <a:rPr lang="en-US" dirty="0"/>
              <a:t>it seems too good to be true, it probably is</a:t>
            </a:r>
            <a:r>
              <a:rPr lang="en-US" dirty="0" smtClean="0"/>
              <a:t>.“ Beware of Ponzi Schemes.</a:t>
            </a:r>
          </a:p>
          <a:p>
            <a:pPr marL="342900" lvl="1" indent="-342900" algn="just">
              <a:buFont typeface="Arial" pitchFamily="34" charset="0"/>
              <a:buChar char="•"/>
            </a:pPr>
            <a:r>
              <a:rPr lang="en-US" u="sng" dirty="0" smtClean="0"/>
              <a:t>Albert Einstein: </a:t>
            </a:r>
            <a:r>
              <a:rPr lang="en-US" dirty="0" smtClean="0"/>
              <a:t>“</a:t>
            </a:r>
            <a:r>
              <a:rPr lang="en-US" i="1" dirty="0" smtClean="0"/>
              <a:t>Two </a:t>
            </a:r>
            <a:r>
              <a:rPr lang="en-US" i="1" dirty="0"/>
              <a:t>things are infinite: the universe and human stupidity; and I’m not sure about </a:t>
            </a:r>
            <a:r>
              <a:rPr lang="en-US" i="1" dirty="0" smtClean="0"/>
              <a:t>the universe!”</a:t>
            </a:r>
            <a:endParaRPr lang="en-US" dirty="0"/>
          </a:p>
          <a:p>
            <a:endParaRPr lang="en-US" dirty="0"/>
          </a:p>
        </p:txBody>
      </p:sp>
    </p:spTree>
    <p:extLst>
      <p:ext uri="{BB962C8B-B14F-4D97-AF65-F5344CB8AC3E}">
        <p14:creationId xmlns:p14="http://schemas.microsoft.com/office/powerpoint/2010/main" val="4166702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lgn="ctr">
              <a:buNone/>
            </a:pPr>
            <a:r>
              <a:rPr lang="en-US" dirty="0" smtClean="0"/>
              <a:t>Thank You</a:t>
            </a:r>
            <a:endParaRPr lang="en-US" dirty="0"/>
          </a:p>
        </p:txBody>
      </p:sp>
    </p:spTree>
    <p:extLst>
      <p:ext uri="{BB962C8B-B14F-4D97-AF65-F5344CB8AC3E}">
        <p14:creationId xmlns:p14="http://schemas.microsoft.com/office/powerpoint/2010/main" val="1361754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should you listen to me?</a:t>
            </a:r>
            <a:endParaRPr lang="en-US" dirty="0"/>
          </a:p>
        </p:txBody>
      </p:sp>
      <p:sp>
        <p:nvSpPr>
          <p:cNvPr id="3" name="Content Placeholder 2"/>
          <p:cNvSpPr>
            <a:spLocks noGrp="1"/>
          </p:cNvSpPr>
          <p:nvPr>
            <p:ph idx="1"/>
          </p:nvPr>
        </p:nvSpPr>
        <p:spPr/>
        <p:txBody>
          <a:bodyPr>
            <a:normAutofit/>
          </a:bodyPr>
          <a:lstStyle/>
          <a:p>
            <a:pPr algn="just"/>
            <a:r>
              <a:rPr lang="en-US" dirty="0" smtClean="0"/>
              <a:t>I am an independent person.</a:t>
            </a:r>
          </a:p>
          <a:p>
            <a:pPr algn="just"/>
            <a:r>
              <a:rPr lang="en-US" dirty="0" smtClean="0"/>
              <a:t>I am not here to earn any commissions out of you.</a:t>
            </a:r>
          </a:p>
          <a:p>
            <a:pPr algn="just"/>
            <a:r>
              <a:rPr lang="en-US" dirty="0" smtClean="0"/>
              <a:t>I am one amongst you and I share the same concerns that you have.</a:t>
            </a:r>
          </a:p>
          <a:p>
            <a:pPr algn="just"/>
            <a:r>
              <a:rPr lang="en-US" dirty="0"/>
              <a:t>I am a CFA </a:t>
            </a:r>
            <a:r>
              <a:rPr lang="en-US" dirty="0" err="1"/>
              <a:t>Charterholder</a:t>
            </a:r>
            <a:r>
              <a:rPr lang="en-US" dirty="0"/>
              <a:t> – I hold Investment related professional educational qualification.</a:t>
            </a:r>
          </a:p>
          <a:p>
            <a:pPr algn="just"/>
            <a:endParaRPr lang="en-US" dirty="0"/>
          </a:p>
        </p:txBody>
      </p:sp>
    </p:spTree>
    <p:extLst>
      <p:ext uri="{BB962C8B-B14F-4D97-AF65-F5344CB8AC3E}">
        <p14:creationId xmlns:p14="http://schemas.microsoft.com/office/powerpoint/2010/main" val="765241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Financial Independence (Wiki)</a:t>
            </a:r>
            <a:endParaRPr lang="en-US" dirty="0"/>
          </a:p>
        </p:txBody>
      </p:sp>
      <p:sp>
        <p:nvSpPr>
          <p:cNvPr id="3" name="Content Placeholder 2"/>
          <p:cNvSpPr>
            <a:spLocks noGrp="1"/>
          </p:cNvSpPr>
          <p:nvPr>
            <p:ph idx="1"/>
          </p:nvPr>
        </p:nvSpPr>
        <p:spPr/>
        <p:txBody>
          <a:bodyPr>
            <a:noAutofit/>
          </a:bodyPr>
          <a:lstStyle/>
          <a:p>
            <a:pPr marL="0" indent="0" algn="just">
              <a:buNone/>
            </a:pPr>
            <a:endParaRPr lang="en-US" sz="3600" b="1" dirty="0" smtClean="0"/>
          </a:p>
          <a:p>
            <a:pPr marL="0" indent="0" algn="just">
              <a:buNone/>
            </a:pPr>
            <a:r>
              <a:rPr lang="en-US" sz="3600" b="1" dirty="0" smtClean="0"/>
              <a:t>Financial </a:t>
            </a:r>
            <a:r>
              <a:rPr lang="en-US" sz="3600" b="1" dirty="0"/>
              <a:t>independence</a:t>
            </a:r>
            <a:r>
              <a:rPr lang="en-US" sz="3600" dirty="0"/>
              <a:t> is generally used to describe the state of having sufficient personal wealth to live, without having to work actively for basic </a:t>
            </a:r>
            <a:r>
              <a:rPr lang="en-US" sz="3600" dirty="0" smtClean="0"/>
              <a:t>necessities.</a:t>
            </a:r>
          </a:p>
          <a:p>
            <a:pPr algn="just"/>
            <a:endParaRPr lang="en-US" sz="2000" dirty="0" smtClean="0"/>
          </a:p>
        </p:txBody>
      </p:sp>
    </p:spTree>
    <p:extLst>
      <p:ext uri="{BB962C8B-B14F-4D97-AF65-F5344CB8AC3E}">
        <p14:creationId xmlns:p14="http://schemas.microsoft.com/office/powerpoint/2010/main" val="2628256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Bother about FI?</a:t>
            </a:r>
            <a:endParaRPr lang="en-US" dirty="0"/>
          </a:p>
        </p:txBody>
      </p:sp>
      <p:sp>
        <p:nvSpPr>
          <p:cNvPr id="3" name="Content Placeholder 2"/>
          <p:cNvSpPr>
            <a:spLocks noGrp="1"/>
          </p:cNvSpPr>
          <p:nvPr>
            <p:ph idx="1"/>
          </p:nvPr>
        </p:nvSpPr>
        <p:spPr/>
        <p:txBody>
          <a:bodyPr>
            <a:normAutofit/>
          </a:bodyPr>
          <a:lstStyle/>
          <a:p>
            <a:pPr algn="just"/>
            <a:r>
              <a:rPr lang="en-IN" dirty="0" smtClean="0"/>
              <a:t>FI </a:t>
            </a:r>
            <a:r>
              <a:rPr lang="en-IN" dirty="0"/>
              <a:t>gives the freedom to live and work on one’s own </a:t>
            </a:r>
            <a:r>
              <a:rPr lang="en-IN" dirty="0" smtClean="0"/>
              <a:t>terms and pursue your dreams.</a:t>
            </a:r>
          </a:p>
          <a:p>
            <a:pPr algn="just"/>
            <a:endParaRPr lang="en-IN" dirty="0" smtClean="0"/>
          </a:p>
          <a:p>
            <a:r>
              <a:rPr lang="en-US" dirty="0" smtClean="0"/>
              <a:t>Financial Independence allows you to protect your pride through</a:t>
            </a:r>
          </a:p>
          <a:p>
            <a:pPr lvl="1"/>
            <a:r>
              <a:rPr lang="en-US" dirty="0" smtClean="0"/>
              <a:t>Loss of Job</a:t>
            </a:r>
          </a:p>
          <a:p>
            <a:pPr lvl="1"/>
            <a:r>
              <a:rPr lang="en-US" dirty="0" smtClean="0"/>
              <a:t>Accidents and Invalidity</a:t>
            </a:r>
          </a:p>
          <a:p>
            <a:pPr lvl="1"/>
            <a:r>
              <a:rPr lang="en-US" dirty="0" smtClean="0"/>
              <a:t>Old Age</a:t>
            </a:r>
            <a:endParaRPr lang="en-US" dirty="0"/>
          </a:p>
          <a:p>
            <a:endParaRPr lang="en-US" dirty="0"/>
          </a:p>
        </p:txBody>
      </p:sp>
    </p:spTree>
    <p:extLst>
      <p:ext uri="{BB962C8B-B14F-4D97-AF65-F5344CB8AC3E}">
        <p14:creationId xmlns:p14="http://schemas.microsoft.com/office/powerpoint/2010/main" val="1164256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Financial Independence and Role of Investing</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Employees</a:t>
            </a:r>
          </a:p>
          <a:p>
            <a:pPr algn="just"/>
            <a:r>
              <a:rPr lang="en-US" dirty="0" smtClean="0"/>
              <a:t>Self Employed Professionals – Doctor, Lawyer</a:t>
            </a:r>
          </a:p>
          <a:p>
            <a:pPr algn="just"/>
            <a:r>
              <a:rPr lang="en-US" dirty="0" smtClean="0"/>
              <a:t>Businessmen</a:t>
            </a:r>
          </a:p>
          <a:p>
            <a:pPr marL="400050" lvl="1" indent="0" algn="just">
              <a:buNone/>
            </a:pPr>
            <a:r>
              <a:rPr lang="en-US" sz="2200" i="1" dirty="0" smtClean="0"/>
              <a:t>All the income streams arising out of the above need to be invested wisely so as to speed up one’s journey towards financial independence. </a:t>
            </a:r>
            <a:r>
              <a:rPr lang="en-US" sz="2200" b="1" dirty="0" smtClean="0"/>
              <a:t>Being a good ‘Investor’ is therefore an imperative and a worthwhile professional pursuit.</a:t>
            </a:r>
          </a:p>
          <a:p>
            <a:pPr algn="just"/>
            <a:r>
              <a:rPr lang="en-US" dirty="0" smtClean="0"/>
              <a:t>Being an ‘</a:t>
            </a:r>
            <a:r>
              <a:rPr lang="en-US" b="1" dirty="0" smtClean="0"/>
              <a:t>Investor</a:t>
            </a:r>
            <a:r>
              <a:rPr lang="en-US" dirty="0" smtClean="0"/>
              <a:t>’ can also be an independent profession apart from the above 3 well known sources of livelihood.</a:t>
            </a:r>
            <a:endParaRPr lang="en-US" dirty="0"/>
          </a:p>
        </p:txBody>
      </p:sp>
    </p:spTree>
    <p:extLst>
      <p:ext uri="{BB962C8B-B14F-4D97-AF65-F5344CB8AC3E}">
        <p14:creationId xmlns:p14="http://schemas.microsoft.com/office/powerpoint/2010/main" val="387990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1030</TotalTime>
  <Words>4568</Words>
  <Application>Microsoft Office PowerPoint</Application>
  <PresentationFormat>On-screen Show (4:3)</PresentationFormat>
  <Paragraphs>481</Paragraphs>
  <Slides>57</Slides>
  <Notes>56</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Gaining Financial Independence Investors – Aware and Beware</vt:lpstr>
      <vt:lpstr>Disclosure &amp; Disclaimer</vt:lpstr>
      <vt:lpstr>Presentation Outline</vt:lpstr>
      <vt:lpstr>Section I</vt:lpstr>
      <vt:lpstr>Target Audience</vt:lpstr>
      <vt:lpstr>Why should you listen to me?</vt:lpstr>
      <vt:lpstr>Financial Independence (Wiki)</vt:lpstr>
      <vt:lpstr>Why Bother about FI?</vt:lpstr>
      <vt:lpstr>Financial Independence and Role of Investing</vt:lpstr>
      <vt:lpstr>Investing related terms</vt:lpstr>
      <vt:lpstr>Section II</vt:lpstr>
      <vt:lpstr>Inflation</vt:lpstr>
      <vt:lpstr>Example: Inflation and FD Return</vt:lpstr>
      <vt:lpstr>Example: Inflation and FD Return</vt:lpstr>
      <vt:lpstr>Theoretical Example: 50% Stocks No guarantees but It shows potential</vt:lpstr>
      <vt:lpstr>Choices: FDs v/s Volatile Potential High Return Stocks</vt:lpstr>
      <vt:lpstr>Section III</vt:lpstr>
      <vt:lpstr>How can one become a successful Investor?</vt:lpstr>
      <vt:lpstr>Section IV</vt:lpstr>
      <vt:lpstr>Equity Mutual Funds over 6 years January 2008 Peak to January 2014</vt:lpstr>
      <vt:lpstr>Learning: Equity Mutual Funds</vt:lpstr>
      <vt:lpstr>Few Stocks that beat the SENSEX</vt:lpstr>
      <vt:lpstr>Stocks: Awareness and Research is worth one’s time</vt:lpstr>
      <vt:lpstr>Example: One of the criteria to look for such stocks for further research</vt:lpstr>
      <vt:lpstr>Section V Best Defense: Beware of Risks</vt:lpstr>
      <vt:lpstr>Best Defense - Attitude</vt:lpstr>
      <vt:lpstr>Best Defense – Beware of Risks and mis-sellers</vt:lpstr>
      <vt:lpstr>Best Defense – Diversify Assets Personal Balance Sheet</vt:lpstr>
      <vt:lpstr>Diversify Income Streams</vt:lpstr>
      <vt:lpstr>Stocks and Mutual Funds Examples only – Not Recommendation</vt:lpstr>
      <vt:lpstr>Stock Futures &amp; Options Segment Derivatives in Commodity &amp; Currency</vt:lpstr>
      <vt:lpstr>Example: Destruction caused by  Derivatives</vt:lpstr>
      <vt:lpstr>Risks: Fixed Income Mutual Funds (Debt)</vt:lpstr>
      <vt:lpstr>Be mindful and discerning enough to different subtle shades ‘Risk’</vt:lpstr>
      <vt:lpstr>Bank Fixed Deposits</vt:lpstr>
      <vt:lpstr>Types of Banks</vt:lpstr>
      <vt:lpstr>Criteria</vt:lpstr>
      <vt:lpstr>Bank FDs v/s FMP Reading between the lines</vt:lpstr>
      <vt:lpstr>Company Fixed Deposits</vt:lpstr>
      <vt:lpstr>Deposits given to Individuals v/s Institutions</vt:lpstr>
      <vt:lpstr>Be Discerning w.r.t. Risk Return</vt:lpstr>
      <vt:lpstr>Warren Buffett on Greed</vt:lpstr>
      <vt:lpstr>Example: NSEL Scam: 12-15% Guaranteed Return Product mis-selling</vt:lpstr>
      <vt:lpstr>Ponzi Schemes</vt:lpstr>
      <vt:lpstr>Risks associated with Real Estate</vt:lpstr>
      <vt:lpstr>Prospectus Risk Factors</vt:lpstr>
      <vt:lpstr>Password Security and Record Keeping</vt:lpstr>
      <vt:lpstr>Section VI Taking Care of yourself</vt:lpstr>
      <vt:lpstr>Capital Market Scams Ref: Prime Database</vt:lpstr>
      <vt:lpstr>Retail related Scams Ref: Prime Database</vt:lpstr>
      <vt:lpstr>Take Care of Yourself</vt:lpstr>
      <vt:lpstr>Problem with Investment Market</vt:lpstr>
      <vt:lpstr>Warren Buffett on IQ and Investing</vt:lpstr>
      <vt:lpstr>Summary (Key Message)</vt:lpstr>
      <vt:lpstr>Summary (Key Message) continued….</vt:lpstr>
      <vt:lpstr>Summary (Key Message) continued….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Gaining Financial Independence Investors – Aware and Beware</dc:title>
  <dc:creator>Umesh</dc:creator>
  <cp:lastModifiedBy>Umesh</cp:lastModifiedBy>
  <cp:revision>351</cp:revision>
  <cp:lastPrinted>2014-08-16T04:58:06Z</cp:lastPrinted>
  <dcterms:created xsi:type="dcterms:W3CDTF">2014-08-11T08:30:19Z</dcterms:created>
  <dcterms:modified xsi:type="dcterms:W3CDTF">2014-08-16T06:09:55Z</dcterms:modified>
</cp:coreProperties>
</file>