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769" r:id="rId5"/>
  </p:sldMasterIdLst>
  <p:notesMasterIdLst>
    <p:notesMasterId r:id="rId17"/>
  </p:notesMasterIdLst>
  <p:handoutMasterIdLst>
    <p:handoutMasterId r:id="rId18"/>
  </p:handoutMasterIdLst>
  <p:sldIdLst>
    <p:sldId id="378" r:id="rId6"/>
    <p:sldId id="386" r:id="rId7"/>
    <p:sldId id="387" r:id="rId8"/>
    <p:sldId id="388" r:id="rId9"/>
    <p:sldId id="379" r:id="rId10"/>
    <p:sldId id="390" r:id="rId11"/>
    <p:sldId id="375" r:id="rId12"/>
    <p:sldId id="389" r:id="rId13"/>
    <p:sldId id="391" r:id="rId14"/>
    <p:sldId id="392" r:id="rId15"/>
    <p:sldId id="363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KPMG Extralight" panose="020B0303030202040204" pitchFamily="34" charset="0"/>
      <p:regular r:id="rId23"/>
      <p: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di, Gopika" initials="MG" lastIdx="1" clrIdx="0">
    <p:extLst>
      <p:ext uri="{19B8F6BF-5375-455C-9EA6-DF929625EA0E}">
        <p15:presenceInfo xmlns:p15="http://schemas.microsoft.com/office/powerpoint/2012/main" userId="S::gopikamodi@bsraffiliates.com::e235b914-ccc9-4db5-95e8-026a87c01c02" providerId="AD"/>
      </p:ext>
    </p:extLst>
  </p:cmAuthor>
  <p:cmAuthor id="2" name="Kumar, Aman" initials="KA" lastIdx="1" clrIdx="1">
    <p:extLst>
      <p:ext uri="{19B8F6BF-5375-455C-9EA6-DF929625EA0E}">
        <p15:presenceInfo xmlns:p15="http://schemas.microsoft.com/office/powerpoint/2012/main" userId="S::amank@bsraffiliates.com::52579e9a-47f2-4ecc-96d4-8f557034cf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2E6"/>
    <a:srgbClr val="2D2147"/>
    <a:srgbClr val="00AFA8"/>
    <a:srgbClr val="0072BC"/>
    <a:srgbClr val="BC204B"/>
    <a:srgbClr val="F68D2E"/>
    <a:srgbClr val="EAAA00"/>
    <a:srgbClr val="43B02A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39AEE-425A-4FF3-AAB1-73D8E887DE33}" v="61" dt="2021-02-01T14:15:21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68" y="60"/>
      </p:cViewPr>
      <p:guideLst/>
    </p:cSldViewPr>
  </p:slideViewPr>
  <p:outlineViewPr>
    <p:cViewPr>
      <p:scale>
        <a:sx n="33" d="100"/>
        <a:sy n="33" d="100"/>
      </p:scale>
      <p:origin x="0" y="-1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19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B8EC4-5994-47D4-8124-77BDE21E78A3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D2B5-7FE6-4571-96FE-E4F56FA22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4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DD56-53D8-4503-9E72-EEBA781EFA1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0A8B-72BC-47D7-AD0C-544C27B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9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A640B-0188-4030-AA39-5C36C19BD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41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4" y="0"/>
            <a:ext cx="1019904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bg>
      <p:bgPr>
        <a:solidFill>
          <a:srgbClr val="48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DB2FC-3968-4BA9-A9C2-B918E998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45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7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739438" y="6412137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594343" y="6655566"/>
            <a:ext cx="6953693" cy="135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" b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Document </a:t>
            </a:r>
            <a:r>
              <a:rPr lang="en-GB" sz="600" b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Classification</a:t>
            </a:r>
            <a:r>
              <a:rPr lang="en-GB" sz="500" b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KPMG 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48CDB-CF33-450E-8E16-02CD11E428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8608" y="3227814"/>
            <a:ext cx="775478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86" r:id="rId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 userDrawn="1">
          <p15:clr>
            <a:srgbClr val="F26B43"/>
          </p15:clr>
        </p15:guide>
        <p15:guide id="2" pos="627" userDrawn="1">
          <p15:clr>
            <a:srgbClr val="F26B43"/>
          </p15:clr>
        </p15:guide>
        <p15:guide id="3" pos="7055" userDrawn="1">
          <p15:clr>
            <a:srgbClr val="F26B43"/>
          </p15:clr>
        </p15:guide>
        <p15:guide id="4" orient="horz" pos="833" userDrawn="1">
          <p15:clr>
            <a:srgbClr val="F26B43"/>
          </p15:clr>
        </p15:guide>
        <p15:guide id="5" orient="horz" pos="608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739438" y="6266997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85" r:id="rId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09863" y="1435300"/>
            <a:ext cx="4963556" cy="3510000"/>
          </a:xfrm>
        </p:spPr>
        <p:txBody>
          <a:bodyPr/>
          <a:lstStyle/>
          <a:p>
            <a:r>
              <a:rPr lang="en-GB" dirty="0"/>
              <a:t>Key Indirect Tax Proposals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8DF5C-108E-4DF4-B23F-A8D330E8FE25}"/>
              </a:ext>
            </a:extLst>
          </p:cNvPr>
          <p:cNvGrpSpPr/>
          <p:nvPr/>
        </p:nvGrpSpPr>
        <p:grpSpPr>
          <a:xfrm>
            <a:off x="7148945" y="2872804"/>
            <a:ext cx="4387273" cy="3140069"/>
            <a:chOff x="12711545" y="2872804"/>
            <a:chExt cx="4387273" cy="31400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3930F2-CEB3-4F61-99F4-CE09CFCA64EF}"/>
                </a:ext>
              </a:extLst>
            </p:cNvPr>
            <p:cNvSpPr/>
            <p:nvPr/>
          </p:nvSpPr>
          <p:spPr>
            <a:xfrm>
              <a:off x="12711545" y="5735782"/>
              <a:ext cx="4387273" cy="277091"/>
            </a:xfrm>
            <a:prstGeom prst="ellipse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F2921C-DC52-4E9A-9E07-DB1BE6829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5" b="11154"/>
            <a:stretch/>
          </p:blipFill>
          <p:spPr>
            <a:xfrm>
              <a:off x="12800013" y="2872804"/>
              <a:ext cx="4165600" cy="300412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FB2DB7-1E8D-4CEE-8668-059C19EA7DE1}"/>
              </a:ext>
            </a:extLst>
          </p:cNvPr>
          <p:cNvSpPr txBox="1"/>
          <p:nvPr/>
        </p:nvSpPr>
        <p:spPr>
          <a:xfrm>
            <a:off x="2329543" y="555169"/>
            <a:ext cx="6074228" cy="1469571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Budget 2021</a:t>
            </a:r>
          </a:p>
          <a:p>
            <a:pPr>
              <a:spcAft>
                <a:spcPts val="600"/>
              </a:spcAft>
            </a:pPr>
            <a:endParaRPr lang="en-US" sz="4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Key Indirect tax </a:t>
            </a:r>
          </a:p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Changes 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0C97F-9AC2-459A-844D-19E37FF48DDD}"/>
              </a:ext>
            </a:extLst>
          </p:cNvPr>
          <p:cNvSpPr txBox="1"/>
          <p:nvPr/>
        </p:nvSpPr>
        <p:spPr>
          <a:xfrm>
            <a:off x="2340429" y="5290457"/>
            <a:ext cx="4165600" cy="92528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Yogesh Gupta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B.Sc., ACS, LL.B.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Director- BSR &amp; Co. LLP</a:t>
            </a:r>
          </a:p>
        </p:txBody>
      </p:sp>
    </p:spTree>
    <p:extLst>
      <p:ext uri="{BB962C8B-B14F-4D97-AF65-F5344CB8AC3E}">
        <p14:creationId xmlns:p14="http://schemas.microsoft.com/office/powerpoint/2010/main" val="294445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proposals for change – Central Sales Tax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8399" y="1322388"/>
            <a:ext cx="10566071" cy="4934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8D"/>
                </a:solidFill>
              </a:rPr>
              <a:t>Facility for issuance of ‘Form C’ proposed to be restricted for re-selling or manufacturing / processing of: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Petroleum products; and 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Alcoholic liquor for human consumption</a:t>
            </a:r>
          </a:p>
        </p:txBody>
      </p:sp>
    </p:spTree>
    <p:extLst>
      <p:ext uri="{BB962C8B-B14F-4D97-AF65-F5344CB8AC3E}">
        <p14:creationId xmlns:p14="http://schemas.microsoft.com/office/powerpoint/2010/main" val="39799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598A7BD-1F47-4B32-AB39-0F41327A08C5}"/>
              </a:ext>
            </a:extLst>
          </p:cNvPr>
          <p:cNvSpPr txBox="1">
            <a:spLocks/>
          </p:cNvSpPr>
          <p:nvPr/>
        </p:nvSpPr>
        <p:spPr>
          <a:xfrm>
            <a:off x="1972288" y="1674000"/>
            <a:ext cx="8489950" cy="3510000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Extraligh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054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 – Key Initiatives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5363" y="1333212"/>
            <a:ext cx="10190400" cy="49167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8D"/>
                </a:solidFill>
              </a:rPr>
              <a:t>Reiterated the following measures taken towards simplifying the compliances: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Nil return through SMS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Quarterly return and monthly payment for small taxpayers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Electronic invoice system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Validated input tax statement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Pre-filled editable GST return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Staggering of returns filing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38D"/>
              </a:solidFill>
            </a:endParaRP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8D"/>
                </a:solidFill>
              </a:rPr>
              <a:t>Emphasized the enhancements undertaken in the capacity of GSTN System and deployment of deep analytics and artificial intelligence to identify tax evaders and fake billers 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38D"/>
              </a:solidFill>
            </a:endParaRP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8D"/>
                </a:solidFill>
              </a:rPr>
              <a:t>Assurance provided to further smoothen the GST and remove anomalies such as inverted duty structure</a:t>
            </a:r>
          </a:p>
        </p:txBody>
      </p:sp>
    </p:spTree>
    <p:extLst>
      <p:ext uri="{BB962C8B-B14F-4D97-AF65-F5344CB8AC3E}">
        <p14:creationId xmlns:p14="http://schemas.microsoft.com/office/powerpoint/2010/main" val="162057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Indirect Tax Proposals - GST 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5363" y="1333212"/>
            <a:ext cx="10190400" cy="49167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New condition inserted for availment of Input Tax Credit </a:t>
            </a:r>
            <a:r>
              <a:rPr lang="en-US" dirty="0">
                <a:solidFill>
                  <a:srgbClr val="00338D"/>
                </a:solidFill>
              </a:rPr>
              <a:t>– Credit availment restricted to the extent of invoices / debit notes reported by suppliers in Statement of Outward Supplies (GSTR-1)</a:t>
            </a:r>
          </a:p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Amendments related to zero rated supplies</a:t>
            </a:r>
            <a:r>
              <a:rPr lang="en-US" dirty="0">
                <a:solidFill>
                  <a:srgbClr val="00338D"/>
                </a:solidFill>
              </a:rPr>
              <a:t>: </a:t>
            </a:r>
          </a:p>
          <a:p>
            <a:pPr marL="461963" lvl="2" indent="-23495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i="1" dirty="0">
                <a:solidFill>
                  <a:srgbClr val="00338D"/>
                </a:solidFill>
              </a:rPr>
              <a:t>Exports with payment of IGST </a:t>
            </a:r>
            <a:r>
              <a:rPr lang="en-US" dirty="0">
                <a:solidFill>
                  <a:srgbClr val="00338D"/>
                </a:solidFill>
              </a:rPr>
              <a:t>- Permissible only to notified class of tax-payers or notified supplies of goods / services</a:t>
            </a:r>
            <a:endParaRPr lang="en-US" b="1" i="1" dirty="0">
              <a:solidFill>
                <a:srgbClr val="00338D"/>
              </a:solidFill>
            </a:endParaRPr>
          </a:p>
          <a:p>
            <a:pPr marL="461963" lvl="2" indent="-23495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i="1" dirty="0">
                <a:solidFill>
                  <a:srgbClr val="00338D"/>
                </a:solidFill>
              </a:rPr>
              <a:t>Supplies to SEZ developer/units -</a:t>
            </a:r>
            <a:r>
              <a:rPr lang="en-US" dirty="0">
                <a:solidFill>
                  <a:srgbClr val="00338D"/>
                </a:solidFill>
              </a:rPr>
              <a:t> Benefit allowed only if used for authorized operations</a:t>
            </a:r>
          </a:p>
          <a:p>
            <a:pPr marL="461963" lvl="2" indent="-23495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i="1" dirty="0">
                <a:solidFill>
                  <a:srgbClr val="00338D"/>
                </a:solidFill>
              </a:rPr>
              <a:t>Non-realization of sale proceeds on supply of goods</a:t>
            </a:r>
            <a:r>
              <a:rPr lang="en-US" dirty="0">
                <a:solidFill>
                  <a:srgbClr val="00338D"/>
                </a:solidFill>
              </a:rPr>
              <a:t> - Refund to be repaid along with interest within 30 days of expiry of time limit prescribed under FEMA</a:t>
            </a:r>
          </a:p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Annual Compliance rationalized:</a:t>
            </a:r>
          </a:p>
          <a:p>
            <a:pPr marL="461963" lvl="2" indent="-23495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dirty="0">
                <a:solidFill>
                  <a:srgbClr val="00338D"/>
                </a:solidFill>
              </a:rPr>
              <a:t>Submission of CA / Cost Accountant certified reconciliation statements in GSTR-9C withdrawn</a:t>
            </a:r>
          </a:p>
          <a:p>
            <a:pPr marL="461963" lvl="2" indent="-23495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dirty="0">
                <a:solidFill>
                  <a:srgbClr val="00338D"/>
                </a:solidFill>
              </a:rPr>
              <a:t>Self Certified Reconciliation statement to be part of Annual Return submission</a:t>
            </a:r>
          </a:p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Interest on Net Cash liability - </a:t>
            </a:r>
            <a:r>
              <a:rPr lang="en-US" dirty="0">
                <a:solidFill>
                  <a:srgbClr val="00338D"/>
                </a:solidFill>
              </a:rPr>
              <a:t>Proviso to Sec 50(1) of CGST Act has been retrospectively amended to charge interest on net cash liability</a:t>
            </a:r>
          </a:p>
        </p:txBody>
      </p:sp>
    </p:spTree>
    <p:extLst>
      <p:ext uri="{BB962C8B-B14F-4D97-AF65-F5344CB8AC3E}">
        <p14:creationId xmlns:p14="http://schemas.microsoft.com/office/powerpoint/2010/main" val="415363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Indirect Tax Proposals - GST 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5363" y="1323785"/>
            <a:ext cx="10190400" cy="49167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Penal provisions for detention and seizure rationalized:</a:t>
            </a:r>
          </a:p>
          <a:p>
            <a:pPr marL="742950" lvl="2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No payment of tax, only penalty payable for release of goods detained / seized, where transport of such goods is in contravention to the GST provisions</a:t>
            </a:r>
          </a:p>
          <a:p>
            <a:pPr marL="742950" lvl="2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Penalty enhanced to 200% from 100%</a:t>
            </a:r>
          </a:p>
          <a:p>
            <a:pPr marL="742950" lvl="2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Timeline for issuance of notice (7 days) and for making payment of penalty (15 days) prescribed</a:t>
            </a:r>
          </a:p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Other proposals:</a:t>
            </a:r>
          </a:p>
          <a:p>
            <a:pPr marL="742950" lvl="2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Mandatory pre-deposit of 25% of penalty amount for filing appeal in relation to seizure of goods / vehicle</a:t>
            </a:r>
          </a:p>
          <a:p>
            <a:pPr marL="742950" lvl="2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Power to call for information from any person in respect of a proceedings</a:t>
            </a:r>
          </a:p>
          <a:p>
            <a:pPr marL="742950" lvl="2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Powers of GST Authorities to attach any property / bank accounts has been widened</a:t>
            </a:r>
          </a:p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8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Indirect Tax Proposals - Customs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5363" y="1246972"/>
            <a:ext cx="10204450" cy="51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Overhauling the Customs duty structure</a:t>
            </a:r>
            <a:r>
              <a:rPr lang="en-US" dirty="0">
                <a:solidFill>
                  <a:srgbClr val="00338D"/>
                </a:solidFill>
              </a:rPr>
              <a:t>: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Around </a:t>
            </a:r>
            <a:r>
              <a:rPr lang="en-US" b="1" dirty="0">
                <a:solidFill>
                  <a:srgbClr val="00338D"/>
                </a:solidFill>
              </a:rPr>
              <a:t>400 customs notifications being reviewed </a:t>
            </a:r>
            <a:r>
              <a:rPr lang="en-US" dirty="0">
                <a:solidFill>
                  <a:srgbClr val="00338D"/>
                </a:solidFill>
              </a:rPr>
              <a:t>based on crowdsourcing of inputs and analysis by CBIC. Changes to be notified by October 1, 2021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Customs tariff changes proposed on 351line items, to be effective from Jan 1, 2022, to align with HSN 2022 amendments by WCO</a:t>
            </a:r>
            <a:endParaRPr lang="en-US" b="1" dirty="0">
              <a:solidFill>
                <a:srgbClr val="00338D"/>
              </a:solidFill>
            </a:endParaRP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Automatic sunset clause </a:t>
            </a:r>
            <a:r>
              <a:rPr lang="en-US" dirty="0">
                <a:solidFill>
                  <a:srgbClr val="00338D"/>
                </a:solidFill>
              </a:rPr>
              <a:t>(unless otherwise specified or varied or rescinded earlier):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All customs duty exemption notifications to have validity </a:t>
            </a:r>
            <a:r>
              <a:rPr lang="en-US" dirty="0" err="1">
                <a:solidFill>
                  <a:srgbClr val="00338D"/>
                </a:solidFill>
              </a:rPr>
              <a:t>upto</a:t>
            </a:r>
            <a:r>
              <a:rPr lang="en-US" dirty="0">
                <a:solidFill>
                  <a:srgbClr val="00338D"/>
                </a:solidFill>
              </a:rPr>
              <a:t> 31</a:t>
            </a:r>
            <a:r>
              <a:rPr lang="en-US" baseline="30000" dirty="0">
                <a:solidFill>
                  <a:srgbClr val="00338D"/>
                </a:solidFill>
              </a:rPr>
              <a:t>st</a:t>
            </a:r>
            <a:r>
              <a:rPr lang="en-US" dirty="0">
                <a:solidFill>
                  <a:srgbClr val="00338D"/>
                </a:solidFill>
              </a:rPr>
              <a:t> March falling after two years from the date of notification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Existing customs notifications to expire by March 31, 2023, subject to review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Trade facilitation measures introduced: </a:t>
            </a:r>
          </a:p>
          <a:p>
            <a:pPr marL="693738" lvl="4" indent="-342900">
              <a:lnSpc>
                <a:spcPts val="2000"/>
              </a:lnSpc>
              <a:spcAft>
                <a:spcPts val="1200"/>
              </a:spcAft>
              <a:buClr>
                <a:srgbClr val="00338D"/>
              </a:buClr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rgbClr val="00338D"/>
                </a:solidFill>
              </a:rPr>
              <a:t>Common Customs Electronic Portal to facilitate registration, filling of bill of entry, shipping bills, payment of duty, service of notice, issuance of order etc., to encourage paperless processing</a:t>
            </a:r>
          </a:p>
          <a:p>
            <a:pPr marL="693738" lvl="4" indent="-342900">
              <a:lnSpc>
                <a:spcPts val="2000"/>
              </a:lnSpc>
              <a:spcAft>
                <a:spcPts val="1200"/>
              </a:spcAft>
              <a:buClr>
                <a:srgbClr val="00338D"/>
              </a:buClr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rgbClr val="00338D"/>
                </a:solidFill>
              </a:rPr>
              <a:t>Specified amendments to BOE / SB’s by importer / exporter on self amendment basis on Common Portal</a:t>
            </a:r>
          </a:p>
          <a:p>
            <a:pPr marL="693738" lvl="4" indent="-342900">
              <a:lnSpc>
                <a:spcPts val="2000"/>
              </a:lnSpc>
              <a:spcAft>
                <a:spcPts val="1200"/>
              </a:spcAft>
              <a:buClr>
                <a:srgbClr val="00338D"/>
              </a:buClr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rgbClr val="00338D"/>
                </a:solidFill>
              </a:rPr>
              <a:t>Mandatory filing of BOE before the end of day preceding the day of arrival of goods</a:t>
            </a:r>
          </a:p>
        </p:txBody>
      </p:sp>
    </p:spTree>
    <p:extLst>
      <p:ext uri="{BB962C8B-B14F-4D97-AF65-F5344CB8AC3E}">
        <p14:creationId xmlns:p14="http://schemas.microsoft.com/office/powerpoint/2010/main" val="360729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Indirect Tax Proposals - Customs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5363" y="1303534"/>
            <a:ext cx="10204450" cy="51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Amendment in Customs (Import of Goods at Concessional Rate of Duty) Rules, 2017 [IGCR Rules]: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Allows import of materials for job-work (except gold and Jewellery and other precious metals) at concessional rate of duty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Time bound inquiry or investigations related to duty demand: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To be completed within two years from the date of initiation of audit / search / seizure / summons, as the case may be; 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Option to extend by one year by the Commissioner of Customs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Penalty and confiscation provisions: 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Extended to persons claiming refund of tax using fraudulent invoices on export of goods;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Not exceeding 5 times of the refund amount</a:t>
            </a:r>
            <a:endParaRPr lang="en-US" sz="16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6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proposals for change – Customs tariff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8399" y="1303534"/>
            <a:ext cx="10566071" cy="4934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Imposition of AIDC levy*: 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Agriculture Infrastructure and Development Cess (‘AIDC’) introduced at the rate not exceeding the Basic Customs Duty on import of 25 notified products covering apples, crude palm oil, alcoholic and non-alcoholic beverages, Lignite, Urea, etc.,);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No impact to consumer on most products as the corresponding BCD has been reduced</a:t>
            </a:r>
          </a:p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Increase in Basic Customs duty </a:t>
            </a:r>
            <a:r>
              <a:rPr lang="en-US" dirty="0">
                <a:solidFill>
                  <a:srgbClr val="00338D"/>
                </a:solidFill>
              </a:rPr>
              <a:t>across various categories of imported goods including automobiles, electrical and electronics, agricultural products, textiles, IT and Renewable, etc.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83199A8-258A-4958-8BDA-9DBF46468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4956"/>
              </p:ext>
            </p:extLst>
          </p:nvPr>
        </p:nvGraphicFramePr>
        <p:xfrm>
          <a:off x="1296709" y="3923467"/>
          <a:ext cx="971379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0784">
                  <a:extLst>
                    <a:ext uri="{9D8B030D-6E8A-4147-A177-3AD203B41FA5}">
                      <a16:colId xmlns:a16="http://schemas.microsoft.com/office/drawing/2014/main" val="371386929"/>
                    </a:ext>
                  </a:extLst>
                </a:gridCol>
                <a:gridCol w="2036189">
                  <a:extLst>
                    <a:ext uri="{9D8B030D-6E8A-4147-A177-3AD203B41FA5}">
                      <a16:colId xmlns:a16="http://schemas.microsoft.com/office/drawing/2014/main" val="3451712024"/>
                    </a:ext>
                  </a:extLst>
                </a:gridCol>
                <a:gridCol w="1696826">
                  <a:extLst>
                    <a:ext uri="{9D8B030D-6E8A-4147-A177-3AD203B41FA5}">
                      <a16:colId xmlns:a16="http://schemas.microsoft.com/office/drawing/2014/main" val="1213682679"/>
                    </a:ext>
                  </a:extLst>
                </a:gridCol>
              </a:tblGrid>
              <a:tr h="168062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Existing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Revised rate*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72005"/>
                  </a:ext>
                </a:extLst>
              </a:tr>
              <a:tr h="168062">
                <a:tc>
                  <a:txBody>
                    <a:bodyPr/>
                    <a:lstStyle/>
                    <a:p>
                      <a:r>
                        <a:rPr lang="en-US" sz="1400" dirty="0"/>
                        <a:t>Certain Parts of Automobiles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77068"/>
                  </a:ext>
                </a:extLst>
              </a:tr>
              <a:tr h="168062">
                <a:tc>
                  <a:txBody>
                    <a:bodyPr/>
                    <a:lstStyle/>
                    <a:p>
                      <a:r>
                        <a:rPr lang="en-US" sz="1400" dirty="0"/>
                        <a:t>Compressors for Refrigerator and 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43435"/>
                  </a:ext>
                </a:extLst>
              </a:tr>
              <a:tr h="168062">
                <a:tc>
                  <a:txBody>
                    <a:bodyPr/>
                    <a:lstStyle/>
                    <a:p>
                      <a:r>
                        <a:rPr lang="en-US" sz="1400" dirty="0"/>
                        <a:t>Raw Silk, Silk Yarn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16694"/>
                  </a:ext>
                </a:extLst>
              </a:tr>
              <a:tr h="168062">
                <a:tc>
                  <a:txBody>
                    <a:bodyPr/>
                    <a:lstStyle/>
                    <a:p>
                      <a:r>
                        <a:rPr lang="en-US" sz="1400" dirty="0"/>
                        <a:t>Raw Cotton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5% + 5% (AIDC)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077369"/>
                  </a:ext>
                </a:extLst>
              </a:tr>
              <a:tr h="168062">
                <a:tc>
                  <a:txBody>
                    <a:bodyPr/>
                    <a:lstStyle/>
                    <a:p>
                      <a:r>
                        <a:rPr lang="en-US" sz="1400" dirty="0"/>
                        <a:t>Inputs for manufacture of parts (including  PCBA) of Mobile 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2.5% /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86323"/>
                  </a:ext>
                </a:extLst>
              </a:tr>
              <a:tr h="168062">
                <a:tc>
                  <a:txBody>
                    <a:bodyPr/>
                    <a:lstStyle/>
                    <a:p>
                      <a:r>
                        <a:rPr lang="en-US" sz="1400" dirty="0"/>
                        <a:t>Solar Inverters / Lanterns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20% / 15%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831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AAF6440-4F06-49D0-8E01-60FC40966D8D}"/>
              </a:ext>
            </a:extLst>
          </p:cNvPr>
          <p:cNvSpPr/>
          <p:nvPr/>
        </p:nvSpPr>
        <p:spPr>
          <a:xfrm>
            <a:off x="7931464" y="6062152"/>
            <a:ext cx="3188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*Changes to be effective from 02 February 2021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proposals for change – Customs tariff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8399" y="1322388"/>
            <a:ext cx="10566071" cy="4934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Reduction in Customs duty rates: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00338D"/>
                </a:solidFill>
              </a:rPr>
              <a:t>Temporary withdrawal of anti-dumping duty and countervailing duty on import of certain steel products from China, Germany, Vietnam, Indonesia, Korea, Taiwan, South Africa, Thailand, European Union, USA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>
                <a:solidFill>
                  <a:schemeClr val="tx2"/>
                </a:solidFill>
              </a:rPr>
              <a:t>BCD across various categories of imported goods reduced: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8D"/>
              </a:solidFill>
            </a:endParaRP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8D"/>
              </a:solidFill>
            </a:endParaRP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8D"/>
              </a:solidFill>
            </a:endParaRP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Changes in Social Welfare Surcharge*: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Exemptions granted on certain goods (covering Mineral Products like Marble, Traventine, etc.,) 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Exemption withdrawn on certain goods (covering Gold, Silver and High-Speed Diesel)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83199A8-258A-4958-8BDA-9DBF46468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80088"/>
              </p:ext>
            </p:extLst>
          </p:nvPr>
        </p:nvGraphicFramePr>
        <p:xfrm>
          <a:off x="1875934" y="3002781"/>
          <a:ext cx="918170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755">
                  <a:extLst>
                    <a:ext uri="{9D8B030D-6E8A-4147-A177-3AD203B41FA5}">
                      <a16:colId xmlns:a16="http://schemas.microsoft.com/office/drawing/2014/main" val="371386929"/>
                    </a:ext>
                  </a:extLst>
                </a:gridCol>
                <a:gridCol w="1923068">
                  <a:extLst>
                    <a:ext uri="{9D8B030D-6E8A-4147-A177-3AD203B41FA5}">
                      <a16:colId xmlns:a16="http://schemas.microsoft.com/office/drawing/2014/main" val="3451712024"/>
                    </a:ext>
                  </a:extLst>
                </a:gridCol>
                <a:gridCol w="2139884">
                  <a:extLst>
                    <a:ext uri="{9D8B030D-6E8A-4147-A177-3AD203B41FA5}">
                      <a16:colId xmlns:a16="http://schemas.microsoft.com/office/drawing/2014/main" val="1213682679"/>
                    </a:ext>
                  </a:extLst>
                </a:gridCol>
              </a:tblGrid>
              <a:tr h="214533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Existing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Revised rate*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72005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r>
                        <a:rPr lang="en-US" sz="1400" dirty="0"/>
                        <a:t>Silver /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7.5% + 2.5% AIDC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43435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r>
                        <a:rPr lang="en-US" sz="1400" dirty="0"/>
                        <a:t>Iron and Steel Scrap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471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r>
                        <a:rPr lang="en-US" sz="1400" dirty="0"/>
                        <a:t>Nylon Fibre and Yarn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07736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r>
                        <a:rPr lang="en-US" sz="1400" dirty="0"/>
                        <a:t>Naphtha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18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2253818-FCBF-462F-8ECE-C68727BA684C}"/>
              </a:ext>
            </a:extLst>
          </p:cNvPr>
          <p:cNvSpPr/>
          <p:nvPr/>
        </p:nvSpPr>
        <p:spPr>
          <a:xfrm>
            <a:off x="8000107" y="5927432"/>
            <a:ext cx="3188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*Changes to be effective from 02 February 2021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4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proposals for change – Excise tariff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93E18-7B04-471F-9757-0D4ACE6C4261}"/>
              </a:ext>
            </a:extLst>
          </p:cNvPr>
          <p:cNvSpPr txBox="1"/>
          <p:nvPr/>
        </p:nvSpPr>
        <p:spPr>
          <a:xfrm>
            <a:off x="998399" y="1322388"/>
            <a:ext cx="10566071" cy="4934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Imposition of AIDC levy*: 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Agriculture Infrastructure and Development </a:t>
            </a:r>
            <a:r>
              <a:rPr lang="en-US" dirty="0" err="1">
                <a:solidFill>
                  <a:srgbClr val="00338D"/>
                </a:solidFill>
              </a:rPr>
              <a:t>Cess</a:t>
            </a:r>
            <a:r>
              <a:rPr lang="en-US" dirty="0">
                <a:solidFill>
                  <a:srgbClr val="00338D"/>
                </a:solidFill>
              </a:rPr>
              <a:t> introduced at the rate of INR 2.5 per </a:t>
            </a:r>
            <a:r>
              <a:rPr lang="en-US" dirty="0" err="1">
                <a:solidFill>
                  <a:srgbClr val="00338D"/>
                </a:solidFill>
              </a:rPr>
              <a:t>litre</a:t>
            </a:r>
            <a:r>
              <a:rPr lang="en-US" dirty="0">
                <a:solidFill>
                  <a:srgbClr val="00338D"/>
                </a:solidFill>
              </a:rPr>
              <a:t> on Petrol and INR 4 per </a:t>
            </a:r>
            <a:r>
              <a:rPr lang="en-US" dirty="0" err="1">
                <a:solidFill>
                  <a:srgbClr val="00338D"/>
                </a:solidFill>
              </a:rPr>
              <a:t>litre</a:t>
            </a:r>
            <a:r>
              <a:rPr lang="en-US" dirty="0">
                <a:solidFill>
                  <a:srgbClr val="00338D"/>
                </a:solidFill>
              </a:rPr>
              <a:t> on High-Speed Diesel</a:t>
            </a:r>
          </a:p>
          <a:p>
            <a:pPr marL="74295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00338D"/>
                </a:solidFill>
              </a:rPr>
              <a:t>No impact to consumer as the corresponding Basic Excise duty and Special Additional Excise Duty has been reduced</a:t>
            </a:r>
          </a:p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8D"/>
                </a:solidFill>
              </a:rPr>
              <a:t>Tariff item rationalized and new tariff items inserted in chapter 24 (tobacco) - </a:t>
            </a:r>
            <a:r>
              <a:rPr lang="en-US" dirty="0">
                <a:solidFill>
                  <a:srgbClr val="00338D"/>
                </a:solidFill>
              </a:rPr>
              <a:t>in accordance with upcoming Harmonised System 2022 Nomenclature - to be effective from January 01</a:t>
            </a:r>
            <a:r>
              <a:rPr lang="en-US" baseline="30000" dirty="0">
                <a:solidFill>
                  <a:srgbClr val="00338D"/>
                </a:solidFill>
              </a:rPr>
              <a:t>st</a:t>
            </a:r>
            <a:r>
              <a:rPr lang="en-US" dirty="0">
                <a:solidFill>
                  <a:srgbClr val="00338D"/>
                </a:solidFill>
              </a:rPr>
              <a:t>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D7F19-57DE-4302-8EDF-A5853E605A2F}"/>
              </a:ext>
            </a:extLst>
          </p:cNvPr>
          <p:cNvSpPr/>
          <p:nvPr/>
        </p:nvSpPr>
        <p:spPr>
          <a:xfrm>
            <a:off x="8000107" y="5920752"/>
            <a:ext cx="3188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*Changes to be effective from 02 February 2021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1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5.26"/>
  <p:tag name="TYPE" val="ScreenWide"/>
  <p:tag name="KEYWORD" val="SCREENWIDE"/>
  <p:tag name="TEMPLATEVERSION" val="17/07/2017 11:56:04"/>
</p:tagLst>
</file>

<file path=ppt/theme/theme1.xml><?xml version="1.0" encoding="utf-8"?>
<a:theme xmlns:a="http://schemas.openxmlformats.org/drawingml/2006/main" name="KPMG_Widescreen_16:9 02/02/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C73AE79B-2CEF-4426-A99A-369AC5D8AEFC}" vid="{DDE9EEF4-DA18-4F0F-81B0-593B7DF991DE}"/>
    </a:ext>
  </a:extLst>
</a:theme>
</file>

<file path=ppt/theme/theme2.xml><?xml version="1.0" encoding="utf-8"?>
<a:theme xmlns:a="http://schemas.openxmlformats.org/drawingml/2006/main" name="1_KPMG_Widescreen_16:9 02/02/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7E36A47F-8937-4E03-8922-5E63CF4E6A7B}" vid="{F5BB345B-9503-41A4-93C9-3C2127C3E2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E1E04C178E2143A6623C19AD70E47B" ma:contentTypeVersion="12" ma:contentTypeDescription="Create a new document." ma:contentTypeScope="" ma:versionID="0e8f3cfc02674c9aa1e4dc731dee4b74">
  <xsd:schema xmlns:xsd="http://www.w3.org/2001/XMLSchema" xmlns:xs="http://www.w3.org/2001/XMLSchema" xmlns:p="http://schemas.microsoft.com/office/2006/metadata/properties" xmlns:ns3="0e795e1c-5248-4ec1-b601-7a39428f93c4" xmlns:ns4="61a260c3-bd5c-4574-859f-71217fd5614e" targetNamespace="http://schemas.microsoft.com/office/2006/metadata/properties" ma:root="true" ma:fieldsID="48f4e162446fd23d47542e7d86823599" ns3:_="" ns4:_="">
    <xsd:import namespace="0e795e1c-5248-4ec1-b601-7a39428f93c4"/>
    <xsd:import namespace="61a260c3-bd5c-4574-859f-71217fd561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95e1c-5248-4ec1-b601-7a39428f9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260c3-bd5c-4574-859f-71217fd56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5372CB-B896-44DA-B391-99B4A3457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95e1c-5248-4ec1-b601-7a39428f93c4"/>
    <ds:schemaRef ds:uri="61a260c3-bd5c-4574-859f-71217fd561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289402-4EC3-4F8E-8708-C3CE6EEBD8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16EEB1-8A60-4DFD-B01A-71F999634B3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KPMG Widescreen Standard Template</Template>
  <TotalTime>1628</TotalTime>
  <Words>1142</Words>
  <Application>Microsoft Office PowerPoint</Application>
  <PresentationFormat>Widescreen</PresentationFormat>
  <Paragraphs>124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KPMG Extralight</vt:lpstr>
      <vt:lpstr>Arial</vt:lpstr>
      <vt:lpstr>KPMG_Widescreen_16:9 02/02/2016</vt:lpstr>
      <vt:lpstr>1_KPMG_Widescreen_16:9 02/02/2016</vt:lpstr>
      <vt:lpstr>Key Indirect Tax Proposals</vt:lpstr>
      <vt:lpstr>GST – Key Initiatives</vt:lpstr>
      <vt:lpstr>Key Indirect Tax Proposals - GST </vt:lpstr>
      <vt:lpstr>Key Indirect Tax Proposals - GST </vt:lpstr>
      <vt:lpstr>Key Indirect Tax Proposals - Customs</vt:lpstr>
      <vt:lpstr>Key Indirect Tax Proposals - Customs</vt:lpstr>
      <vt:lpstr>Key proposals for change – Customs tariff</vt:lpstr>
      <vt:lpstr>Key proposals for change – Customs tariff</vt:lpstr>
      <vt:lpstr>Key proposals for change – Excise tariff</vt:lpstr>
      <vt:lpstr>Key proposals for change – Central Sales Tax</vt:lpstr>
      <vt:lpstr>PowerPoint Presentation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screen template</dc:title>
  <dc:creator>KPMG</dc:creator>
  <cp:lastModifiedBy>Gupta, Yogesh</cp:lastModifiedBy>
  <cp:revision>177</cp:revision>
  <dcterms:created xsi:type="dcterms:W3CDTF">2018-01-08T04:56:07Z</dcterms:created>
  <dcterms:modified xsi:type="dcterms:W3CDTF">2021-02-02T07:56:00Z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0x010100F6E1E04C178E2143A6623C19AD70E47B</vt:lpwstr>
  </property>
</Properties>
</file>