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1"/>
  </p:notesMasterIdLst>
  <p:sldIdLst>
    <p:sldId id="267" r:id="rId2"/>
    <p:sldId id="262" r:id="rId3"/>
    <p:sldId id="270" r:id="rId4"/>
    <p:sldId id="271" r:id="rId5"/>
    <p:sldId id="272" r:id="rId6"/>
    <p:sldId id="273" r:id="rId7"/>
    <p:sldId id="277" r:id="rId8"/>
    <p:sldId id="278" r:id="rId9"/>
    <p:sldId id="276" r:id="rId10"/>
    <p:sldId id="279" r:id="rId11"/>
    <p:sldId id="280" r:id="rId12"/>
    <p:sldId id="281" r:id="rId13"/>
    <p:sldId id="282" r:id="rId14"/>
    <p:sldId id="283" r:id="rId15"/>
    <p:sldId id="284" r:id="rId16"/>
    <p:sldId id="285" r:id="rId17"/>
    <p:sldId id="286" r:id="rId18"/>
    <p:sldId id="287"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DC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00" autoAdjust="0"/>
    <p:restoredTop sz="94660" autoAdjust="0"/>
  </p:normalViewPr>
  <p:slideViewPr>
    <p:cSldViewPr>
      <p:cViewPr varScale="1">
        <p:scale>
          <a:sx n="88" d="100"/>
          <a:sy n="88" d="100"/>
        </p:scale>
        <p:origin x="-12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AA79E-058F-4845-8F24-2110E2E0F434}" type="doc">
      <dgm:prSet loTypeId="urn:microsoft.com/office/officeart/2005/8/layout/list1" loCatId="list" qsTypeId="urn:microsoft.com/office/officeart/2005/8/quickstyle/simple1" qsCatId="simple" csTypeId="urn:microsoft.com/office/officeart/2005/8/colors/accent1_2" csCatId="accent1" phldr="0"/>
      <dgm:spPr/>
      <dgm:t>
        <a:bodyPr/>
        <a:lstStyle/>
        <a:p>
          <a:endParaRPr lang="en-US"/>
        </a:p>
      </dgm:t>
    </dgm:pt>
    <dgm:pt modelId="{06FD7F74-AC3B-44B8-86E6-B3F9AA4B5C27}" type="pres">
      <dgm:prSet presAssocID="{6B9AA79E-058F-4845-8F24-2110E2E0F434}" presName="linear" presStyleCnt="0">
        <dgm:presLayoutVars>
          <dgm:dir/>
          <dgm:animLvl val="lvl"/>
          <dgm:resizeHandles val="exact"/>
        </dgm:presLayoutVars>
      </dgm:prSet>
      <dgm:spPr/>
      <dgm:t>
        <a:bodyPr/>
        <a:lstStyle/>
        <a:p>
          <a:endParaRPr lang="en-US"/>
        </a:p>
      </dgm:t>
    </dgm:pt>
  </dgm:ptLst>
  <dgm:cxnLst>
    <dgm:cxn modelId="{762709D0-F259-49BB-A06F-BD3CCC7AD6C4}" type="presOf" srcId="{6B9AA79E-058F-4845-8F24-2110E2E0F434}" destId="{06FD7F74-AC3B-44B8-86E6-B3F9AA4B5C27}" srcOrd="0"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7D12E0-CEA8-49F7-B7FD-BC0360CA0D28}" type="doc">
      <dgm:prSet loTypeId="urn:microsoft.com/office/officeart/2005/8/layout/cycle3" loCatId="cycle"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A1F8A483-2B4D-4EF0-895C-AAB6EDF0549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400" b="1" dirty="0" smtClean="0">
              <a:solidFill>
                <a:schemeClr val="tx1"/>
              </a:solidFill>
              <a:latin typeface="Calibri" panose="020F0502020204030204" pitchFamily="34" charset="0"/>
            </a:rPr>
            <a:t>Prevention of Food Adulteration Act1954  and Rules</a:t>
          </a:r>
          <a:endParaRPr lang="en-US" sz="1400" dirty="0">
            <a:latin typeface="Calibri" panose="020F0502020204030204" pitchFamily="34" charset="0"/>
          </a:endParaRPr>
        </a:p>
      </dgm:t>
    </dgm:pt>
    <dgm:pt modelId="{B22A2CD1-5201-436F-B9FF-5D36F81A12B5}" type="parTrans" cxnId="{0E38E9D6-75A2-4879-AAF4-119B36C7C7E4}">
      <dgm:prSet/>
      <dgm:spPr/>
      <dgm:t>
        <a:bodyPr/>
        <a:lstStyle/>
        <a:p>
          <a:endParaRPr lang="en-US"/>
        </a:p>
      </dgm:t>
    </dgm:pt>
    <dgm:pt modelId="{B562994F-6269-4382-82D8-DEADA2075A53}" type="sibTrans" cxnId="{0E38E9D6-75A2-4879-AAF4-119B36C7C7E4}">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140E25E4-C540-4DB4-AC80-6D97586423B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400" b="1" dirty="0" smtClean="0">
              <a:solidFill>
                <a:schemeClr val="tx1"/>
              </a:solidFill>
              <a:latin typeface="Calibri" panose="020F0502020204030204" pitchFamily="34" charset="0"/>
            </a:rPr>
            <a:t>Export (Quality Control &amp; Inspection) Act</a:t>
          </a:r>
          <a:endParaRPr lang="en-US" sz="1400" dirty="0">
            <a:latin typeface="Calibri" panose="020F0502020204030204" pitchFamily="34" charset="0"/>
          </a:endParaRPr>
        </a:p>
      </dgm:t>
    </dgm:pt>
    <dgm:pt modelId="{A431948F-46D4-4F46-96E7-D4937B09F1E8}" type="parTrans" cxnId="{4AD81BEF-C5A2-4F2F-B95E-1F8890C686D7}">
      <dgm:prSet/>
      <dgm:spPr/>
      <dgm:t>
        <a:bodyPr/>
        <a:lstStyle/>
        <a:p>
          <a:endParaRPr lang="en-US"/>
        </a:p>
      </dgm:t>
    </dgm:pt>
    <dgm:pt modelId="{76147B6E-114B-4EA6-AF09-5AE84EB7D648}" type="sibTrans" cxnId="{4AD81BEF-C5A2-4F2F-B95E-1F8890C686D7}">
      <dgm:prSet/>
      <dgm:spPr/>
      <dgm:t>
        <a:bodyPr/>
        <a:lstStyle/>
        <a:p>
          <a:endParaRPr lang="en-US"/>
        </a:p>
      </dgm:t>
    </dgm:pt>
    <dgm:pt modelId="{7E8E7527-B0A1-46A2-893C-91D45D3D145A}">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endParaRPr lang="en-US" sz="1400" b="1" dirty="0" smtClean="0">
            <a:solidFill>
              <a:schemeClr val="tx1"/>
            </a:solidFill>
            <a:latin typeface="Calibri" panose="020F0502020204030204" pitchFamily="34" charset="0"/>
          </a:endParaRPr>
        </a:p>
        <a:p>
          <a:pPr algn="ctr"/>
          <a:endParaRPr lang="en-US" sz="1400" b="1" dirty="0" smtClean="0">
            <a:solidFill>
              <a:schemeClr val="tx1"/>
            </a:solidFill>
            <a:latin typeface="Calibri" panose="020F0502020204030204" pitchFamily="34" charset="0"/>
          </a:endParaRPr>
        </a:p>
        <a:p>
          <a:pPr algn="ctr"/>
          <a:endParaRPr lang="en-US" sz="1400" b="1" dirty="0" smtClean="0">
            <a:solidFill>
              <a:schemeClr val="tx1"/>
            </a:solidFill>
            <a:latin typeface="Calibri" panose="020F0502020204030204" pitchFamily="34" charset="0"/>
          </a:endParaRPr>
        </a:p>
        <a:p>
          <a:pPr algn="ctr"/>
          <a:endParaRPr lang="en-US" sz="1400" b="1" dirty="0" smtClean="0">
            <a:solidFill>
              <a:schemeClr val="tx1"/>
            </a:solidFill>
            <a:latin typeface="Calibri" panose="020F0502020204030204" pitchFamily="34" charset="0"/>
          </a:endParaRPr>
        </a:p>
        <a:p>
          <a:pPr algn="ctr"/>
          <a:r>
            <a:rPr lang="en-US" sz="1400" b="1" dirty="0" smtClean="0">
              <a:solidFill>
                <a:schemeClr val="tx1"/>
              </a:solidFill>
              <a:latin typeface="Calibri" panose="020F0502020204030204" pitchFamily="34" charset="0"/>
            </a:rPr>
            <a:t>Meat Products </a:t>
          </a:r>
        </a:p>
        <a:p>
          <a:pPr algn="ctr"/>
          <a:r>
            <a:rPr lang="en-US" sz="1400" b="1" dirty="0" smtClean="0">
              <a:solidFill>
                <a:schemeClr val="tx1"/>
              </a:solidFill>
              <a:latin typeface="Calibri" panose="020F0502020204030204" pitchFamily="34" charset="0"/>
            </a:rPr>
            <a:t>Order</a:t>
          </a:r>
          <a:r>
            <a:rPr lang="en-US" sz="1400" b="1" dirty="0" smtClean="0">
              <a:solidFill>
                <a:srgbClr val="CC0000"/>
              </a:solidFill>
              <a:latin typeface="Calibri" panose="020F0502020204030204" pitchFamily="34" charset="0"/>
            </a:rPr>
            <a:t/>
          </a:r>
          <a:br>
            <a:rPr lang="en-US" sz="1400" b="1" dirty="0" smtClean="0">
              <a:solidFill>
                <a:srgbClr val="CC0000"/>
              </a:solidFill>
              <a:latin typeface="Calibri" panose="020F0502020204030204" pitchFamily="34" charset="0"/>
            </a:rPr>
          </a:br>
          <a:endParaRPr lang="en-US" sz="1400" dirty="0" smtClean="0">
            <a:latin typeface="Calibri" panose="020F0502020204030204" pitchFamily="34" charset="0"/>
          </a:endParaRPr>
        </a:p>
        <a:p>
          <a:pPr algn="ctr"/>
          <a:endParaRPr lang="en-US" sz="800" dirty="0" smtClean="0">
            <a:latin typeface="Calibri" panose="020F0502020204030204" pitchFamily="34" charset="0"/>
          </a:endParaRPr>
        </a:p>
        <a:p>
          <a:pPr algn="ctr"/>
          <a:endParaRPr lang="en-US" sz="800" dirty="0" smtClean="0">
            <a:latin typeface="Calibri" panose="020F0502020204030204" pitchFamily="34" charset="0"/>
          </a:endParaRPr>
        </a:p>
        <a:p>
          <a:pPr algn="ctr"/>
          <a:endParaRPr lang="en-US" sz="800" dirty="0" smtClean="0">
            <a:latin typeface="Calibri" panose="020F0502020204030204" pitchFamily="34" charset="0"/>
          </a:endParaRPr>
        </a:p>
        <a:p>
          <a:pPr algn="ctr"/>
          <a:endParaRPr lang="en-US" sz="800" dirty="0" smtClean="0">
            <a:latin typeface="Calibri" panose="020F0502020204030204" pitchFamily="34" charset="0"/>
          </a:endParaRPr>
        </a:p>
        <a:p>
          <a:pPr algn="ctr"/>
          <a:endParaRPr lang="en-US" sz="800" dirty="0">
            <a:latin typeface="Calibri" panose="020F0502020204030204" pitchFamily="34" charset="0"/>
          </a:endParaRPr>
        </a:p>
      </dgm:t>
    </dgm:pt>
    <dgm:pt modelId="{BC758F94-19EE-4B8B-B0C6-419F9816D97D}" type="parTrans" cxnId="{98416689-9699-4AB2-BCE0-9EC859829D9E}">
      <dgm:prSet/>
      <dgm:spPr/>
      <dgm:t>
        <a:bodyPr/>
        <a:lstStyle/>
        <a:p>
          <a:endParaRPr lang="en-US"/>
        </a:p>
      </dgm:t>
    </dgm:pt>
    <dgm:pt modelId="{969223E9-3738-4C63-94C0-B42AA80A7A73}" type="sibTrans" cxnId="{98416689-9699-4AB2-BCE0-9EC859829D9E}">
      <dgm:prSet/>
      <dgm:spPr/>
      <dgm:t>
        <a:bodyPr/>
        <a:lstStyle/>
        <a:p>
          <a:endParaRPr lang="en-US"/>
        </a:p>
      </dgm:t>
    </dgm:pt>
    <dgm:pt modelId="{A32658E3-A027-4FE0-B014-29360AC4870E}">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400" b="1" dirty="0" smtClean="0">
              <a:solidFill>
                <a:schemeClr val="tx1"/>
              </a:solidFill>
              <a:latin typeface="Calibri" panose="020F0502020204030204" pitchFamily="34" charset="0"/>
            </a:rPr>
            <a:t>Standards of Weights and Measures Act and Packaged Commodity Rules</a:t>
          </a:r>
        </a:p>
        <a:p>
          <a:r>
            <a:rPr lang="en-US" sz="1400" b="1" dirty="0" smtClean="0">
              <a:solidFill>
                <a:schemeClr val="tx1"/>
              </a:solidFill>
              <a:latin typeface="Calibri" panose="020F0502020204030204" pitchFamily="34" charset="0"/>
            </a:rPr>
            <a:t>The Vegetable Oil Products (Control) Order,</a:t>
          </a:r>
        </a:p>
        <a:p>
          <a:r>
            <a:rPr lang="en-US" sz="1400" b="1" dirty="0" smtClean="0">
              <a:solidFill>
                <a:schemeClr val="tx1"/>
              </a:solidFill>
              <a:latin typeface="Calibri" panose="020F0502020204030204" pitchFamily="34" charset="0"/>
            </a:rPr>
            <a:t>The Edible Oils Packaging (Regulation) Order,</a:t>
          </a:r>
        </a:p>
        <a:p>
          <a:r>
            <a:rPr lang="en-US" sz="1400" b="1" dirty="0" smtClean="0">
              <a:solidFill>
                <a:schemeClr val="tx1"/>
              </a:solidFill>
              <a:latin typeface="Calibri" panose="020F0502020204030204" pitchFamily="34" charset="0"/>
            </a:rPr>
            <a:t>The Solvent Extracted Oil, Deoiled Meal, and </a:t>
          </a:r>
        </a:p>
        <a:p>
          <a:r>
            <a:rPr lang="en-US" sz="1400" b="1" dirty="0" smtClean="0">
              <a:solidFill>
                <a:schemeClr val="tx1"/>
              </a:solidFill>
              <a:latin typeface="Calibri" panose="020F0502020204030204" pitchFamily="34" charset="0"/>
            </a:rPr>
            <a:t>Edible Flour (Control) Order</a:t>
          </a:r>
        </a:p>
        <a:p>
          <a:endParaRPr lang="en-US" sz="700" dirty="0"/>
        </a:p>
      </dgm:t>
    </dgm:pt>
    <dgm:pt modelId="{3824F90B-40FB-472E-BFD0-B470E37B053E}" type="parTrans" cxnId="{4180041A-F62B-4B47-A23D-22F00D6BEE20}">
      <dgm:prSet/>
      <dgm:spPr/>
      <dgm:t>
        <a:bodyPr/>
        <a:lstStyle/>
        <a:p>
          <a:endParaRPr lang="en-US"/>
        </a:p>
      </dgm:t>
    </dgm:pt>
    <dgm:pt modelId="{CB4DA3C0-1CBA-4DD6-89FB-FE9FDC8ECF60}" type="sibTrans" cxnId="{4180041A-F62B-4B47-A23D-22F00D6BEE20}">
      <dgm:prSet/>
      <dgm:spPr/>
      <dgm:t>
        <a:bodyPr/>
        <a:lstStyle/>
        <a:p>
          <a:endParaRPr lang="en-US"/>
        </a:p>
      </dgm:t>
    </dgm:pt>
    <dgm:pt modelId="{0C25B938-DCBC-4A6E-93CC-940D6FEED36E}">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400" b="1" dirty="0" smtClean="0">
              <a:solidFill>
                <a:schemeClr val="tx1"/>
              </a:solidFill>
              <a:latin typeface="Calibri" panose="020F0502020204030204" pitchFamily="34" charset="0"/>
            </a:rPr>
            <a:t>Fruit Products </a:t>
          </a:r>
        </a:p>
        <a:p>
          <a:r>
            <a:rPr lang="en-US" sz="1400" b="1" dirty="0" smtClean="0">
              <a:solidFill>
                <a:schemeClr val="tx1"/>
              </a:solidFill>
              <a:latin typeface="Calibri" panose="020F0502020204030204" pitchFamily="34" charset="0"/>
            </a:rPr>
            <a:t>Order</a:t>
          </a:r>
        </a:p>
      </dgm:t>
    </dgm:pt>
    <dgm:pt modelId="{BDECF38C-96F9-4BEA-BACF-0BD2D05D8467}" type="parTrans" cxnId="{D566E145-F0A1-4B8E-A1E7-14026B2B13FA}">
      <dgm:prSet/>
      <dgm:spPr/>
      <dgm:t>
        <a:bodyPr/>
        <a:lstStyle/>
        <a:p>
          <a:endParaRPr lang="en-US"/>
        </a:p>
      </dgm:t>
    </dgm:pt>
    <dgm:pt modelId="{4CC7B742-2F8D-463F-819F-37A5EC13FFA4}" type="sibTrans" cxnId="{D566E145-F0A1-4B8E-A1E7-14026B2B13FA}">
      <dgm:prSet/>
      <dgm:spPr/>
      <dgm:t>
        <a:bodyPr/>
        <a:lstStyle/>
        <a:p>
          <a:endParaRPr lang="en-US"/>
        </a:p>
      </dgm:t>
    </dgm:pt>
    <dgm:pt modelId="{7D5CD4D5-AE9B-40B4-B6D3-512151CA854F}">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en-US" sz="1400" b="1" dirty="0" smtClean="0">
              <a:solidFill>
                <a:schemeClr val="tx1"/>
              </a:solidFill>
              <a:latin typeface="Calibri" panose="020F0502020204030204" pitchFamily="34" charset="0"/>
            </a:rPr>
            <a:t>Milk and Milk Products Order</a:t>
          </a:r>
          <a:r>
            <a:rPr lang="en-US" sz="1400" dirty="0" smtClean="0">
              <a:latin typeface="Calibri" panose="020F0502020204030204" pitchFamily="34" charset="0"/>
            </a:rPr>
            <a:t> </a:t>
          </a:r>
          <a:endParaRPr lang="en-US" sz="1400" dirty="0">
            <a:latin typeface="Calibri" panose="020F0502020204030204" pitchFamily="34" charset="0"/>
          </a:endParaRPr>
        </a:p>
      </dgm:t>
    </dgm:pt>
    <dgm:pt modelId="{9D98C3A1-F6E9-40F1-9415-20B28FA1566D}" type="parTrans" cxnId="{53B9B0B6-9C8F-4446-8268-A89FEE79658D}">
      <dgm:prSet/>
      <dgm:spPr/>
      <dgm:t>
        <a:bodyPr/>
        <a:lstStyle/>
        <a:p>
          <a:endParaRPr lang="en-US"/>
        </a:p>
      </dgm:t>
    </dgm:pt>
    <dgm:pt modelId="{BEE2584E-ADA1-424E-AC22-F10A1A1269EC}" type="sibTrans" cxnId="{53B9B0B6-9C8F-4446-8268-A89FEE79658D}">
      <dgm:prSet/>
      <dgm:spPr/>
      <dgm:t>
        <a:bodyPr/>
        <a:lstStyle/>
        <a:p>
          <a:endParaRPr lang="en-US"/>
        </a:p>
      </dgm:t>
    </dgm:pt>
    <dgm:pt modelId="{F3621B62-B825-4377-BDFE-58E153CEDB8C}" type="pres">
      <dgm:prSet presAssocID="{217D12E0-CEA8-49F7-B7FD-BC0360CA0D28}" presName="Name0" presStyleCnt="0">
        <dgm:presLayoutVars>
          <dgm:dir/>
          <dgm:resizeHandles val="exact"/>
        </dgm:presLayoutVars>
      </dgm:prSet>
      <dgm:spPr/>
      <dgm:t>
        <a:bodyPr/>
        <a:lstStyle/>
        <a:p>
          <a:endParaRPr lang="en-US"/>
        </a:p>
      </dgm:t>
    </dgm:pt>
    <dgm:pt modelId="{91D91478-1859-4C22-B35D-F2C9B225D932}" type="pres">
      <dgm:prSet presAssocID="{217D12E0-CEA8-49F7-B7FD-BC0360CA0D28}" presName="cycl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240F94CB-B171-4D2F-9DAD-62D36C189B22}" type="pres">
      <dgm:prSet presAssocID="{A1F8A483-2B4D-4EF0-895C-AAB6EDF05495}" presName="nodeFirstNode" presStyleLbl="node1" presStyleIdx="0" presStyleCnt="6" custScaleY="79814" custRadScaleRad="91090">
        <dgm:presLayoutVars>
          <dgm:bulletEnabled val="1"/>
        </dgm:presLayoutVars>
      </dgm:prSet>
      <dgm:spPr/>
      <dgm:t>
        <a:bodyPr/>
        <a:lstStyle/>
        <a:p>
          <a:endParaRPr lang="en-US"/>
        </a:p>
      </dgm:t>
    </dgm:pt>
    <dgm:pt modelId="{93865A0B-5D7C-4673-B89C-4EFA2DF2C748}" type="pres">
      <dgm:prSet presAssocID="{B562994F-6269-4382-82D8-DEADA2075A53}" presName="sibTransFirstNode" presStyleLbl="bgShp" presStyleIdx="0" presStyleCnt="1"/>
      <dgm:spPr/>
      <dgm:t>
        <a:bodyPr/>
        <a:lstStyle/>
        <a:p>
          <a:endParaRPr lang="en-US"/>
        </a:p>
      </dgm:t>
    </dgm:pt>
    <dgm:pt modelId="{0337B716-97A0-477C-B581-F4542817AD1F}" type="pres">
      <dgm:prSet presAssocID="{0C25B938-DCBC-4A6E-93CC-940D6FEED36E}" presName="nodeFollowingNodes" presStyleLbl="node1" presStyleIdx="1" presStyleCnt="6" custScaleY="75135" custRadScaleRad="103111" custRadScaleInc="5349">
        <dgm:presLayoutVars>
          <dgm:bulletEnabled val="1"/>
        </dgm:presLayoutVars>
      </dgm:prSet>
      <dgm:spPr/>
      <dgm:t>
        <a:bodyPr/>
        <a:lstStyle/>
        <a:p>
          <a:endParaRPr lang="en-US"/>
        </a:p>
      </dgm:t>
    </dgm:pt>
    <dgm:pt modelId="{6280FCE6-FFFF-4669-8CD6-0F21799F07F4}" type="pres">
      <dgm:prSet presAssocID="{140E25E4-C540-4DB4-AC80-6D97586423B5}" presName="nodeFollowingNodes" presStyleLbl="node1" presStyleIdx="2" presStyleCnt="6" custScaleX="95120" custScaleY="71040" custRadScaleRad="91696" custRadScaleInc="-55603">
        <dgm:presLayoutVars>
          <dgm:bulletEnabled val="1"/>
        </dgm:presLayoutVars>
      </dgm:prSet>
      <dgm:spPr/>
      <dgm:t>
        <a:bodyPr/>
        <a:lstStyle/>
        <a:p>
          <a:endParaRPr lang="en-US"/>
        </a:p>
      </dgm:t>
    </dgm:pt>
    <dgm:pt modelId="{0F6AEC41-391C-46EE-9F7B-E947A4B48C82}" type="pres">
      <dgm:prSet presAssocID="{A32658E3-A027-4FE0-B014-29360AC4870E}" presName="nodeFollowingNodes" presStyleLbl="node1" presStyleIdx="3" presStyleCnt="6" custScaleX="320556" custScaleY="141004" custRadScaleRad="97711">
        <dgm:presLayoutVars>
          <dgm:bulletEnabled val="1"/>
        </dgm:presLayoutVars>
      </dgm:prSet>
      <dgm:spPr/>
      <dgm:t>
        <a:bodyPr/>
        <a:lstStyle/>
        <a:p>
          <a:endParaRPr lang="en-US"/>
        </a:p>
      </dgm:t>
    </dgm:pt>
    <dgm:pt modelId="{0138C5EF-0D5E-4BFC-BCA2-BA825E6C6417}" type="pres">
      <dgm:prSet presAssocID="{7D5CD4D5-AE9B-40B4-B6D3-512151CA854F}" presName="nodeFollowingNodes" presStyleLbl="node1" presStyleIdx="4" presStyleCnt="6" custScaleY="70934" custRadScaleRad="91811" custRadScaleInc="52110">
        <dgm:presLayoutVars>
          <dgm:bulletEnabled val="1"/>
        </dgm:presLayoutVars>
      </dgm:prSet>
      <dgm:spPr/>
      <dgm:t>
        <a:bodyPr/>
        <a:lstStyle/>
        <a:p>
          <a:endParaRPr lang="en-US"/>
        </a:p>
      </dgm:t>
    </dgm:pt>
    <dgm:pt modelId="{56DC261F-9F84-4377-A342-4243D0DCEE45}" type="pres">
      <dgm:prSet presAssocID="{7E8E7527-B0A1-46A2-893C-91D45D3D145A}" presName="nodeFollowingNodes" presStyleLbl="node1" presStyleIdx="5" presStyleCnt="6" custScaleX="93706" custScaleY="76210" custRadScaleRad="107077" custRadScaleInc="-3843">
        <dgm:presLayoutVars>
          <dgm:bulletEnabled val="1"/>
        </dgm:presLayoutVars>
      </dgm:prSet>
      <dgm:spPr/>
      <dgm:t>
        <a:bodyPr/>
        <a:lstStyle/>
        <a:p>
          <a:endParaRPr lang="en-US"/>
        </a:p>
      </dgm:t>
    </dgm:pt>
  </dgm:ptLst>
  <dgm:cxnLst>
    <dgm:cxn modelId="{0E38E9D6-75A2-4879-AAF4-119B36C7C7E4}" srcId="{217D12E0-CEA8-49F7-B7FD-BC0360CA0D28}" destId="{A1F8A483-2B4D-4EF0-895C-AAB6EDF05495}" srcOrd="0" destOrd="0" parTransId="{B22A2CD1-5201-436F-B9FF-5D36F81A12B5}" sibTransId="{B562994F-6269-4382-82D8-DEADA2075A53}"/>
    <dgm:cxn modelId="{4180041A-F62B-4B47-A23D-22F00D6BEE20}" srcId="{217D12E0-CEA8-49F7-B7FD-BC0360CA0D28}" destId="{A32658E3-A027-4FE0-B014-29360AC4870E}" srcOrd="3" destOrd="0" parTransId="{3824F90B-40FB-472E-BFD0-B470E37B053E}" sibTransId="{CB4DA3C0-1CBA-4DD6-89FB-FE9FDC8ECF60}"/>
    <dgm:cxn modelId="{98416689-9699-4AB2-BCE0-9EC859829D9E}" srcId="{217D12E0-CEA8-49F7-B7FD-BC0360CA0D28}" destId="{7E8E7527-B0A1-46A2-893C-91D45D3D145A}" srcOrd="5" destOrd="0" parTransId="{BC758F94-19EE-4B8B-B0C6-419F9816D97D}" sibTransId="{969223E9-3738-4C63-94C0-B42AA80A7A73}"/>
    <dgm:cxn modelId="{D566E145-F0A1-4B8E-A1E7-14026B2B13FA}" srcId="{217D12E0-CEA8-49F7-B7FD-BC0360CA0D28}" destId="{0C25B938-DCBC-4A6E-93CC-940D6FEED36E}" srcOrd="1" destOrd="0" parTransId="{BDECF38C-96F9-4BEA-BACF-0BD2D05D8467}" sibTransId="{4CC7B742-2F8D-463F-819F-37A5EC13FFA4}"/>
    <dgm:cxn modelId="{4AD81BEF-C5A2-4F2F-B95E-1F8890C686D7}" srcId="{217D12E0-CEA8-49F7-B7FD-BC0360CA0D28}" destId="{140E25E4-C540-4DB4-AC80-6D97586423B5}" srcOrd="2" destOrd="0" parTransId="{A431948F-46D4-4F46-96E7-D4937B09F1E8}" sibTransId="{76147B6E-114B-4EA6-AF09-5AE84EB7D648}"/>
    <dgm:cxn modelId="{B940FCD6-8636-4C8E-8F2E-900ACE33B8A4}" type="presOf" srcId="{7E8E7527-B0A1-46A2-893C-91D45D3D145A}" destId="{56DC261F-9F84-4377-A342-4243D0DCEE45}" srcOrd="0" destOrd="0" presId="urn:microsoft.com/office/officeart/2005/8/layout/cycle3"/>
    <dgm:cxn modelId="{05278F13-EACD-476B-A2C2-A224B1DF31E6}" type="presOf" srcId="{140E25E4-C540-4DB4-AC80-6D97586423B5}" destId="{6280FCE6-FFFF-4669-8CD6-0F21799F07F4}" srcOrd="0" destOrd="0" presId="urn:microsoft.com/office/officeart/2005/8/layout/cycle3"/>
    <dgm:cxn modelId="{53B9B0B6-9C8F-4446-8268-A89FEE79658D}" srcId="{217D12E0-CEA8-49F7-B7FD-BC0360CA0D28}" destId="{7D5CD4D5-AE9B-40B4-B6D3-512151CA854F}" srcOrd="4" destOrd="0" parTransId="{9D98C3A1-F6E9-40F1-9415-20B28FA1566D}" sibTransId="{BEE2584E-ADA1-424E-AC22-F10A1A1269EC}"/>
    <dgm:cxn modelId="{F40B0C23-618B-4618-8703-1F85FC14EE44}" type="presOf" srcId="{A32658E3-A027-4FE0-B014-29360AC4870E}" destId="{0F6AEC41-391C-46EE-9F7B-E947A4B48C82}" srcOrd="0" destOrd="0" presId="urn:microsoft.com/office/officeart/2005/8/layout/cycle3"/>
    <dgm:cxn modelId="{8CD940A7-5270-4619-BB5F-536DC4181C5A}" type="presOf" srcId="{7D5CD4D5-AE9B-40B4-B6D3-512151CA854F}" destId="{0138C5EF-0D5E-4BFC-BCA2-BA825E6C6417}" srcOrd="0" destOrd="0" presId="urn:microsoft.com/office/officeart/2005/8/layout/cycle3"/>
    <dgm:cxn modelId="{A1F3E9D8-C382-461B-AC81-54A3902C411E}" type="presOf" srcId="{B562994F-6269-4382-82D8-DEADA2075A53}" destId="{93865A0B-5D7C-4673-B89C-4EFA2DF2C748}" srcOrd="0" destOrd="0" presId="urn:microsoft.com/office/officeart/2005/8/layout/cycle3"/>
    <dgm:cxn modelId="{6B407EE1-4871-4FF4-82BF-C45BDEF33070}" type="presOf" srcId="{A1F8A483-2B4D-4EF0-895C-AAB6EDF05495}" destId="{240F94CB-B171-4D2F-9DAD-62D36C189B22}" srcOrd="0" destOrd="0" presId="urn:microsoft.com/office/officeart/2005/8/layout/cycle3"/>
    <dgm:cxn modelId="{5F4337CF-2F1A-4363-8B8A-139AC0C31362}" type="presOf" srcId="{0C25B938-DCBC-4A6E-93CC-940D6FEED36E}" destId="{0337B716-97A0-477C-B581-F4542817AD1F}" srcOrd="0" destOrd="0" presId="urn:microsoft.com/office/officeart/2005/8/layout/cycle3"/>
    <dgm:cxn modelId="{D9707BC0-02AC-432A-9567-D32D7049EF16}" type="presOf" srcId="{217D12E0-CEA8-49F7-B7FD-BC0360CA0D28}" destId="{F3621B62-B825-4377-BDFE-58E153CEDB8C}" srcOrd="0" destOrd="0" presId="urn:microsoft.com/office/officeart/2005/8/layout/cycle3"/>
    <dgm:cxn modelId="{378D2E69-5AD0-40E4-9E38-12EE68115E89}" type="presParOf" srcId="{F3621B62-B825-4377-BDFE-58E153CEDB8C}" destId="{91D91478-1859-4C22-B35D-F2C9B225D932}" srcOrd="0" destOrd="0" presId="urn:microsoft.com/office/officeart/2005/8/layout/cycle3"/>
    <dgm:cxn modelId="{D8A92D20-01D3-4477-9189-49EC91BFAA1A}" type="presParOf" srcId="{91D91478-1859-4C22-B35D-F2C9B225D932}" destId="{240F94CB-B171-4D2F-9DAD-62D36C189B22}" srcOrd="0" destOrd="0" presId="urn:microsoft.com/office/officeart/2005/8/layout/cycle3"/>
    <dgm:cxn modelId="{456EF558-24EA-4ADA-964E-4DEEEEACE3DC}" type="presParOf" srcId="{91D91478-1859-4C22-B35D-F2C9B225D932}" destId="{93865A0B-5D7C-4673-B89C-4EFA2DF2C748}" srcOrd="1" destOrd="0" presId="urn:microsoft.com/office/officeart/2005/8/layout/cycle3"/>
    <dgm:cxn modelId="{BC079A16-D42B-4B58-9D03-A70A105F0976}" type="presParOf" srcId="{91D91478-1859-4C22-B35D-F2C9B225D932}" destId="{0337B716-97A0-477C-B581-F4542817AD1F}" srcOrd="2" destOrd="0" presId="urn:microsoft.com/office/officeart/2005/8/layout/cycle3"/>
    <dgm:cxn modelId="{FC351612-8EB7-4F39-AA52-D3B53CF31350}" type="presParOf" srcId="{91D91478-1859-4C22-B35D-F2C9B225D932}" destId="{6280FCE6-FFFF-4669-8CD6-0F21799F07F4}" srcOrd="3" destOrd="0" presId="urn:microsoft.com/office/officeart/2005/8/layout/cycle3"/>
    <dgm:cxn modelId="{FC61863A-035A-46DA-8499-C164E58E9B35}" type="presParOf" srcId="{91D91478-1859-4C22-B35D-F2C9B225D932}" destId="{0F6AEC41-391C-46EE-9F7B-E947A4B48C82}" srcOrd="4" destOrd="0" presId="urn:microsoft.com/office/officeart/2005/8/layout/cycle3"/>
    <dgm:cxn modelId="{E4D68316-9CED-42F8-A573-BDEEA6710BD2}" type="presParOf" srcId="{91D91478-1859-4C22-B35D-F2C9B225D932}" destId="{0138C5EF-0D5E-4BFC-BCA2-BA825E6C6417}" srcOrd="5" destOrd="0" presId="urn:microsoft.com/office/officeart/2005/8/layout/cycle3"/>
    <dgm:cxn modelId="{D396454E-BE57-42B3-BCA4-5C2AD4414094}" type="presParOf" srcId="{91D91478-1859-4C22-B35D-F2C9B225D932}" destId="{56DC261F-9F84-4377-A342-4243D0DCEE45}" srcOrd="6" destOrd="0" presId="urn:microsoft.com/office/officeart/2005/8/layout/cycle3"/>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88528B-1471-4C71-8B68-CA4F708FB375}"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US"/>
        </a:p>
      </dgm:t>
    </dgm:pt>
    <dgm:pt modelId="{C302753E-830B-419B-BC00-2D2A548ECA1D}">
      <dgm:prSet phldrT="[Text]" custT="1"/>
      <dgm:spPr/>
      <dgm:t>
        <a:bodyPr/>
        <a:lstStyle/>
        <a:p>
          <a:r>
            <a:rPr lang="en-US" sz="1600" b="1" dirty="0" smtClean="0">
              <a:latin typeface="Calibri" panose="020F0502020204030204" pitchFamily="34" charset="0"/>
            </a:rPr>
            <a:t>Registering Authority </a:t>
          </a:r>
          <a:endParaRPr lang="en-US" sz="1600" dirty="0">
            <a:latin typeface="Calibri" panose="020F0502020204030204" pitchFamily="34" charset="0"/>
          </a:endParaRPr>
        </a:p>
      </dgm:t>
    </dgm:pt>
    <dgm:pt modelId="{D79FAB44-E9F6-41CB-AF10-60EE6284D5AE}" type="sibTrans" cxnId="{D6D61336-DDA4-4FBB-869D-4A293D1760A9}">
      <dgm:prSet/>
      <dgm:spPr/>
      <dgm:t>
        <a:bodyPr/>
        <a:lstStyle/>
        <a:p>
          <a:endParaRPr lang="en-US"/>
        </a:p>
      </dgm:t>
    </dgm:pt>
    <dgm:pt modelId="{C81DAF8B-0080-43B9-8EA8-30C9B8FDBD77}" type="parTrans" cxnId="{D6D61336-DDA4-4FBB-869D-4A293D1760A9}">
      <dgm:prSet/>
      <dgm:spPr/>
      <dgm:t>
        <a:bodyPr/>
        <a:lstStyle/>
        <a:p>
          <a:endParaRPr lang="en-US"/>
        </a:p>
      </dgm:t>
    </dgm:pt>
    <dgm:pt modelId="{7ADE0564-4B3D-492E-BE5A-1D793C5D31B9}">
      <dgm:prSet phldrT="[Text]" custT="1"/>
      <dgm:spPr/>
      <dgm:t>
        <a:bodyPr/>
        <a:lstStyle/>
        <a:p>
          <a:pPr algn="just"/>
          <a:r>
            <a:rPr lang="en-US" sz="1600" b="0" dirty="0" smtClean="0">
              <a:latin typeface="Calibri" panose="020F0502020204030204" pitchFamily="34" charset="0"/>
            </a:rPr>
            <a:t>Food Safety Officer or any official in Panchayat, Municipal Corporation or any other local body in an area, notified as such by the State Food Safety Commissioner for the purpose of registration</a:t>
          </a:r>
          <a:endParaRPr lang="en-US" sz="1600" b="0" dirty="0">
            <a:latin typeface="Calibri" panose="020F0502020204030204" pitchFamily="34" charset="0"/>
          </a:endParaRPr>
        </a:p>
      </dgm:t>
    </dgm:pt>
    <dgm:pt modelId="{36F3C88C-6FB0-46A7-B82E-AF4C1BB8BAB2}" type="sibTrans" cxnId="{DD40931C-6BF6-4750-B325-1D70E3EAD64D}">
      <dgm:prSet/>
      <dgm:spPr/>
      <dgm:t>
        <a:bodyPr/>
        <a:lstStyle/>
        <a:p>
          <a:endParaRPr lang="en-US"/>
        </a:p>
      </dgm:t>
    </dgm:pt>
    <dgm:pt modelId="{88A2CBF6-F164-4021-9839-9F57501B6A7F}" type="parTrans" cxnId="{DD40931C-6BF6-4750-B325-1D70E3EAD64D}">
      <dgm:prSet/>
      <dgm:spPr/>
      <dgm:t>
        <a:bodyPr/>
        <a:lstStyle/>
        <a:p>
          <a:endParaRPr lang="en-US"/>
        </a:p>
      </dgm:t>
    </dgm:pt>
    <dgm:pt modelId="{DDBEC5EF-3BF5-4E88-9A1D-9000281D8B22}">
      <dgm:prSet phldrT="[Text]" custT="1"/>
      <dgm:spPr/>
      <dgm:t>
        <a:bodyPr/>
        <a:lstStyle/>
        <a:p>
          <a:r>
            <a:rPr lang="en-US" sz="1600" b="1" dirty="0" smtClean="0">
              <a:solidFill>
                <a:schemeClr val="bg1"/>
              </a:solidFill>
              <a:latin typeface="Calibri" panose="020F0502020204030204" pitchFamily="34" charset="0"/>
            </a:rPr>
            <a:t>State Licensing Authority</a:t>
          </a:r>
          <a:endParaRPr lang="en-US" sz="1600" dirty="0">
            <a:solidFill>
              <a:schemeClr val="bg1"/>
            </a:solidFill>
            <a:latin typeface="Calibri" panose="020F0502020204030204" pitchFamily="34" charset="0"/>
          </a:endParaRPr>
        </a:p>
      </dgm:t>
    </dgm:pt>
    <dgm:pt modelId="{063FFA6E-4AFC-4440-B78C-350952375048}" type="sibTrans" cxnId="{264DE3B8-ADFB-49A4-ADEF-E6AF83312477}">
      <dgm:prSet/>
      <dgm:spPr/>
      <dgm:t>
        <a:bodyPr/>
        <a:lstStyle/>
        <a:p>
          <a:endParaRPr lang="en-US"/>
        </a:p>
      </dgm:t>
    </dgm:pt>
    <dgm:pt modelId="{5B9A7FE3-982B-47E8-86B4-1BADBA75DDB5}" type="parTrans" cxnId="{264DE3B8-ADFB-49A4-ADEF-E6AF83312477}">
      <dgm:prSet/>
      <dgm:spPr/>
      <dgm:t>
        <a:bodyPr/>
        <a:lstStyle/>
        <a:p>
          <a:endParaRPr lang="en-US"/>
        </a:p>
      </dgm:t>
    </dgm:pt>
    <dgm:pt modelId="{B5CB692D-E0A4-41E6-85FC-EFF274F29C63}">
      <dgm:prSet phldrT="[Text]" custT="1"/>
      <dgm:spPr/>
      <dgm:t>
        <a:bodyPr/>
        <a:lstStyle/>
        <a:p>
          <a:r>
            <a:rPr lang="en-US" sz="1600" b="1" dirty="0" smtClean="0">
              <a:solidFill>
                <a:schemeClr val="bg1"/>
              </a:solidFill>
              <a:latin typeface="Calibri" panose="020F0502020204030204" pitchFamily="34" charset="0"/>
            </a:rPr>
            <a:t>Central Licensing Authority</a:t>
          </a:r>
          <a:endParaRPr lang="en-US" sz="1600" dirty="0">
            <a:solidFill>
              <a:schemeClr val="bg1"/>
            </a:solidFill>
            <a:latin typeface="Calibri" panose="020F0502020204030204" pitchFamily="34" charset="0"/>
          </a:endParaRPr>
        </a:p>
      </dgm:t>
    </dgm:pt>
    <dgm:pt modelId="{E1D1C3F8-E5D5-478C-970A-58E93AC72EDE}" type="sibTrans" cxnId="{D415A201-89F8-44F8-83C4-6D244BB5F714}">
      <dgm:prSet/>
      <dgm:spPr/>
      <dgm:t>
        <a:bodyPr/>
        <a:lstStyle/>
        <a:p>
          <a:endParaRPr lang="en-US"/>
        </a:p>
      </dgm:t>
    </dgm:pt>
    <dgm:pt modelId="{8D5A828F-3B56-442C-8DF4-8F86E0807786}" type="parTrans" cxnId="{D415A201-89F8-44F8-83C4-6D244BB5F714}">
      <dgm:prSet/>
      <dgm:spPr/>
      <dgm:t>
        <a:bodyPr/>
        <a:lstStyle/>
        <a:p>
          <a:endParaRPr lang="en-US"/>
        </a:p>
      </dgm:t>
    </dgm:pt>
    <dgm:pt modelId="{8DD16BFE-AE63-4F47-9504-7CE7F65C1036}">
      <dgm:prSet phldrT="[Text]" custT="1"/>
      <dgm:spPr/>
      <dgm:t>
        <a:bodyPr/>
        <a:lstStyle/>
        <a:p>
          <a:pPr algn="just"/>
          <a:r>
            <a:rPr lang="en-US" sz="1600" b="0" dirty="0" smtClean="0">
              <a:solidFill>
                <a:prstClr val="black"/>
              </a:solidFill>
              <a:latin typeface="Calibri" panose="020F0502020204030204" pitchFamily="34" charset="0"/>
            </a:rPr>
            <a:t>Designated Officer appointed by the Chief Executive Officer of the FSSAI in his capacity of Food Safety Commissioner</a:t>
          </a:r>
          <a:endParaRPr lang="en-US" sz="1600" b="0" dirty="0">
            <a:latin typeface="Calibri" panose="020F0502020204030204" pitchFamily="34" charset="0"/>
          </a:endParaRPr>
        </a:p>
      </dgm:t>
    </dgm:pt>
    <dgm:pt modelId="{C7E08DB8-A9E8-439E-ADEF-AA06E7F8DB73}" type="sibTrans" cxnId="{20F14E1B-3DAE-4F7E-8247-8D788E4E4E88}">
      <dgm:prSet/>
      <dgm:spPr/>
      <dgm:t>
        <a:bodyPr/>
        <a:lstStyle/>
        <a:p>
          <a:endParaRPr lang="en-US"/>
        </a:p>
      </dgm:t>
    </dgm:pt>
    <dgm:pt modelId="{ED19D72F-C38E-4638-A27C-633D04BE0E05}" type="parTrans" cxnId="{20F14E1B-3DAE-4F7E-8247-8D788E4E4E88}">
      <dgm:prSet/>
      <dgm:spPr/>
      <dgm:t>
        <a:bodyPr/>
        <a:lstStyle/>
        <a:p>
          <a:endParaRPr lang="en-US"/>
        </a:p>
      </dgm:t>
    </dgm:pt>
    <dgm:pt modelId="{EE424E0A-B1ED-48CC-9DD7-04B340A143A5}">
      <dgm:prSet phldrT="[Text]"/>
      <dgm:spPr/>
      <dgm:t>
        <a:bodyPr/>
        <a:lstStyle/>
        <a:p>
          <a:endParaRPr lang="en-US" dirty="0"/>
        </a:p>
      </dgm:t>
    </dgm:pt>
    <dgm:pt modelId="{34C3879A-8E96-4A62-99EC-238DA330E6DD}" type="sibTrans" cxnId="{3728F266-34C9-465E-925C-00A95D1DC854}">
      <dgm:prSet/>
      <dgm:spPr/>
      <dgm:t>
        <a:bodyPr/>
        <a:lstStyle/>
        <a:p>
          <a:endParaRPr lang="en-US"/>
        </a:p>
      </dgm:t>
    </dgm:pt>
    <dgm:pt modelId="{B3A7CAF3-A319-4DC7-B0C5-A74B3848C432}" type="parTrans" cxnId="{3728F266-34C9-465E-925C-00A95D1DC854}">
      <dgm:prSet/>
      <dgm:spPr/>
      <dgm:t>
        <a:bodyPr/>
        <a:lstStyle/>
        <a:p>
          <a:endParaRPr lang="en-US"/>
        </a:p>
      </dgm:t>
    </dgm:pt>
    <dgm:pt modelId="{DA733DF7-A49B-440D-97E2-8BF1D552E77A}" type="pres">
      <dgm:prSet presAssocID="{AE88528B-1471-4C71-8B68-CA4F708FB375}" presName="Name0" presStyleCnt="0">
        <dgm:presLayoutVars>
          <dgm:dir/>
          <dgm:animLvl val="lvl"/>
          <dgm:resizeHandles val="exact"/>
        </dgm:presLayoutVars>
      </dgm:prSet>
      <dgm:spPr/>
      <dgm:t>
        <a:bodyPr/>
        <a:lstStyle/>
        <a:p>
          <a:endParaRPr lang="en-US"/>
        </a:p>
      </dgm:t>
    </dgm:pt>
    <dgm:pt modelId="{C0A56555-5284-4A3D-925D-F235C7F28E3F}" type="pres">
      <dgm:prSet presAssocID="{C302753E-830B-419B-BC00-2D2A548ECA1D}" presName="composite" presStyleCnt="0"/>
      <dgm:spPr/>
      <dgm:t>
        <a:bodyPr/>
        <a:lstStyle/>
        <a:p>
          <a:endParaRPr lang="en-US"/>
        </a:p>
      </dgm:t>
    </dgm:pt>
    <dgm:pt modelId="{7E331A3E-7BF1-4959-8CA5-F4A1355C1D92}" type="pres">
      <dgm:prSet presAssocID="{C302753E-830B-419B-BC00-2D2A548ECA1D}" presName="parTx" presStyleLbl="alignNode1" presStyleIdx="0" presStyleCnt="3" custLinFactNeighborX="-189" custLinFactNeighborY="79768">
        <dgm:presLayoutVars>
          <dgm:chMax val="0"/>
          <dgm:chPref val="0"/>
          <dgm:bulletEnabled val="1"/>
        </dgm:presLayoutVars>
      </dgm:prSet>
      <dgm:spPr/>
      <dgm:t>
        <a:bodyPr/>
        <a:lstStyle/>
        <a:p>
          <a:endParaRPr lang="en-US"/>
        </a:p>
      </dgm:t>
    </dgm:pt>
    <dgm:pt modelId="{F2ACC20D-B53D-487B-B585-DD0C20836BB2}" type="pres">
      <dgm:prSet presAssocID="{C302753E-830B-419B-BC00-2D2A548ECA1D}" presName="desTx" presStyleLbl="alignAccFollowNode1" presStyleIdx="0" presStyleCnt="3" custScaleY="88235" custLinFactNeighborY="16727">
        <dgm:presLayoutVars>
          <dgm:bulletEnabled val="1"/>
        </dgm:presLayoutVars>
      </dgm:prSet>
      <dgm:spPr/>
      <dgm:t>
        <a:bodyPr/>
        <a:lstStyle/>
        <a:p>
          <a:endParaRPr lang="en-US"/>
        </a:p>
      </dgm:t>
    </dgm:pt>
    <dgm:pt modelId="{64121CF4-5AAD-452C-A15B-B4DC7909A05C}" type="pres">
      <dgm:prSet presAssocID="{D79FAB44-E9F6-41CB-AF10-60EE6284D5AE}" presName="space" presStyleCnt="0"/>
      <dgm:spPr/>
      <dgm:t>
        <a:bodyPr/>
        <a:lstStyle/>
        <a:p>
          <a:endParaRPr lang="en-US"/>
        </a:p>
      </dgm:t>
    </dgm:pt>
    <dgm:pt modelId="{11937E36-5087-4527-9AC3-AE0CE7F44841}" type="pres">
      <dgm:prSet presAssocID="{DDBEC5EF-3BF5-4E88-9A1D-9000281D8B22}" presName="composite" presStyleCnt="0"/>
      <dgm:spPr/>
      <dgm:t>
        <a:bodyPr/>
        <a:lstStyle/>
        <a:p>
          <a:endParaRPr lang="en-US"/>
        </a:p>
      </dgm:t>
    </dgm:pt>
    <dgm:pt modelId="{46E14A02-AE61-4F08-99FF-BEBE5F0A0D03}" type="pres">
      <dgm:prSet presAssocID="{DDBEC5EF-3BF5-4E88-9A1D-9000281D8B22}" presName="parTx" presStyleLbl="alignNode1" presStyleIdx="1" presStyleCnt="3" custScaleX="91122" custLinFactNeighborX="-7436" custLinFactNeighborY="14842">
        <dgm:presLayoutVars>
          <dgm:chMax val="0"/>
          <dgm:chPref val="0"/>
          <dgm:bulletEnabled val="1"/>
        </dgm:presLayoutVars>
      </dgm:prSet>
      <dgm:spPr/>
      <dgm:t>
        <a:bodyPr/>
        <a:lstStyle/>
        <a:p>
          <a:endParaRPr lang="en-US"/>
        </a:p>
      </dgm:t>
    </dgm:pt>
    <dgm:pt modelId="{0862F23D-692F-4604-AEAB-CCEA98DC1943}" type="pres">
      <dgm:prSet presAssocID="{DDBEC5EF-3BF5-4E88-9A1D-9000281D8B22}" presName="desTx" presStyleLbl="alignAccFollowNode1" presStyleIdx="1" presStyleCnt="3" custScaleX="91122" custScaleY="80004" custLinFactNeighborX="-7436" custLinFactNeighborY="-6521">
        <dgm:presLayoutVars>
          <dgm:bulletEnabled val="1"/>
        </dgm:presLayoutVars>
      </dgm:prSet>
      <dgm:spPr/>
      <dgm:t>
        <a:bodyPr/>
        <a:lstStyle/>
        <a:p>
          <a:endParaRPr lang="en-US"/>
        </a:p>
      </dgm:t>
    </dgm:pt>
    <dgm:pt modelId="{C9E1C810-D0AD-417E-9C63-98C9C3C0B111}" type="pres">
      <dgm:prSet presAssocID="{063FFA6E-4AFC-4440-B78C-350952375048}" presName="space" presStyleCnt="0"/>
      <dgm:spPr/>
      <dgm:t>
        <a:bodyPr/>
        <a:lstStyle/>
        <a:p>
          <a:endParaRPr lang="en-US"/>
        </a:p>
      </dgm:t>
    </dgm:pt>
    <dgm:pt modelId="{DE965D06-4702-41F1-AB83-78B2AD7D8147}" type="pres">
      <dgm:prSet presAssocID="{B5CB692D-E0A4-41E6-85FC-EFF274F29C63}" presName="composite" presStyleCnt="0"/>
      <dgm:spPr/>
      <dgm:t>
        <a:bodyPr/>
        <a:lstStyle/>
        <a:p>
          <a:endParaRPr lang="en-US"/>
        </a:p>
      </dgm:t>
    </dgm:pt>
    <dgm:pt modelId="{DB113746-DC45-4CA6-8437-5E92EC8C6AF6}" type="pres">
      <dgm:prSet presAssocID="{B5CB692D-E0A4-41E6-85FC-EFF274F29C63}" presName="parTx" presStyleLbl="alignNode1" presStyleIdx="2" presStyleCnt="3" custScaleY="102507" custLinFactNeighborX="-10667" custLinFactNeighborY="-58700">
        <dgm:presLayoutVars>
          <dgm:chMax val="0"/>
          <dgm:chPref val="0"/>
          <dgm:bulletEnabled val="1"/>
        </dgm:presLayoutVars>
      </dgm:prSet>
      <dgm:spPr/>
      <dgm:t>
        <a:bodyPr/>
        <a:lstStyle/>
        <a:p>
          <a:endParaRPr lang="en-US"/>
        </a:p>
      </dgm:t>
    </dgm:pt>
    <dgm:pt modelId="{079E6D2E-6E48-4798-987F-3BF91A09CDAB}" type="pres">
      <dgm:prSet presAssocID="{B5CB692D-E0A4-41E6-85FC-EFF274F29C63}" presName="desTx" presStyleLbl="alignAccFollowNode1" presStyleIdx="2" presStyleCnt="3" custAng="0" custScaleY="83433" custLinFactNeighborX="-10667" custLinFactNeighborY="-26723">
        <dgm:presLayoutVars>
          <dgm:bulletEnabled val="1"/>
        </dgm:presLayoutVars>
      </dgm:prSet>
      <dgm:spPr/>
      <dgm:t>
        <a:bodyPr/>
        <a:lstStyle/>
        <a:p>
          <a:endParaRPr lang="en-US"/>
        </a:p>
      </dgm:t>
    </dgm:pt>
  </dgm:ptLst>
  <dgm:cxnLst>
    <dgm:cxn modelId="{3FFBE517-E932-4535-8310-60601DC90B1D}" type="presOf" srcId="{B5CB692D-E0A4-41E6-85FC-EFF274F29C63}" destId="{DB113746-DC45-4CA6-8437-5E92EC8C6AF6}" srcOrd="0" destOrd="0" presId="urn:microsoft.com/office/officeart/2005/8/layout/hList1"/>
    <dgm:cxn modelId="{3916910F-0204-491B-9FBB-BBE61EEDCFBD}" type="presOf" srcId="{8DD16BFE-AE63-4F47-9504-7CE7F65C1036}" destId="{079E6D2E-6E48-4798-987F-3BF91A09CDAB}" srcOrd="0" destOrd="0" presId="urn:microsoft.com/office/officeart/2005/8/layout/hList1"/>
    <dgm:cxn modelId="{EE4BC414-C107-4D0B-A803-3A476EB67FAE}" type="presOf" srcId="{AE88528B-1471-4C71-8B68-CA4F708FB375}" destId="{DA733DF7-A49B-440D-97E2-8BF1D552E77A}" srcOrd="0" destOrd="0" presId="urn:microsoft.com/office/officeart/2005/8/layout/hList1"/>
    <dgm:cxn modelId="{3728F266-34C9-465E-925C-00A95D1DC854}" srcId="{DDBEC5EF-3BF5-4E88-9A1D-9000281D8B22}" destId="{EE424E0A-B1ED-48CC-9DD7-04B340A143A5}" srcOrd="0" destOrd="0" parTransId="{B3A7CAF3-A319-4DC7-B0C5-A74B3848C432}" sibTransId="{34C3879A-8E96-4A62-99EC-238DA330E6DD}"/>
    <dgm:cxn modelId="{6B3C4F6F-7459-40E6-9258-3DF570936890}" type="presOf" srcId="{7ADE0564-4B3D-492E-BE5A-1D793C5D31B9}" destId="{F2ACC20D-B53D-487B-B585-DD0C20836BB2}" srcOrd="0" destOrd="0" presId="urn:microsoft.com/office/officeart/2005/8/layout/hList1"/>
    <dgm:cxn modelId="{20F14E1B-3DAE-4F7E-8247-8D788E4E4E88}" srcId="{B5CB692D-E0A4-41E6-85FC-EFF274F29C63}" destId="{8DD16BFE-AE63-4F47-9504-7CE7F65C1036}" srcOrd="0" destOrd="0" parTransId="{ED19D72F-C38E-4638-A27C-633D04BE0E05}" sibTransId="{C7E08DB8-A9E8-439E-ADEF-AA06E7F8DB73}"/>
    <dgm:cxn modelId="{D415A201-89F8-44F8-83C4-6D244BB5F714}" srcId="{AE88528B-1471-4C71-8B68-CA4F708FB375}" destId="{B5CB692D-E0A4-41E6-85FC-EFF274F29C63}" srcOrd="2" destOrd="0" parTransId="{8D5A828F-3B56-442C-8DF4-8F86E0807786}" sibTransId="{E1D1C3F8-E5D5-478C-970A-58E93AC72EDE}"/>
    <dgm:cxn modelId="{D62AB196-6079-4B84-B273-B6CAB7D83AC6}" type="presOf" srcId="{C302753E-830B-419B-BC00-2D2A548ECA1D}" destId="{7E331A3E-7BF1-4959-8CA5-F4A1355C1D92}" srcOrd="0" destOrd="0" presId="urn:microsoft.com/office/officeart/2005/8/layout/hList1"/>
    <dgm:cxn modelId="{264DE3B8-ADFB-49A4-ADEF-E6AF83312477}" srcId="{AE88528B-1471-4C71-8B68-CA4F708FB375}" destId="{DDBEC5EF-3BF5-4E88-9A1D-9000281D8B22}" srcOrd="1" destOrd="0" parTransId="{5B9A7FE3-982B-47E8-86B4-1BADBA75DDB5}" sibTransId="{063FFA6E-4AFC-4440-B78C-350952375048}"/>
    <dgm:cxn modelId="{D614ECDD-C54B-46B2-B3AA-757A27B7A0FF}" type="presOf" srcId="{EE424E0A-B1ED-48CC-9DD7-04B340A143A5}" destId="{0862F23D-692F-4604-AEAB-CCEA98DC1943}" srcOrd="0" destOrd="0" presId="urn:microsoft.com/office/officeart/2005/8/layout/hList1"/>
    <dgm:cxn modelId="{89E68D38-6E83-4347-9683-514749D42359}" type="presOf" srcId="{DDBEC5EF-3BF5-4E88-9A1D-9000281D8B22}" destId="{46E14A02-AE61-4F08-99FF-BEBE5F0A0D03}" srcOrd="0" destOrd="0" presId="urn:microsoft.com/office/officeart/2005/8/layout/hList1"/>
    <dgm:cxn modelId="{D6D61336-DDA4-4FBB-869D-4A293D1760A9}" srcId="{AE88528B-1471-4C71-8B68-CA4F708FB375}" destId="{C302753E-830B-419B-BC00-2D2A548ECA1D}" srcOrd="0" destOrd="0" parTransId="{C81DAF8B-0080-43B9-8EA8-30C9B8FDBD77}" sibTransId="{D79FAB44-E9F6-41CB-AF10-60EE6284D5AE}"/>
    <dgm:cxn modelId="{DD40931C-6BF6-4750-B325-1D70E3EAD64D}" srcId="{C302753E-830B-419B-BC00-2D2A548ECA1D}" destId="{7ADE0564-4B3D-492E-BE5A-1D793C5D31B9}" srcOrd="0" destOrd="0" parTransId="{88A2CBF6-F164-4021-9839-9F57501B6A7F}" sibTransId="{36F3C88C-6FB0-46A7-B82E-AF4C1BB8BAB2}"/>
    <dgm:cxn modelId="{B6D50A1C-3DC1-4841-BB29-FD2935071B3E}" type="presParOf" srcId="{DA733DF7-A49B-440D-97E2-8BF1D552E77A}" destId="{C0A56555-5284-4A3D-925D-F235C7F28E3F}" srcOrd="0" destOrd="0" presId="urn:microsoft.com/office/officeart/2005/8/layout/hList1"/>
    <dgm:cxn modelId="{0F5C80F9-7D3F-4886-9233-D98B233C1036}" type="presParOf" srcId="{C0A56555-5284-4A3D-925D-F235C7F28E3F}" destId="{7E331A3E-7BF1-4959-8CA5-F4A1355C1D92}" srcOrd="0" destOrd="0" presId="urn:microsoft.com/office/officeart/2005/8/layout/hList1"/>
    <dgm:cxn modelId="{AD95AF82-7225-4556-A14C-5CCE1C0BB35E}" type="presParOf" srcId="{C0A56555-5284-4A3D-925D-F235C7F28E3F}" destId="{F2ACC20D-B53D-487B-B585-DD0C20836BB2}" srcOrd="1" destOrd="0" presId="urn:microsoft.com/office/officeart/2005/8/layout/hList1"/>
    <dgm:cxn modelId="{F6B4EDB8-228E-4FA3-8898-E723F60B58EC}" type="presParOf" srcId="{DA733DF7-A49B-440D-97E2-8BF1D552E77A}" destId="{64121CF4-5AAD-452C-A15B-B4DC7909A05C}" srcOrd="1" destOrd="0" presId="urn:microsoft.com/office/officeart/2005/8/layout/hList1"/>
    <dgm:cxn modelId="{D0D20C54-548B-477E-AE74-8987C9D50B7A}" type="presParOf" srcId="{DA733DF7-A49B-440D-97E2-8BF1D552E77A}" destId="{11937E36-5087-4527-9AC3-AE0CE7F44841}" srcOrd="2" destOrd="0" presId="urn:microsoft.com/office/officeart/2005/8/layout/hList1"/>
    <dgm:cxn modelId="{DA0563EA-2325-4E85-AC65-FAB1355B6271}" type="presParOf" srcId="{11937E36-5087-4527-9AC3-AE0CE7F44841}" destId="{46E14A02-AE61-4F08-99FF-BEBE5F0A0D03}" srcOrd="0" destOrd="0" presId="urn:microsoft.com/office/officeart/2005/8/layout/hList1"/>
    <dgm:cxn modelId="{EB3D600F-97E9-4E7D-9CD8-3B6B45C660E8}" type="presParOf" srcId="{11937E36-5087-4527-9AC3-AE0CE7F44841}" destId="{0862F23D-692F-4604-AEAB-CCEA98DC1943}" srcOrd="1" destOrd="0" presId="urn:microsoft.com/office/officeart/2005/8/layout/hList1"/>
    <dgm:cxn modelId="{BF2301AC-2B5B-4322-B90A-BF366E841828}" type="presParOf" srcId="{DA733DF7-A49B-440D-97E2-8BF1D552E77A}" destId="{C9E1C810-D0AD-417E-9C63-98C9C3C0B111}" srcOrd="3" destOrd="0" presId="urn:microsoft.com/office/officeart/2005/8/layout/hList1"/>
    <dgm:cxn modelId="{2F2E6CC6-7C09-4B81-B4C1-FB4406BD5C45}" type="presParOf" srcId="{DA733DF7-A49B-440D-97E2-8BF1D552E77A}" destId="{DE965D06-4702-41F1-AB83-78B2AD7D8147}" srcOrd="4" destOrd="0" presId="urn:microsoft.com/office/officeart/2005/8/layout/hList1"/>
    <dgm:cxn modelId="{8237B15D-423E-4A35-A2FA-B0262E87CD57}" type="presParOf" srcId="{DE965D06-4702-41F1-AB83-78B2AD7D8147}" destId="{DB113746-DC45-4CA6-8437-5E92EC8C6AF6}" srcOrd="0" destOrd="0" presId="urn:microsoft.com/office/officeart/2005/8/layout/hList1"/>
    <dgm:cxn modelId="{6BF5034C-5FB7-4FD9-9852-F7634ACCFDB0}" type="presParOf" srcId="{DE965D06-4702-41F1-AB83-78B2AD7D8147}" destId="{079E6D2E-6E48-4798-987F-3BF91A09CDAB}"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865A0B-5D7C-4673-B89C-4EFA2DF2C748}">
      <dsp:nvSpPr>
        <dsp:cNvPr id="0" name=""/>
        <dsp:cNvSpPr/>
      </dsp:nvSpPr>
      <dsp:spPr>
        <a:xfrm>
          <a:off x="596203" y="44991"/>
          <a:ext cx="6579993" cy="6579993"/>
        </a:xfrm>
        <a:prstGeom prst="circularArrow">
          <a:avLst>
            <a:gd name="adj1" fmla="val 5274"/>
            <a:gd name="adj2" fmla="val 312630"/>
            <a:gd name="adj3" fmla="val 14284662"/>
            <a:gd name="adj4" fmla="val 17094014"/>
            <a:gd name="adj5" fmla="val 5477"/>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240F94CB-B171-4D2F-9DAD-62D36C189B22}">
      <dsp:nvSpPr>
        <dsp:cNvPr id="0" name=""/>
        <dsp:cNvSpPr/>
      </dsp:nvSpPr>
      <dsp:spPr>
        <a:xfrm>
          <a:off x="2675557" y="176743"/>
          <a:ext cx="2421284" cy="966262"/>
        </a:xfrm>
        <a:prstGeom prst="roundRect">
          <a:avLst/>
        </a:prstGeom>
        <a:solidFill>
          <a:schemeClr val="accent1">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Prevention of Food Adulteration Act1954  and Rules</a:t>
          </a:r>
          <a:endParaRPr lang="en-US" sz="1400" kern="1200" dirty="0">
            <a:latin typeface="Calibri" panose="020F0502020204030204" pitchFamily="34" charset="0"/>
          </a:endParaRPr>
        </a:p>
      </dsp:txBody>
      <dsp:txXfrm>
        <a:off x="2675557" y="176743"/>
        <a:ext cx="2421284" cy="966262"/>
      </dsp:txXfrm>
    </dsp:sp>
    <dsp:sp modelId="{0337B716-97A0-477C-B581-F4542817AD1F}">
      <dsp:nvSpPr>
        <dsp:cNvPr id="0" name=""/>
        <dsp:cNvSpPr/>
      </dsp:nvSpPr>
      <dsp:spPr>
        <a:xfrm>
          <a:off x="5122519" y="1376375"/>
          <a:ext cx="2421284" cy="909616"/>
        </a:xfrm>
        <a:prstGeom prst="roundRect">
          <a:avLst/>
        </a:prstGeom>
        <a:solidFill>
          <a:schemeClr val="accent1">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Fruit Products </a:t>
          </a: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Order</a:t>
          </a:r>
        </a:p>
      </dsp:txBody>
      <dsp:txXfrm>
        <a:off x="5122519" y="1376375"/>
        <a:ext cx="2421284" cy="909616"/>
      </dsp:txXfrm>
    </dsp:sp>
    <dsp:sp modelId="{6280FCE6-FFFF-4669-8CD6-0F21799F07F4}">
      <dsp:nvSpPr>
        <dsp:cNvPr id="0" name=""/>
        <dsp:cNvSpPr/>
      </dsp:nvSpPr>
      <dsp:spPr>
        <a:xfrm>
          <a:off x="5181606" y="2721362"/>
          <a:ext cx="2303126" cy="860040"/>
        </a:xfrm>
        <a:prstGeom prst="roundRect">
          <a:avLst/>
        </a:prstGeom>
        <a:solidFill>
          <a:schemeClr val="accent1">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Export (Quality Control &amp; Inspection</a:t>
          </a:r>
          <a:r>
            <a:rPr lang="en-US" sz="1400" b="1" kern="1200" dirty="0" smtClean="0">
              <a:solidFill>
                <a:schemeClr val="tx1"/>
              </a:solidFill>
              <a:latin typeface="Calibri" panose="020F0502020204030204" pitchFamily="34" charset="0"/>
            </a:rPr>
            <a:t>) Act</a:t>
          </a:r>
          <a:endParaRPr lang="en-US" sz="1400" kern="1200" dirty="0">
            <a:latin typeface="Calibri" panose="020F0502020204030204" pitchFamily="34" charset="0"/>
          </a:endParaRPr>
        </a:p>
      </dsp:txBody>
      <dsp:txXfrm>
        <a:off x="5181606" y="2721362"/>
        <a:ext cx="2303126" cy="860040"/>
      </dsp:txXfrm>
    </dsp:sp>
    <dsp:sp modelId="{0F6AEC41-391C-46EE-9F7B-E947A4B48C82}">
      <dsp:nvSpPr>
        <dsp:cNvPr id="0" name=""/>
        <dsp:cNvSpPr/>
      </dsp:nvSpPr>
      <dsp:spPr>
        <a:xfrm>
          <a:off x="5413" y="4846141"/>
          <a:ext cx="7761573" cy="1707054"/>
        </a:xfrm>
        <a:prstGeom prst="roundRect">
          <a:avLst/>
        </a:prstGeom>
        <a:solidFill>
          <a:schemeClr val="accent1">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Standards of Weights and Measures Act and Packaged Commodity Rules</a:t>
          </a: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The Vegetable Oil Products (Control) Order,</a:t>
          </a: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The Edible Oils Packaging (Regulation) Order,</a:t>
          </a: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The Solvent Extracted Oil, Deoiled Meal, and </a:t>
          </a: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Edible Flour (Control) Order</a:t>
          </a:r>
        </a:p>
        <a:p>
          <a:pPr lvl="0" algn="ctr" defTabSz="622300">
            <a:lnSpc>
              <a:spcPct val="90000"/>
            </a:lnSpc>
            <a:spcBef>
              <a:spcPct val="0"/>
            </a:spcBef>
            <a:spcAft>
              <a:spcPct val="35000"/>
            </a:spcAft>
          </a:pPr>
          <a:endParaRPr lang="en-US" sz="700" kern="1200" dirty="0"/>
        </a:p>
      </dsp:txBody>
      <dsp:txXfrm>
        <a:off x="5413" y="4846141"/>
        <a:ext cx="7761573" cy="1707054"/>
      </dsp:txXfrm>
    </dsp:sp>
    <dsp:sp modelId="{0138C5EF-0D5E-4BFC-BCA2-BA825E6C6417}">
      <dsp:nvSpPr>
        <dsp:cNvPr id="0" name=""/>
        <dsp:cNvSpPr/>
      </dsp:nvSpPr>
      <dsp:spPr>
        <a:xfrm>
          <a:off x="228606" y="2798853"/>
          <a:ext cx="2421284" cy="858757"/>
        </a:xfrm>
        <a:prstGeom prst="roundRect">
          <a:avLst/>
        </a:prstGeom>
        <a:solidFill>
          <a:schemeClr val="accent1">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Milk and Milk Products Order</a:t>
          </a:r>
          <a:r>
            <a:rPr lang="en-US" sz="1400" kern="1200" dirty="0" smtClean="0">
              <a:latin typeface="Calibri" panose="020F0502020204030204" pitchFamily="34" charset="0"/>
            </a:rPr>
            <a:t> </a:t>
          </a:r>
          <a:endParaRPr lang="en-US" sz="1400" kern="1200" dirty="0">
            <a:latin typeface="Calibri" panose="020F0502020204030204" pitchFamily="34" charset="0"/>
          </a:endParaRPr>
        </a:p>
      </dsp:txBody>
      <dsp:txXfrm>
        <a:off x="228606" y="2798853"/>
        <a:ext cx="2421284" cy="858757"/>
      </dsp:txXfrm>
    </dsp:sp>
    <dsp:sp modelId="{56DC261F-9F84-4377-A342-4243D0DCEE45}">
      <dsp:nvSpPr>
        <dsp:cNvPr id="0" name=""/>
        <dsp:cNvSpPr/>
      </dsp:nvSpPr>
      <dsp:spPr>
        <a:xfrm>
          <a:off x="228597" y="1287166"/>
          <a:ext cx="2268889" cy="922630"/>
        </a:xfrm>
        <a:prstGeom prst="roundRect">
          <a:avLst/>
        </a:prstGeom>
        <a:solidFill>
          <a:schemeClr val="accent1">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b="1" kern="1200" dirty="0" smtClean="0">
            <a:solidFill>
              <a:schemeClr val="tx1"/>
            </a:solidFill>
            <a:latin typeface="Calibri" panose="020F0502020204030204" pitchFamily="34" charset="0"/>
          </a:endParaRPr>
        </a:p>
        <a:p>
          <a:pPr lvl="0" algn="ctr" defTabSz="622300">
            <a:lnSpc>
              <a:spcPct val="90000"/>
            </a:lnSpc>
            <a:spcBef>
              <a:spcPct val="0"/>
            </a:spcBef>
            <a:spcAft>
              <a:spcPct val="35000"/>
            </a:spcAft>
          </a:pPr>
          <a:endParaRPr lang="en-US" sz="1400" b="1" kern="1200" dirty="0" smtClean="0">
            <a:solidFill>
              <a:schemeClr val="tx1"/>
            </a:solidFill>
            <a:latin typeface="Calibri" panose="020F0502020204030204" pitchFamily="34" charset="0"/>
          </a:endParaRPr>
        </a:p>
        <a:p>
          <a:pPr lvl="0" algn="ctr" defTabSz="622300">
            <a:lnSpc>
              <a:spcPct val="90000"/>
            </a:lnSpc>
            <a:spcBef>
              <a:spcPct val="0"/>
            </a:spcBef>
            <a:spcAft>
              <a:spcPct val="35000"/>
            </a:spcAft>
          </a:pPr>
          <a:endParaRPr lang="en-US" sz="1400" b="1" kern="1200" dirty="0" smtClean="0">
            <a:solidFill>
              <a:schemeClr val="tx1"/>
            </a:solidFill>
            <a:latin typeface="Calibri" panose="020F0502020204030204" pitchFamily="34" charset="0"/>
          </a:endParaRPr>
        </a:p>
        <a:p>
          <a:pPr lvl="0" algn="ctr" defTabSz="622300">
            <a:lnSpc>
              <a:spcPct val="90000"/>
            </a:lnSpc>
            <a:spcBef>
              <a:spcPct val="0"/>
            </a:spcBef>
            <a:spcAft>
              <a:spcPct val="35000"/>
            </a:spcAft>
          </a:pPr>
          <a:endParaRPr lang="en-US" sz="1400" b="1" kern="1200" dirty="0" smtClean="0">
            <a:solidFill>
              <a:schemeClr val="tx1"/>
            </a:solidFill>
            <a:latin typeface="Calibri" panose="020F0502020204030204" pitchFamily="34" charset="0"/>
          </a:endParaRP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Meat Products </a:t>
          </a:r>
        </a:p>
        <a:p>
          <a:pPr lvl="0" algn="ctr" defTabSz="622300">
            <a:lnSpc>
              <a:spcPct val="90000"/>
            </a:lnSpc>
            <a:spcBef>
              <a:spcPct val="0"/>
            </a:spcBef>
            <a:spcAft>
              <a:spcPct val="35000"/>
            </a:spcAft>
          </a:pPr>
          <a:r>
            <a:rPr lang="en-US" sz="1400" b="1" kern="1200" dirty="0" smtClean="0">
              <a:solidFill>
                <a:schemeClr val="tx1"/>
              </a:solidFill>
              <a:latin typeface="Calibri" panose="020F0502020204030204" pitchFamily="34" charset="0"/>
            </a:rPr>
            <a:t>Order</a:t>
          </a:r>
          <a:r>
            <a:rPr lang="en-US" sz="1400" b="1" kern="1200" dirty="0" smtClean="0">
              <a:solidFill>
                <a:srgbClr val="CC0000"/>
              </a:solidFill>
              <a:latin typeface="Calibri" panose="020F0502020204030204" pitchFamily="34" charset="0"/>
            </a:rPr>
            <a:t/>
          </a:r>
          <a:br>
            <a:rPr lang="en-US" sz="1400" b="1" kern="1200" dirty="0" smtClean="0">
              <a:solidFill>
                <a:srgbClr val="CC0000"/>
              </a:solidFill>
              <a:latin typeface="Calibri" panose="020F0502020204030204" pitchFamily="34" charset="0"/>
            </a:rPr>
          </a:br>
          <a:endParaRPr lang="en-US" sz="1400" kern="1200" dirty="0" smtClean="0">
            <a:latin typeface="Calibri" panose="020F0502020204030204" pitchFamily="34" charset="0"/>
          </a:endParaRPr>
        </a:p>
        <a:p>
          <a:pPr lvl="0" algn="ctr" defTabSz="622300">
            <a:lnSpc>
              <a:spcPct val="90000"/>
            </a:lnSpc>
            <a:spcBef>
              <a:spcPct val="0"/>
            </a:spcBef>
            <a:spcAft>
              <a:spcPct val="35000"/>
            </a:spcAft>
          </a:pPr>
          <a:endParaRPr lang="en-US" sz="800" kern="1200" dirty="0" smtClean="0">
            <a:latin typeface="Calibri" panose="020F0502020204030204" pitchFamily="34" charset="0"/>
          </a:endParaRPr>
        </a:p>
        <a:p>
          <a:pPr lvl="0" algn="ctr" defTabSz="622300">
            <a:lnSpc>
              <a:spcPct val="90000"/>
            </a:lnSpc>
            <a:spcBef>
              <a:spcPct val="0"/>
            </a:spcBef>
            <a:spcAft>
              <a:spcPct val="35000"/>
            </a:spcAft>
          </a:pPr>
          <a:endParaRPr lang="en-US" sz="800" kern="1200" dirty="0" smtClean="0">
            <a:latin typeface="Calibri" panose="020F0502020204030204" pitchFamily="34" charset="0"/>
          </a:endParaRPr>
        </a:p>
        <a:p>
          <a:pPr lvl="0" algn="ctr" defTabSz="622300">
            <a:lnSpc>
              <a:spcPct val="90000"/>
            </a:lnSpc>
            <a:spcBef>
              <a:spcPct val="0"/>
            </a:spcBef>
            <a:spcAft>
              <a:spcPct val="35000"/>
            </a:spcAft>
          </a:pPr>
          <a:endParaRPr lang="en-US" sz="800" kern="1200" dirty="0" smtClean="0">
            <a:latin typeface="Calibri" panose="020F0502020204030204" pitchFamily="34" charset="0"/>
          </a:endParaRPr>
        </a:p>
        <a:p>
          <a:pPr lvl="0" algn="ctr" defTabSz="622300">
            <a:lnSpc>
              <a:spcPct val="90000"/>
            </a:lnSpc>
            <a:spcBef>
              <a:spcPct val="0"/>
            </a:spcBef>
            <a:spcAft>
              <a:spcPct val="35000"/>
            </a:spcAft>
          </a:pPr>
          <a:endParaRPr lang="en-US" sz="800" kern="1200" dirty="0" smtClean="0">
            <a:latin typeface="Calibri" panose="020F0502020204030204" pitchFamily="34" charset="0"/>
          </a:endParaRPr>
        </a:p>
        <a:p>
          <a:pPr lvl="0" algn="ctr" defTabSz="622300">
            <a:lnSpc>
              <a:spcPct val="90000"/>
            </a:lnSpc>
            <a:spcBef>
              <a:spcPct val="0"/>
            </a:spcBef>
            <a:spcAft>
              <a:spcPct val="35000"/>
            </a:spcAft>
          </a:pPr>
          <a:endParaRPr lang="en-US" sz="800" kern="1200" dirty="0">
            <a:latin typeface="Calibri" panose="020F0502020204030204" pitchFamily="34" charset="0"/>
          </a:endParaRPr>
        </a:p>
      </dsp:txBody>
      <dsp:txXfrm>
        <a:off x="228597" y="1287166"/>
        <a:ext cx="2268889" cy="92263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331A3E-7BF1-4959-8CA5-F4A1355C1D92}">
      <dsp:nvSpPr>
        <dsp:cNvPr id="0" name=""/>
        <dsp:cNvSpPr/>
      </dsp:nvSpPr>
      <dsp:spPr>
        <a:xfrm>
          <a:off x="9" y="1251859"/>
          <a:ext cx="2361120" cy="92135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rPr>
            <a:t>Registering Authority </a:t>
          </a:r>
          <a:endParaRPr lang="en-US" sz="1600" kern="1200" dirty="0">
            <a:latin typeface="Calibri" panose="020F0502020204030204" pitchFamily="34" charset="0"/>
          </a:endParaRPr>
        </a:p>
      </dsp:txBody>
      <dsp:txXfrm>
        <a:off x="9" y="1251859"/>
        <a:ext cx="2361120" cy="921350"/>
      </dsp:txXfrm>
    </dsp:sp>
    <dsp:sp modelId="{F2ACC20D-B53D-487B-B585-DD0C20836BB2}">
      <dsp:nvSpPr>
        <dsp:cNvPr id="0" name=""/>
        <dsp:cNvSpPr/>
      </dsp:nvSpPr>
      <dsp:spPr>
        <a:xfrm>
          <a:off x="4471" y="2073792"/>
          <a:ext cx="2361120" cy="248017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n-US" sz="1600" b="0" kern="1200" dirty="0" smtClean="0">
              <a:latin typeface="Calibri" panose="020F0502020204030204" pitchFamily="34" charset="0"/>
            </a:rPr>
            <a:t>Food Safety Officer or any official in Panchayat, Municipal Corporation or any other local body in an area, notified as such by the State Food Safety Commissioner for the purpose of registration</a:t>
          </a:r>
          <a:endParaRPr lang="en-US" sz="1600" b="0" kern="1200" dirty="0">
            <a:latin typeface="Calibri" panose="020F0502020204030204" pitchFamily="34" charset="0"/>
          </a:endParaRPr>
        </a:p>
      </dsp:txBody>
      <dsp:txXfrm>
        <a:off x="4471" y="2073792"/>
        <a:ext cx="2361120" cy="2480179"/>
      </dsp:txXfrm>
    </dsp:sp>
    <dsp:sp modelId="{46E14A02-AE61-4F08-99FF-BEBE5F0A0D03}">
      <dsp:nvSpPr>
        <dsp:cNvPr id="0" name=""/>
        <dsp:cNvSpPr/>
      </dsp:nvSpPr>
      <dsp:spPr>
        <a:xfrm>
          <a:off x="2520576" y="711504"/>
          <a:ext cx="2151500" cy="92135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Calibri" panose="020F0502020204030204" pitchFamily="34" charset="0"/>
            </a:rPr>
            <a:t>State Licensing Authority</a:t>
          </a:r>
          <a:endParaRPr lang="en-US" sz="1600" kern="1200" dirty="0">
            <a:solidFill>
              <a:schemeClr val="bg1"/>
            </a:solidFill>
            <a:latin typeface="Calibri" panose="020F0502020204030204" pitchFamily="34" charset="0"/>
          </a:endParaRPr>
        </a:p>
      </dsp:txBody>
      <dsp:txXfrm>
        <a:off x="2520576" y="711504"/>
        <a:ext cx="2151500" cy="921350"/>
      </dsp:txXfrm>
    </dsp:sp>
    <dsp:sp modelId="{0862F23D-692F-4604-AEAB-CCEA98DC1943}">
      <dsp:nvSpPr>
        <dsp:cNvPr id="0" name=""/>
        <dsp:cNvSpPr/>
      </dsp:nvSpPr>
      <dsp:spPr>
        <a:xfrm>
          <a:off x="2520576" y="1593842"/>
          <a:ext cx="2151500" cy="224881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41376" tIns="341376" rIns="455168" bIns="512064" numCol="1" spcCol="1270" anchor="t" anchorCtr="0">
          <a:noAutofit/>
        </a:bodyPr>
        <a:lstStyle/>
        <a:p>
          <a:pPr marL="285750" lvl="1" indent="-285750" algn="l" defTabSz="2844800">
            <a:lnSpc>
              <a:spcPct val="90000"/>
            </a:lnSpc>
            <a:spcBef>
              <a:spcPct val="0"/>
            </a:spcBef>
            <a:spcAft>
              <a:spcPct val="15000"/>
            </a:spcAft>
            <a:buChar char="••"/>
          </a:pPr>
          <a:endParaRPr lang="en-US" sz="6400" kern="1200" dirty="0"/>
        </a:p>
      </dsp:txBody>
      <dsp:txXfrm>
        <a:off x="2520576" y="1593842"/>
        <a:ext cx="2151500" cy="2248816"/>
      </dsp:txXfrm>
    </dsp:sp>
    <dsp:sp modelId="{DB113746-DC45-4CA6-8437-5E92EC8C6AF6}">
      <dsp:nvSpPr>
        <dsp:cNvPr id="0" name=""/>
        <dsp:cNvSpPr/>
      </dsp:nvSpPr>
      <dsp:spPr>
        <a:xfrm>
          <a:off x="4926346" y="0"/>
          <a:ext cx="2361120" cy="968125"/>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Calibri" panose="020F0502020204030204" pitchFamily="34" charset="0"/>
            </a:rPr>
            <a:t>Central Licensing Authority</a:t>
          </a:r>
          <a:endParaRPr lang="en-US" sz="1600" kern="1200" dirty="0">
            <a:solidFill>
              <a:schemeClr val="bg1"/>
            </a:solidFill>
            <a:latin typeface="Calibri" panose="020F0502020204030204" pitchFamily="34" charset="0"/>
          </a:endParaRPr>
        </a:p>
      </dsp:txBody>
      <dsp:txXfrm>
        <a:off x="4926346" y="0"/>
        <a:ext cx="2361120" cy="968125"/>
      </dsp:txXfrm>
    </dsp:sp>
    <dsp:sp modelId="{079E6D2E-6E48-4798-987F-3BF91A09CDAB}">
      <dsp:nvSpPr>
        <dsp:cNvPr id="0" name=""/>
        <dsp:cNvSpPr/>
      </dsp:nvSpPr>
      <dsp:spPr>
        <a:xfrm>
          <a:off x="4926346" y="971167"/>
          <a:ext cx="2361120" cy="234520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n-US" sz="1600" b="0" kern="1200" dirty="0" smtClean="0">
              <a:solidFill>
                <a:prstClr val="black"/>
              </a:solidFill>
              <a:latin typeface="Calibri" panose="020F0502020204030204" pitchFamily="34" charset="0"/>
            </a:rPr>
            <a:t>Designated </a:t>
          </a:r>
          <a:r>
            <a:rPr lang="en-US" sz="1600" b="0" kern="1200" dirty="0" smtClean="0">
              <a:solidFill>
                <a:prstClr val="black"/>
              </a:solidFill>
              <a:latin typeface="Calibri" panose="020F0502020204030204" pitchFamily="34" charset="0"/>
            </a:rPr>
            <a:t>Officer appointed by the Chief Executive Officer of the FSSAI in his capacity of Food Safety Commissioner</a:t>
          </a:r>
          <a:endParaRPr lang="en-US" sz="1600" b="0" kern="1200" dirty="0">
            <a:latin typeface="Calibri" panose="020F0502020204030204" pitchFamily="34" charset="0"/>
          </a:endParaRPr>
        </a:p>
      </dsp:txBody>
      <dsp:txXfrm>
        <a:off x="4926346" y="971167"/>
        <a:ext cx="2361120" cy="234520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6FE90E-7528-4464-89F6-C8C1A676EA1E}" type="datetimeFigureOut">
              <a:rPr lang="en-US" smtClean="0"/>
              <a:pPr/>
              <a:t>6/27/2022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A25AB-F61E-4ADB-927E-39F59A282546}" type="slidenum">
              <a:rPr lang="en-US" smtClean="0"/>
              <a:pPr/>
              <a:t>‹#›</a:t>
            </a:fld>
            <a:endParaRPr lang="en-US"/>
          </a:p>
        </p:txBody>
      </p:sp>
    </p:spTree>
    <p:extLst>
      <p:ext uri="{BB962C8B-B14F-4D97-AF65-F5344CB8AC3E}">
        <p14:creationId xmlns:p14="http://schemas.microsoft.com/office/powerpoint/2010/main" xmlns="" val="14868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3A25AB-F61E-4ADB-927E-39F59A282546}" type="slidenum">
              <a:rPr lang="en-US" smtClean="0"/>
              <a:pPr/>
              <a:t>4</a:t>
            </a:fld>
            <a:endParaRPr lang="en-US"/>
          </a:p>
        </p:txBody>
      </p:sp>
    </p:spTree>
    <p:extLst>
      <p:ext uri="{BB962C8B-B14F-4D97-AF65-F5344CB8AC3E}">
        <p14:creationId xmlns:p14="http://schemas.microsoft.com/office/powerpoint/2010/main" xmlns="" val="2675369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92E781-B6D8-4D1C-9FC3-CC7D31ECE553}" type="datetime1">
              <a:rPr lang="en-US" smtClean="0"/>
              <a:pPr/>
              <a:t>6/27/2022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dirty="0" smtClean="0"/>
              <a:t>SINGH M &amp; CO., Practising Company Secretaries</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75231C-5B8F-480D-BE5A-6CB0B97B23AC}"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314E7A-F677-4C2C-A865-1AB78302BE5F}" type="datetime1">
              <a:rPr lang="en-US" smtClean="0"/>
              <a:pPr/>
              <a:t>6/27/2022</a:t>
            </a:fld>
            <a:endParaRPr lang="en-US"/>
          </a:p>
        </p:txBody>
      </p:sp>
      <p:sp>
        <p:nvSpPr>
          <p:cNvPr id="5" name="Footer Placeholder 4"/>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6" name="Slide Number Placeholder 5"/>
          <p:cNvSpPr>
            <a:spLocks noGrp="1"/>
          </p:cNvSpPr>
          <p:nvPr>
            <p:ph type="sldNum" sz="quarter" idx="12"/>
          </p:nvPr>
        </p:nvSpPr>
        <p:spPr/>
        <p:txBody>
          <a:bodyPr/>
          <a:lstStyle>
            <a:extLst/>
          </a:lstStyle>
          <a:p>
            <a:fld id="{6875231C-5B8F-480D-BE5A-6CB0B97B23A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5C234E-69D4-4C6F-B2B8-7171668D9D7D}" type="datetime1">
              <a:rPr lang="en-US" smtClean="0"/>
              <a:pPr/>
              <a:t>6/27/2022</a:t>
            </a:fld>
            <a:endParaRPr lang="en-US"/>
          </a:p>
        </p:txBody>
      </p:sp>
      <p:sp>
        <p:nvSpPr>
          <p:cNvPr id="5" name="Footer Placeholder 4"/>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6" name="Slide Number Placeholder 5"/>
          <p:cNvSpPr>
            <a:spLocks noGrp="1"/>
          </p:cNvSpPr>
          <p:nvPr>
            <p:ph type="sldNum" sz="quarter" idx="12"/>
          </p:nvPr>
        </p:nvSpPr>
        <p:spPr/>
        <p:txBody>
          <a:bodyPr/>
          <a:lstStyle>
            <a:extLst/>
          </a:lstStyle>
          <a:p>
            <a:fld id="{6875231C-5B8F-480D-BE5A-6CB0B97B23A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D915B0-7A0C-4C10-8A30-B74D407D7B9C}" type="datetime1">
              <a:rPr lang="en-US" smtClean="0"/>
              <a:pPr/>
              <a:t>6/27/2022</a:t>
            </a:fld>
            <a:endParaRPr lang="en-US"/>
          </a:p>
        </p:txBody>
      </p:sp>
      <p:sp>
        <p:nvSpPr>
          <p:cNvPr id="5" name="Footer Placeholder 4"/>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6" name="Slide Number Placeholder 5"/>
          <p:cNvSpPr>
            <a:spLocks noGrp="1"/>
          </p:cNvSpPr>
          <p:nvPr>
            <p:ph type="sldNum" sz="quarter" idx="12"/>
          </p:nvPr>
        </p:nvSpPr>
        <p:spPr/>
        <p:txBody>
          <a:bodyPr/>
          <a:lstStyle>
            <a:extLst/>
          </a:lstStyle>
          <a:p>
            <a:fld id="{6875231C-5B8F-480D-BE5A-6CB0B97B23A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8172E8-389D-44F6-8E87-0931FCEEBF3A}" type="datetime1">
              <a:rPr lang="en-US" smtClean="0"/>
              <a:pPr/>
              <a:t>6/27/2022</a:t>
            </a:fld>
            <a:endParaRPr lang="en-US"/>
          </a:p>
        </p:txBody>
      </p:sp>
      <p:sp>
        <p:nvSpPr>
          <p:cNvPr id="5" name="Footer Placeholder 4"/>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6" name="Slide Number Placeholder 5"/>
          <p:cNvSpPr>
            <a:spLocks noGrp="1"/>
          </p:cNvSpPr>
          <p:nvPr>
            <p:ph type="sldNum" sz="quarter" idx="12"/>
          </p:nvPr>
        </p:nvSpPr>
        <p:spPr/>
        <p:txBody>
          <a:bodyPr/>
          <a:lstStyle>
            <a:extLst/>
          </a:lstStyle>
          <a:p>
            <a:fld id="{6875231C-5B8F-480D-BE5A-6CB0B97B23A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CF8D22-7D7F-49DB-8AB4-3281785D45B6}" type="datetime1">
              <a:rPr lang="en-US" smtClean="0"/>
              <a:pPr/>
              <a:t>6/27/2022</a:t>
            </a:fld>
            <a:endParaRPr lang="en-US"/>
          </a:p>
        </p:txBody>
      </p:sp>
      <p:sp>
        <p:nvSpPr>
          <p:cNvPr id="6" name="Footer Placeholder 5"/>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7" name="Slide Number Placeholder 6"/>
          <p:cNvSpPr>
            <a:spLocks noGrp="1"/>
          </p:cNvSpPr>
          <p:nvPr>
            <p:ph type="sldNum" sz="quarter" idx="12"/>
          </p:nvPr>
        </p:nvSpPr>
        <p:spPr/>
        <p:txBody>
          <a:bodyPr/>
          <a:lstStyle>
            <a:extLst/>
          </a:lstStyle>
          <a:p>
            <a:fld id="{6875231C-5B8F-480D-BE5A-6CB0B97B23A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04B89D-545C-470B-9D91-9FD1B7D05E77}" type="datetime1">
              <a:rPr lang="en-US" smtClean="0"/>
              <a:pPr/>
              <a:t>6/27/2022</a:t>
            </a:fld>
            <a:endParaRPr lang="en-US"/>
          </a:p>
        </p:txBody>
      </p:sp>
      <p:sp>
        <p:nvSpPr>
          <p:cNvPr id="8" name="Footer Placeholder 7"/>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9" name="Slide Number Placeholder 8"/>
          <p:cNvSpPr>
            <a:spLocks noGrp="1"/>
          </p:cNvSpPr>
          <p:nvPr>
            <p:ph type="sldNum" sz="quarter" idx="12"/>
          </p:nvPr>
        </p:nvSpPr>
        <p:spPr/>
        <p:txBody>
          <a:bodyPr/>
          <a:lstStyle>
            <a:extLst/>
          </a:lstStyle>
          <a:p>
            <a:fld id="{6875231C-5B8F-480D-BE5A-6CB0B97B23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3A7845B-B48C-49ED-998C-20CAE941733A}" type="datetime1">
              <a:rPr lang="en-US" smtClean="0"/>
              <a:pPr/>
              <a:t>6/27/2022</a:t>
            </a:fld>
            <a:endParaRPr lang="en-US"/>
          </a:p>
        </p:txBody>
      </p:sp>
      <p:sp>
        <p:nvSpPr>
          <p:cNvPr id="4" name="Footer Placeholder 3"/>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5" name="Slide Number Placeholder 4"/>
          <p:cNvSpPr>
            <a:spLocks noGrp="1"/>
          </p:cNvSpPr>
          <p:nvPr>
            <p:ph type="sldNum" sz="quarter" idx="12"/>
          </p:nvPr>
        </p:nvSpPr>
        <p:spPr/>
        <p:txBody>
          <a:bodyPr/>
          <a:lstStyle>
            <a:extLst/>
          </a:lstStyle>
          <a:p>
            <a:fld id="{6875231C-5B8F-480D-BE5A-6CB0B97B23A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27CF0F-00E5-41E2-BD13-70C9EECADDBC}" type="datetime1">
              <a:rPr lang="en-US" smtClean="0"/>
              <a:pPr/>
              <a:t>6/27/2022</a:t>
            </a:fld>
            <a:endParaRPr lang="en-US"/>
          </a:p>
        </p:txBody>
      </p:sp>
      <p:sp>
        <p:nvSpPr>
          <p:cNvPr id="3" name="Footer Placeholder 2"/>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4" name="Slide Number Placeholder 3"/>
          <p:cNvSpPr>
            <a:spLocks noGrp="1"/>
          </p:cNvSpPr>
          <p:nvPr>
            <p:ph type="sldNum" sz="quarter" idx="12"/>
          </p:nvPr>
        </p:nvSpPr>
        <p:spPr/>
        <p:txBody>
          <a:bodyPr/>
          <a:lstStyle>
            <a:extLst/>
          </a:lstStyle>
          <a:p>
            <a:fld id="{6875231C-5B8F-480D-BE5A-6CB0B97B23AC}"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005C03-F1F4-49F7-8036-4041B7843B11}" type="datetime1">
              <a:rPr lang="en-US" smtClean="0"/>
              <a:pPr/>
              <a:t>6/27/2022</a:t>
            </a:fld>
            <a:endParaRPr lang="en-US"/>
          </a:p>
        </p:txBody>
      </p:sp>
      <p:sp>
        <p:nvSpPr>
          <p:cNvPr id="6" name="Footer Placeholder 5"/>
          <p:cNvSpPr>
            <a:spLocks noGrp="1"/>
          </p:cNvSpPr>
          <p:nvPr>
            <p:ph type="ftr" sz="quarter" idx="11"/>
          </p:nvPr>
        </p:nvSpPr>
        <p:spPr/>
        <p:txBody>
          <a:bodyPr/>
          <a:lstStyle>
            <a:extLst/>
          </a:lstStyle>
          <a:p>
            <a:r>
              <a:rPr lang="en-US" dirty="0" smtClean="0"/>
              <a:t>SINGH M &amp; CO., Practising Company Secretaries</a:t>
            </a:r>
            <a:endParaRPr lang="en-US" dirty="0"/>
          </a:p>
        </p:txBody>
      </p:sp>
      <p:sp>
        <p:nvSpPr>
          <p:cNvPr id="7" name="Slide Number Placeholder 6"/>
          <p:cNvSpPr>
            <a:spLocks noGrp="1"/>
          </p:cNvSpPr>
          <p:nvPr>
            <p:ph type="sldNum" sz="quarter" idx="12"/>
          </p:nvPr>
        </p:nvSpPr>
        <p:spPr/>
        <p:txBody>
          <a:bodyPr/>
          <a:lstStyle>
            <a:extLst/>
          </a:lstStyle>
          <a:p>
            <a:fld id="{6875231C-5B8F-480D-BE5A-6CB0B97B23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94568D0-344A-4D57-A55B-FBED5B4EE5B8}" type="datetime1">
              <a:rPr lang="en-US" smtClean="0"/>
              <a:pPr/>
              <a:t>6/27/2022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dirty="0" smtClean="0"/>
              <a:t>SINGH M &amp; CO., Practising Company Secretaries</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75231C-5B8F-480D-BE5A-6CB0B97B23A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7000"/>
            <a:lum/>
          </a:blip>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E7B8B5-0564-416A-937E-EF4533B557F7}" type="datetime1">
              <a:rPr lang="en-US" smtClean="0"/>
              <a:pPr/>
              <a:t>6/27/2022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SINGH M &amp; CO., Practising Company Secretaries</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75231C-5B8F-480D-BE5A-6CB0B97B23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singhmcompany@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SINGH M &amp; CO., Practising Company Secretaries</a:t>
            </a:r>
            <a:endParaRPr lang="en-US" dirty="0"/>
          </a:p>
        </p:txBody>
      </p:sp>
      <p:pic>
        <p:nvPicPr>
          <p:cNvPr id="3" name="Picture 2" descr="blue-3d-border-ppt-templates.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1828800" y="2133600"/>
            <a:ext cx="5486400" cy="1384995"/>
          </a:xfrm>
          <a:prstGeom prst="rect">
            <a:avLst/>
          </a:prstGeom>
          <a:noFill/>
        </p:spPr>
        <p:txBody>
          <a:bodyPr wrap="square" lIns="91440" tIns="45720" rIns="91440" bIns="45720">
            <a:spAutoFit/>
          </a:bodyPr>
          <a:lstStyle/>
          <a:p>
            <a:pPr algn="ctr"/>
            <a:r>
              <a:rPr lang="en-US"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rPr>
              <a:t>Introduction and Practical Aspects of Food Safety and Standard Act, 2006</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ndParaRPr>
          </a:p>
        </p:txBody>
      </p:sp>
      <p:sp>
        <p:nvSpPr>
          <p:cNvPr id="8" name="Rectangle 7"/>
          <p:cNvSpPr/>
          <p:nvPr/>
        </p:nvSpPr>
        <p:spPr>
          <a:xfrm>
            <a:off x="4648200" y="5801380"/>
            <a:ext cx="4038600" cy="58477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Black" pitchFamily="34" charset="0"/>
                <a:ea typeface="+mn-ea"/>
                <a:cs typeface="+mn-cs"/>
              </a:rPr>
              <a:t>SINGH M &amp; CO.,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Black" pitchFamily="34" charset="0"/>
                <a:ea typeface="+mn-ea"/>
                <a:cs typeface="+mn-cs"/>
              </a:rPr>
              <a:t>Practicing Company Secretaries</a:t>
            </a:r>
            <a:endParaRPr lang="en-US" sz="1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250"/>
                                        <p:tgtEl>
                                          <p:spTgt spid="3"/>
                                        </p:tgtEl>
                                      </p:cBhvr>
                                    </p:animEffect>
                                  </p:childTnLst>
                                </p:cTn>
                              </p:par>
                            </p:childTnLst>
                          </p:cTn>
                        </p:par>
                        <p:par>
                          <p:cTn id="8" fill="hold">
                            <p:stCondLst>
                              <p:cond delay="2250"/>
                            </p:stCondLst>
                            <p:childTnLst>
                              <p:par>
                                <p:cTn id="9" presetID="47"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566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0"/>
            <a:ext cx="7620000" cy="646331"/>
          </a:xfrm>
          <a:prstGeom prst="rect">
            <a:avLst/>
          </a:prstGeom>
          <a:noFill/>
        </p:spPr>
        <p:txBody>
          <a:bodyPr wrap="square" rtlCol="0">
            <a:spAutoFit/>
          </a:bodyPr>
          <a:lstStyle/>
          <a:p>
            <a:r>
              <a:rPr lang="en-US" b="1" dirty="0">
                <a:solidFill>
                  <a:schemeClr val="bg1"/>
                </a:solidFill>
                <a:latin typeface="Calibri" pitchFamily="34" charset="0"/>
              </a:rPr>
              <a:t>LICENSING AND REGISTRATION OF FOOD BUSINESS….</a:t>
            </a:r>
            <a:endParaRPr lang="en-IN" b="1" dirty="0">
              <a:solidFill>
                <a:schemeClr val="bg1"/>
              </a:solidFill>
              <a:latin typeface="Calibri" pitchFamily="34" charset="0"/>
            </a:endParaRPr>
          </a:p>
          <a:p>
            <a:endParaRPr lang="en-US" dirty="0">
              <a:solidFill>
                <a:schemeClr val="bg1"/>
              </a:solidFill>
              <a:latin typeface="Arial Black" panose="020B0A04020102020204" pitchFamily="34" charset="0"/>
            </a:endParaRPr>
          </a:p>
        </p:txBody>
      </p:sp>
      <p:sp>
        <p:nvSpPr>
          <p:cNvPr id="5" name="Horizontal Scroll 4"/>
          <p:cNvSpPr/>
          <p:nvPr/>
        </p:nvSpPr>
        <p:spPr>
          <a:xfrm>
            <a:off x="264886" y="566057"/>
            <a:ext cx="8610600" cy="6291943"/>
          </a:xfrm>
          <a:prstGeom prst="horizontalScroll">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524000" y="1384042"/>
            <a:ext cx="6858000" cy="4278094"/>
          </a:xfrm>
          <a:prstGeom prst="rect">
            <a:avLst/>
          </a:prstGeom>
          <a:noFill/>
        </p:spPr>
        <p:txBody>
          <a:bodyPr wrap="square" rtlCol="0">
            <a:spAutoFit/>
          </a:bodyPr>
          <a:lstStyle/>
          <a:p>
            <a:pPr fontAlgn="auto">
              <a:spcBef>
                <a:spcPts val="0"/>
              </a:spcBef>
              <a:spcAft>
                <a:spcPts val="0"/>
              </a:spcAft>
              <a:defRPr/>
            </a:pPr>
            <a:r>
              <a:rPr lang="en-IN" sz="1600" dirty="0">
                <a:solidFill>
                  <a:schemeClr val="bg1"/>
                </a:solidFill>
                <a:latin typeface="Calibri" pitchFamily="34" charset="0"/>
              </a:rPr>
              <a:t>Registration required for the Food Business Operator, who –</a:t>
            </a:r>
          </a:p>
          <a:p>
            <a:pPr fontAlgn="auto">
              <a:spcBef>
                <a:spcPts val="0"/>
              </a:spcBef>
              <a:spcAft>
                <a:spcPts val="0"/>
              </a:spcAft>
              <a:defRPr/>
            </a:pPr>
            <a:r>
              <a:rPr lang="en-IN" sz="1600" dirty="0">
                <a:solidFill>
                  <a:schemeClr val="bg1"/>
                </a:solidFill>
                <a:latin typeface="Calibri" pitchFamily="34" charset="0"/>
              </a:rPr>
              <a:t> </a:t>
            </a:r>
          </a:p>
          <a:p>
            <a:pPr algn="just" fontAlgn="auto">
              <a:spcBef>
                <a:spcPts val="0"/>
              </a:spcBef>
              <a:spcAft>
                <a:spcPts val="0"/>
              </a:spcAft>
              <a:defRPr/>
            </a:pPr>
            <a:r>
              <a:rPr lang="en-IN" sz="1600" dirty="0">
                <a:solidFill>
                  <a:schemeClr val="bg1"/>
                </a:solidFill>
                <a:latin typeface="Calibri" pitchFamily="34" charset="0"/>
              </a:rPr>
              <a:t>a. manufactures or sells any article of food himself or a petty retailer, hawker, itinerant vendor or temporary stall holder; or</a:t>
            </a:r>
          </a:p>
          <a:p>
            <a:pPr algn="just" fontAlgn="auto">
              <a:spcBef>
                <a:spcPts val="0"/>
              </a:spcBef>
              <a:spcAft>
                <a:spcPts val="0"/>
              </a:spcAft>
              <a:defRPr/>
            </a:pPr>
            <a:endParaRPr lang="en-IN" sz="1600" dirty="0" smtClean="0">
              <a:solidFill>
                <a:schemeClr val="bg1"/>
              </a:solidFill>
              <a:latin typeface="Calibri" pitchFamily="34" charset="0"/>
            </a:endParaRPr>
          </a:p>
          <a:p>
            <a:pPr algn="just" fontAlgn="auto">
              <a:spcBef>
                <a:spcPts val="0"/>
              </a:spcBef>
              <a:spcAft>
                <a:spcPts val="0"/>
              </a:spcAft>
              <a:defRPr/>
            </a:pPr>
            <a:r>
              <a:rPr lang="en-IN" sz="1600" dirty="0" smtClean="0">
                <a:solidFill>
                  <a:schemeClr val="bg1"/>
                </a:solidFill>
                <a:latin typeface="Calibri" pitchFamily="34" charset="0"/>
              </a:rPr>
              <a:t>b</a:t>
            </a:r>
            <a:r>
              <a:rPr lang="en-IN" sz="1600" dirty="0">
                <a:solidFill>
                  <a:schemeClr val="bg1"/>
                </a:solidFill>
                <a:latin typeface="Calibri" pitchFamily="34" charset="0"/>
              </a:rPr>
              <a:t>. such food business including small scale or cottage or tiny food businesses with an annual turnover not exceeding Rs 12 lakhs and or  whose-</a:t>
            </a:r>
          </a:p>
          <a:p>
            <a:pPr algn="just" fontAlgn="auto">
              <a:spcBef>
                <a:spcPts val="0"/>
              </a:spcBef>
              <a:spcAft>
                <a:spcPts val="0"/>
              </a:spcAft>
              <a:defRPr/>
            </a:pPr>
            <a:endParaRPr lang="en-IN" sz="1600" dirty="0" smtClean="0">
              <a:solidFill>
                <a:schemeClr val="bg1"/>
              </a:solidFill>
              <a:latin typeface="Calibri" pitchFamily="34" charset="0"/>
            </a:endParaRPr>
          </a:p>
          <a:p>
            <a:pPr algn="just" fontAlgn="auto">
              <a:spcBef>
                <a:spcPts val="0"/>
              </a:spcBef>
              <a:spcAft>
                <a:spcPts val="0"/>
              </a:spcAft>
              <a:defRPr/>
            </a:pPr>
            <a:r>
              <a:rPr lang="en-IN" sz="1600" dirty="0" smtClean="0">
                <a:solidFill>
                  <a:schemeClr val="bg1"/>
                </a:solidFill>
                <a:latin typeface="Calibri" pitchFamily="34" charset="0"/>
              </a:rPr>
              <a:t>i</a:t>
            </a:r>
            <a:r>
              <a:rPr lang="en-IN" sz="1600" dirty="0">
                <a:solidFill>
                  <a:schemeClr val="bg1"/>
                </a:solidFill>
                <a:latin typeface="Calibri" pitchFamily="34" charset="0"/>
              </a:rPr>
              <a:t>. production capacity of food (other than milk and milk products and meat and meat products) does not exceed 100 kg/</a:t>
            </a:r>
            <a:r>
              <a:rPr lang="en-IN" sz="1600" dirty="0" err="1">
                <a:solidFill>
                  <a:schemeClr val="bg1"/>
                </a:solidFill>
                <a:latin typeface="Calibri" pitchFamily="34" charset="0"/>
              </a:rPr>
              <a:t>ltr</a:t>
            </a:r>
            <a:r>
              <a:rPr lang="en-IN" sz="1600" dirty="0">
                <a:solidFill>
                  <a:schemeClr val="bg1"/>
                </a:solidFill>
                <a:latin typeface="Calibri" pitchFamily="34" charset="0"/>
              </a:rPr>
              <a:t> per day or</a:t>
            </a:r>
          </a:p>
          <a:p>
            <a:pPr algn="just" fontAlgn="auto">
              <a:spcBef>
                <a:spcPts val="0"/>
              </a:spcBef>
              <a:spcAft>
                <a:spcPts val="0"/>
              </a:spcAft>
              <a:defRPr/>
            </a:pPr>
            <a:endParaRPr lang="en-IN" sz="1600" dirty="0" smtClean="0">
              <a:solidFill>
                <a:schemeClr val="bg1"/>
              </a:solidFill>
              <a:latin typeface="Calibri" pitchFamily="34" charset="0"/>
            </a:endParaRPr>
          </a:p>
          <a:p>
            <a:pPr algn="just" fontAlgn="auto">
              <a:spcBef>
                <a:spcPts val="0"/>
              </a:spcBef>
              <a:spcAft>
                <a:spcPts val="0"/>
              </a:spcAft>
              <a:defRPr/>
            </a:pPr>
            <a:r>
              <a:rPr lang="en-IN" sz="1600" dirty="0" smtClean="0">
                <a:solidFill>
                  <a:schemeClr val="bg1"/>
                </a:solidFill>
                <a:latin typeface="Calibri" pitchFamily="34" charset="0"/>
              </a:rPr>
              <a:t>ii</a:t>
            </a:r>
            <a:r>
              <a:rPr lang="en-IN" sz="1600" dirty="0">
                <a:solidFill>
                  <a:schemeClr val="bg1"/>
                </a:solidFill>
                <a:latin typeface="Calibri" pitchFamily="34" charset="0"/>
              </a:rPr>
              <a:t>. production or procurement or collection of milk is up to 100 litres of milk per day or</a:t>
            </a:r>
          </a:p>
          <a:p>
            <a:pPr algn="just" fontAlgn="auto">
              <a:spcBef>
                <a:spcPts val="0"/>
              </a:spcBef>
              <a:spcAft>
                <a:spcPts val="0"/>
              </a:spcAft>
              <a:defRPr/>
            </a:pPr>
            <a:endParaRPr lang="en-IN" sz="1600" dirty="0" smtClean="0">
              <a:solidFill>
                <a:schemeClr val="bg1"/>
              </a:solidFill>
              <a:latin typeface="Calibri" pitchFamily="34" charset="0"/>
            </a:endParaRPr>
          </a:p>
          <a:p>
            <a:pPr algn="just" fontAlgn="auto">
              <a:spcBef>
                <a:spcPts val="0"/>
              </a:spcBef>
              <a:spcAft>
                <a:spcPts val="0"/>
              </a:spcAft>
              <a:defRPr/>
            </a:pPr>
            <a:r>
              <a:rPr lang="en-IN" sz="1600" dirty="0" smtClean="0">
                <a:solidFill>
                  <a:schemeClr val="bg1"/>
                </a:solidFill>
                <a:latin typeface="Calibri" pitchFamily="34" charset="0"/>
              </a:rPr>
              <a:t>iii</a:t>
            </a:r>
            <a:r>
              <a:rPr lang="en-IN" sz="1600" dirty="0">
                <a:solidFill>
                  <a:schemeClr val="bg1"/>
                </a:solidFill>
                <a:latin typeface="Calibri" pitchFamily="34" charset="0"/>
              </a:rPr>
              <a:t>. slaughtering capacity is 2 large animals or 10 small animals or 50 poultry birds per day or less than that</a:t>
            </a:r>
          </a:p>
          <a:p>
            <a:endParaRPr lang="en-US" sz="1600" dirty="0">
              <a:solidFill>
                <a:schemeClr val="bg1"/>
              </a:solidFill>
              <a:latin typeface="Arial Black" panose="020B0A04020102020204" pitchFamily="34" charset="0"/>
            </a:endParaRPr>
          </a:p>
        </p:txBody>
      </p:sp>
      <p:sp>
        <p:nvSpPr>
          <p:cNvPr id="8" name="Footer Placeholder 8"/>
          <p:cNvSpPr txBox="1">
            <a:spLocks/>
          </p:cNvSpPr>
          <p:nvPr/>
        </p:nvSpPr>
        <p:spPr>
          <a:xfrm>
            <a:off x="6019800" y="6001555"/>
            <a:ext cx="3047999" cy="856445"/>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10127941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22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6">
                                            <p:txEl>
                                              <p:pRg st="0" end="0"/>
                                            </p:txEl>
                                          </p:spTgt>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25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7" dur="2250" fill="hold"/>
                                        <p:tgtEl>
                                          <p:spTgt spid="6">
                                            <p:txEl>
                                              <p:pRg st="1" end="1"/>
                                            </p:txEl>
                                          </p:spTgt>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additive="base">
                                        <p:cTn id="20" dur="225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1" dur="2250" fill="hold"/>
                                        <p:tgtEl>
                                          <p:spTgt spid="6">
                                            <p:txEl>
                                              <p:pRg st="2" end="2"/>
                                            </p:txEl>
                                          </p:spTgt>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additive="base">
                                        <p:cTn id="24" dur="225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5" dur="2250" fill="hold"/>
                                        <p:tgtEl>
                                          <p:spTgt spid="6">
                                            <p:txEl>
                                              <p:pRg st="4" end="4"/>
                                            </p:txEl>
                                          </p:spTgt>
                                        </p:tgtEl>
                                        <p:attrNameLst>
                                          <p:attrName>ppt_y</p:attrName>
                                        </p:attrNameLst>
                                      </p:cBhvr>
                                      <p:tavLst>
                                        <p:tav tm="0">
                                          <p:val>
                                            <p:strVal val="0-#ppt_h/2"/>
                                          </p:val>
                                        </p:tav>
                                        <p:tav tm="100000">
                                          <p:val>
                                            <p:strVal val="#ppt_y"/>
                                          </p:val>
                                        </p:tav>
                                      </p:tavLst>
                                    </p:anim>
                                  </p:childTnLst>
                                </p:cTn>
                              </p:par>
                              <p:par>
                                <p:cTn id="26" presetID="2" presetClass="entr" presetSubtype="1" fill="hold"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 calcmode="lin" valueType="num">
                                      <p:cBhvr additive="base">
                                        <p:cTn id="28" dur="225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9" dur="2250" fill="hold"/>
                                        <p:tgtEl>
                                          <p:spTgt spid="6">
                                            <p:txEl>
                                              <p:pRg st="6" end="6"/>
                                            </p:txEl>
                                          </p:spTgt>
                                        </p:tgtEl>
                                        <p:attrNameLst>
                                          <p:attrName>ppt_y</p:attrName>
                                        </p:attrNameLst>
                                      </p:cBhvr>
                                      <p:tavLst>
                                        <p:tav tm="0">
                                          <p:val>
                                            <p:strVal val="0-#ppt_h/2"/>
                                          </p:val>
                                        </p:tav>
                                        <p:tav tm="100000">
                                          <p:val>
                                            <p:strVal val="#ppt_y"/>
                                          </p:val>
                                        </p:tav>
                                      </p:tavLst>
                                    </p:anim>
                                  </p:childTnLst>
                                </p:cTn>
                              </p:par>
                              <p:par>
                                <p:cTn id="30" presetID="2" presetClass="entr" presetSubtype="1" fill="hold" nodeType="with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 calcmode="lin" valueType="num">
                                      <p:cBhvr additive="base">
                                        <p:cTn id="32" dur="225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3" dur="2250" fill="hold"/>
                                        <p:tgtEl>
                                          <p:spTgt spid="6">
                                            <p:txEl>
                                              <p:pRg st="8" end="8"/>
                                            </p:txEl>
                                          </p:spTgt>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6">
                                            <p:txEl>
                                              <p:pRg st="10" end="10"/>
                                            </p:txEl>
                                          </p:spTgt>
                                        </p:tgtEl>
                                        <p:attrNameLst>
                                          <p:attrName>style.visibility</p:attrName>
                                        </p:attrNameLst>
                                      </p:cBhvr>
                                      <p:to>
                                        <p:strVal val="visible"/>
                                      </p:to>
                                    </p:set>
                                    <p:anim calcmode="lin" valueType="num">
                                      <p:cBhvr additive="base">
                                        <p:cTn id="36" dur="225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7" dur="2250" fill="hold"/>
                                        <p:tgtEl>
                                          <p:spTgt spid="6">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024" y="0"/>
            <a:ext cx="9128975"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19200" y="115669"/>
            <a:ext cx="7620000" cy="646331"/>
          </a:xfrm>
          <a:prstGeom prst="rect">
            <a:avLst/>
          </a:prstGeom>
          <a:noFill/>
        </p:spPr>
        <p:txBody>
          <a:bodyPr wrap="square" rtlCol="0">
            <a:spAutoFit/>
          </a:bodyPr>
          <a:lstStyle/>
          <a:p>
            <a:r>
              <a:rPr lang="en-US" b="1" dirty="0">
                <a:solidFill>
                  <a:schemeClr val="bg1"/>
                </a:solidFill>
                <a:latin typeface="Calibri" pitchFamily="34" charset="0"/>
              </a:rPr>
              <a:t>LICENSING AND REGISTRATION OF FOOD BUSINESS….</a:t>
            </a:r>
            <a:endParaRPr lang="en-IN" b="1" dirty="0">
              <a:solidFill>
                <a:schemeClr val="bg1"/>
              </a:solidFill>
              <a:latin typeface="Calibri" pitchFamily="34" charset="0"/>
            </a:endParaRPr>
          </a:p>
          <a:p>
            <a:endParaRPr lang="en-US" dirty="0">
              <a:solidFill>
                <a:schemeClr val="bg1"/>
              </a:solidFill>
              <a:latin typeface="Arial Black" panose="020B0A04020102020204" pitchFamily="34" charset="0"/>
            </a:endParaRPr>
          </a:p>
        </p:txBody>
      </p:sp>
      <p:sp>
        <p:nvSpPr>
          <p:cNvPr id="7" name="Horizontal Scroll 6"/>
          <p:cNvSpPr/>
          <p:nvPr/>
        </p:nvSpPr>
        <p:spPr>
          <a:xfrm>
            <a:off x="152400" y="622042"/>
            <a:ext cx="8763000" cy="6159758"/>
          </a:xfrm>
          <a:prstGeom prst="horizontalScroll">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66800" y="1460242"/>
            <a:ext cx="7543800" cy="4278094"/>
          </a:xfrm>
          <a:prstGeom prst="rect">
            <a:avLst/>
          </a:prstGeom>
          <a:noFill/>
        </p:spPr>
        <p:txBody>
          <a:bodyPr wrap="square" rtlCol="0">
            <a:spAutoFit/>
          </a:bodyPr>
          <a:lstStyle/>
          <a:p>
            <a:pPr fontAlgn="auto">
              <a:spcBef>
                <a:spcPts val="0"/>
              </a:spcBef>
              <a:spcAft>
                <a:spcPts val="0"/>
              </a:spcAft>
              <a:defRPr/>
            </a:pPr>
            <a:r>
              <a:rPr lang="en-IN" sz="1600" b="1" dirty="0">
                <a:solidFill>
                  <a:schemeClr val="bg1"/>
                </a:solidFill>
                <a:latin typeface="Calibri" pitchFamily="34" charset="0"/>
              </a:rPr>
              <a:t>Central License required for the Food Business Operator, who –</a:t>
            </a:r>
          </a:p>
          <a:p>
            <a:pPr fontAlgn="auto">
              <a:spcBef>
                <a:spcPts val="0"/>
              </a:spcBef>
              <a:spcAft>
                <a:spcPts val="0"/>
              </a:spcAft>
              <a:defRPr/>
            </a:pPr>
            <a:endParaRPr lang="en-IN" sz="1600" b="1" dirty="0">
              <a:solidFill>
                <a:schemeClr val="bg1"/>
              </a:solidFill>
              <a:latin typeface="Calibri" pitchFamily="34" charset="0"/>
            </a:endParaRPr>
          </a:p>
          <a:p>
            <a:pPr algn="just" fontAlgn="auto">
              <a:spcBef>
                <a:spcPts val="0"/>
              </a:spcBef>
              <a:spcAft>
                <a:spcPts val="0"/>
              </a:spcAft>
              <a:defRPr/>
            </a:pPr>
            <a:r>
              <a:rPr lang="en-IN" sz="1600" b="1" dirty="0">
                <a:solidFill>
                  <a:schemeClr val="bg1"/>
                </a:solidFill>
                <a:latin typeface="Calibri" pitchFamily="34" charset="0"/>
              </a:rPr>
              <a:t>(i) Dairy units including milk chilling units process more than 50 thousand litres of liquid milk/day or 2500 MT of milk solid per annum.</a:t>
            </a:r>
          </a:p>
          <a:p>
            <a:pPr algn="just" fontAlgn="auto">
              <a:spcBef>
                <a:spcPts val="0"/>
              </a:spcBef>
              <a:spcAft>
                <a:spcPts val="0"/>
              </a:spcAft>
              <a:defRPr/>
            </a:pPr>
            <a:endParaRPr lang="en-IN" sz="1600" b="1" dirty="0" smtClean="0">
              <a:solidFill>
                <a:schemeClr val="bg1"/>
              </a:solidFill>
              <a:latin typeface="Calibri" pitchFamily="34" charset="0"/>
            </a:endParaRPr>
          </a:p>
          <a:p>
            <a:pPr algn="just" fontAlgn="auto">
              <a:spcBef>
                <a:spcPts val="0"/>
              </a:spcBef>
              <a:spcAft>
                <a:spcPts val="0"/>
              </a:spcAft>
              <a:defRPr/>
            </a:pPr>
            <a:r>
              <a:rPr lang="en-IN" sz="1600" b="1" dirty="0" smtClean="0">
                <a:solidFill>
                  <a:schemeClr val="bg1"/>
                </a:solidFill>
                <a:latin typeface="Calibri" pitchFamily="34" charset="0"/>
              </a:rPr>
              <a:t>(</a:t>
            </a:r>
            <a:r>
              <a:rPr lang="en-IN" sz="1600" b="1" dirty="0">
                <a:solidFill>
                  <a:schemeClr val="bg1"/>
                </a:solidFill>
                <a:latin typeface="Calibri" pitchFamily="34" charset="0"/>
              </a:rPr>
              <a:t>ii) Vegetable oil processing units having installed capacity more than 2 MT per day.</a:t>
            </a:r>
          </a:p>
          <a:p>
            <a:pPr algn="just" fontAlgn="auto">
              <a:spcBef>
                <a:spcPts val="0"/>
              </a:spcBef>
              <a:spcAft>
                <a:spcPts val="0"/>
              </a:spcAft>
              <a:defRPr/>
            </a:pPr>
            <a:endParaRPr lang="en-IN" sz="1600" b="1" dirty="0" smtClean="0">
              <a:solidFill>
                <a:schemeClr val="bg1"/>
              </a:solidFill>
              <a:latin typeface="Calibri" pitchFamily="34" charset="0"/>
            </a:endParaRPr>
          </a:p>
          <a:p>
            <a:pPr algn="just" fontAlgn="auto">
              <a:spcBef>
                <a:spcPts val="0"/>
              </a:spcBef>
              <a:spcAft>
                <a:spcPts val="0"/>
              </a:spcAft>
              <a:defRPr/>
            </a:pPr>
            <a:r>
              <a:rPr lang="en-IN" sz="1600" b="1" dirty="0" smtClean="0">
                <a:solidFill>
                  <a:schemeClr val="bg1"/>
                </a:solidFill>
                <a:latin typeface="Calibri" pitchFamily="34" charset="0"/>
              </a:rPr>
              <a:t>(</a:t>
            </a:r>
            <a:r>
              <a:rPr lang="en-IN" sz="1600" b="1" dirty="0">
                <a:solidFill>
                  <a:schemeClr val="bg1"/>
                </a:solidFill>
                <a:latin typeface="Calibri" pitchFamily="34" charset="0"/>
              </a:rPr>
              <a:t>iii) All slaughter houses equipped to slaughter more than 50 large animals or 150 or more small animals or 1000 or more poultry birds per day</a:t>
            </a:r>
          </a:p>
          <a:p>
            <a:pPr algn="just" fontAlgn="auto">
              <a:spcBef>
                <a:spcPts val="0"/>
              </a:spcBef>
              <a:spcAft>
                <a:spcPts val="0"/>
              </a:spcAft>
              <a:defRPr/>
            </a:pPr>
            <a:endParaRPr lang="en-IN" sz="1600" b="1" dirty="0" smtClean="0">
              <a:solidFill>
                <a:schemeClr val="bg1"/>
              </a:solidFill>
              <a:latin typeface="Calibri" pitchFamily="34" charset="0"/>
            </a:endParaRPr>
          </a:p>
          <a:p>
            <a:pPr algn="just" fontAlgn="auto">
              <a:spcBef>
                <a:spcPts val="0"/>
              </a:spcBef>
              <a:spcAft>
                <a:spcPts val="0"/>
              </a:spcAft>
              <a:defRPr/>
            </a:pPr>
            <a:r>
              <a:rPr lang="en-IN" sz="1600" b="1" dirty="0" smtClean="0">
                <a:solidFill>
                  <a:schemeClr val="bg1"/>
                </a:solidFill>
                <a:latin typeface="Calibri" pitchFamily="34" charset="0"/>
              </a:rPr>
              <a:t>(</a:t>
            </a:r>
            <a:r>
              <a:rPr lang="en-IN" sz="1600" b="1" dirty="0">
                <a:solidFill>
                  <a:schemeClr val="bg1"/>
                </a:solidFill>
                <a:latin typeface="Calibri" pitchFamily="34" charset="0"/>
              </a:rPr>
              <a:t>iv) Meat processing units equipped to handle or process more than 500 kg of meat per day or 150 MT per annum</a:t>
            </a:r>
          </a:p>
          <a:p>
            <a:pPr algn="just" fontAlgn="auto">
              <a:spcBef>
                <a:spcPts val="0"/>
              </a:spcBef>
              <a:spcAft>
                <a:spcPts val="0"/>
              </a:spcAft>
              <a:defRPr/>
            </a:pPr>
            <a:endParaRPr lang="en-IN" sz="1600" b="1" dirty="0" smtClean="0">
              <a:solidFill>
                <a:schemeClr val="bg1"/>
              </a:solidFill>
              <a:latin typeface="Calibri" pitchFamily="34" charset="0"/>
            </a:endParaRPr>
          </a:p>
          <a:p>
            <a:pPr algn="just" fontAlgn="auto">
              <a:spcBef>
                <a:spcPts val="0"/>
              </a:spcBef>
              <a:spcAft>
                <a:spcPts val="0"/>
              </a:spcAft>
              <a:defRPr/>
            </a:pPr>
            <a:r>
              <a:rPr lang="en-IN" sz="1600" b="1" dirty="0" smtClean="0">
                <a:solidFill>
                  <a:schemeClr val="bg1"/>
                </a:solidFill>
                <a:latin typeface="Calibri" pitchFamily="34" charset="0"/>
              </a:rPr>
              <a:t>(</a:t>
            </a:r>
            <a:r>
              <a:rPr lang="en-IN" sz="1600" b="1" dirty="0">
                <a:solidFill>
                  <a:schemeClr val="bg1"/>
                </a:solidFill>
                <a:latin typeface="Calibri" pitchFamily="34" charset="0"/>
              </a:rPr>
              <a:t>v) All food processing units other than mentioned above having installed capacity more than 2 MT/day. </a:t>
            </a:r>
          </a:p>
          <a:p>
            <a:pPr fontAlgn="auto">
              <a:spcBef>
                <a:spcPts val="0"/>
              </a:spcBef>
              <a:spcAft>
                <a:spcPts val="0"/>
              </a:spcAft>
              <a:defRPr/>
            </a:pPr>
            <a:endParaRPr lang="en-IN" sz="1600" dirty="0">
              <a:solidFill>
                <a:schemeClr val="bg1"/>
              </a:solidFill>
              <a:latin typeface="Arial Black" panose="020B0A04020102020204" pitchFamily="34" charset="0"/>
            </a:endParaRPr>
          </a:p>
          <a:p>
            <a:endParaRPr lang="en-US" sz="1600" dirty="0">
              <a:solidFill>
                <a:schemeClr val="bg1"/>
              </a:solidFill>
              <a:latin typeface="Arial Black" panose="020B0A04020102020204" pitchFamily="34" charset="0"/>
            </a:endParaRPr>
          </a:p>
        </p:txBody>
      </p:sp>
      <p:sp>
        <p:nvSpPr>
          <p:cNvPr id="9" name="Rectangle 8"/>
          <p:cNvSpPr/>
          <p:nvPr/>
        </p:nvSpPr>
        <p:spPr>
          <a:xfrm>
            <a:off x="15024" y="6553200"/>
            <a:ext cx="6224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8"/>
          <p:cNvSpPr txBox="1">
            <a:spLocks/>
          </p:cNvSpPr>
          <p:nvPr/>
        </p:nvSpPr>
        <p:spPr>
          <a:xfrm>
            <a:off x="6019800" y="6019799"/>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18831446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ingle Corner Rectangle 2"/>
          <p:cNvSpPr/>
          <p:nvPr/>
        </p:nvSpPr>
        <p:spPr>
          <a:xfrm>
            <a:off x="457200" y="1143000"/>
            <a:ext cx="8077200" cy="4419600"/>
          </a:xfrm>
          <a:prstGeom prst="round1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IN" b="1" dirty="0">
                <a:latin typeface="Calibri" panose="020F0502020204030204" pitchFamily="34" charset="0"/>
              </a:rPr>
              <a:t>Central License required for the Food Business Operator, who –</a:t>
            </a:r>
          </a:p>
          <a:p>
            <a:pPr fontAlgn="auto">
              <a:spcBef>
                <a:spcPts val="0"/>
              </a:spcBef>
              <a:spcAft>
                <a:spcPts val="0"/>
              </a:spcAft>
              <a:defRPr/>
            </a:pPr>
            <a:endParaRPr lang="en-IN" b="1" dirty="0">
              <a:latin typeface="Calibri" panose="020F0502020204030204" pitchFamily="34" charset="0"/>
            </a:endParaRPr>
          </a:p>
          <a:p>
            <a:pPr fontAlgn="auto">
              <a:spcBef>
                <a:spcPts val="0"/>
              </a:spcBef>
              <a:spcAft>
                <a:spcPts val="0"/>
              </a:spcAft>
              <a:defRPr/>
            </a:pPr>
            <a:r>
              <a:rPr lang="en-IN" b="1" dirty="0">
                <a:latin typeface="Calibri" panose="020F0502020204030204" pitchFamily="34" charset="0"/>
              </a:rPr>
              <a:t>(vi) 100 % Export Oriented </a:t>
            </a:r>
            <a:r>
              <a:rPr lang="en-IN" b="1" dirty="0" smtClean="0">
                <a:latin typeface="Calibri" panose="020F0502020204030204" pitchFamily="34" charset="0"/>
              </a:rPr>
              <a:t>Units</a:t>
            </a:r>
          </a:p>
          <a:p>
            <a:pPr fontAlgn="auto">
              <a:spcBef>
                <a:spcPts val="0"/>
              </a:spcBef>
              <a:spcAft>
                <a:spcPts val="0"/>
              </a:spcAft>
              <a:defRPr/>
            </a:pPr>
            <a:endParaRPr lang="en-IN" b="1" dirty="0">
              <a:latin typeface="Calibri" panose="020F0502020204030204" pitchFamily="34" charset="0"/>
            </a:endParaRPr>
          </a:p>
          <a:p>
            <a:pPr fontAlgn="auto">
              <a:spcBef>
                <a:spcPts val="0"/>
              </a:spcBef>
              <a:spcAft>
                <a:spcPts val="0"/>
              </a:spcAft>
              <a:defRPr/>
            </a:pPr>
            <a:r>
              <a:rPr lang="en-IN" b="1" dirty="0">
                <a:latin typeface="Calibri" panose="020F0502020204030204" pitchFamily="34" charset="0"/>
              </a:rPr>
              <a:t>(vii) All Importers importing food items for commercial use</a:t>
            </a:r>
            <a:r>
              <a:rPr lang="en-IN" b="1" dirty="0" smtClean="0">
                <a:latin typeface="Calibri" panose="020F0502020204030204" pitchFamily="34" charset="0"/>
              </a:rPr>
              <a:t>.</a:t>
            </a:r>
          </a:p>
          <a:p>
            <a:pPr fontAlgn="auto">
              <a:spcBef>
                <a:spcPts val="0"/>
              </a:spcBef>
              <a:spcAft>
                <a:spcPts val="0"/>
              </a:spcAft>
              <a:defRPr/>
            </a:pPr>
            <a:endParaRPr lang="en-IN" b="1" dirty="0">
              <a:latin typeface="Calibri" panose="020F0502020204030204" pitchFamily="34" charset="0"/>
            </a:endParaRPr>
          </a:p>
          <a:p>
            <a:pPr fontAlgn="auto">
              <a:spcBef>
                <a:spcPts val="0"/>
              </a:spcBef>
              <a:spcAft>
                <a:spcPts val="0"/>
              </a:spcAft>
              <a:defRPr/>
            </a:pPr>
            <a:r>
              <a:rPr lang="en-IN" b="1" dirty="0">
                <a:latin typeface="Calibri" panose="020F0502020204030204" pitchFamily="34" charset="0"/>
              </a:rPr>
              <a:t>(viii) All Food Business Operators manufacturing any article of Food which does not fall under any of the food categories prescribed under these regulations or deviates in any way from the prescribed specification for additives therein</a:t>
            </a:r>
            <a:r>
              <a:rPr lang="en-IN" b="1" dirty="0" smtClean="0">
                <a:latin typeface="Calibri" panose="020F0502020204030204" pitchFamily="34" charset="0"/>
              </a:rPr>
              <a:t>.</a:t>
            </a:r>
          </a:p>
          <a:p>
            <a:pPr fontAlgn="auto">
              <a:spcBef>
                <a:spcPts val="0"/>
              </a:spcBef>
              <a:spcAft>
                <a:spcPts val="0"/>
              </a:spcAft>
              <a:defRPr/>
            </a:pPr>
            <a:endParaRPr lang="en-IN" b="1" dirty="0">
              <a:latin typeface="Calibri" panose="020F0502020204030204" pitchFamily="34" charset="0"/>
            </a:endParaRPr>
          </a:p>
          <a:p>
            <a:pPr fontAlgn="auto">
              <a:spcBef>
                <a:spcPts val="0"/>
              </a:spcBef>
              <a:spcAft>
                <a:spcPts val="0"/>
              </a:spcAft>
              <a:defRPr/>
            </a:pPr>
            <a:r>
              <a:rPr lang="en-IN" b="1" dirty="0">
                <a:latin typeface="Calibri" panose="020F0502020204030204" pitchFamily="34" charset="0"/>
              </a:rPr>
              <a:t>(ix) Retail chains operating in </a:t>
            </a:r>
            <a:r>
              <a:rPr lang="en-IN" b="1" dirty="0" smtClean="0">
                <a:latin typeface="Calibri" panose="020F0502020204030204" pitchFamily="34" charset="0"/>
              </a:rPr>
              <a:t>two </a:t>
            </a:r>
            <a:r>
              <a:rPr lang="en-IN" b="1" dirty="0">
                <a:latin typeface="Calibri" panose="020F0502020204030204" pitchFamily="34" charset="0"/>
              </a:rPr>
              <a:t>or more states</a:t>
            </a:r>
            <a:r>
              <a:rPr lang="en-IN" b="1" dirty="0" smtClean="0">
                <a:latin typeface="Calibri" panose="020F0502020204030204" pitchFamily="34" charset="0"/>
              </a:rPr>
              <a:t>.</a:t>
            </a:r>
          </a:p>
          <a:p>
            <a:pPr fontAlgn="auto">
              <a:spcBef>
                <a:spcPts val="0"/>
              </a:spcBef>
              <a:spcAft>
                <a:spcPts val="0"/>
              </a:spcAft>
              <a:defRPr/>
            </a:pPr>
            <a:endParaRPr lang="en-IN" b="1" dirty="0">
              <a:latin typeface="Calibri" panose="020F0502020204030204" pitchFamily="34" charset="0"/>
            </a:endParaRPr>
          </a:p>
          <a:p>
            <a:pPr fontAlgn="auto">
              <a:spcBef>
                <a:spcPts val="0"/>
              </a:spcBef>
              <a:spcAft>
                <a:spcPts val="0"/>
              </a:spcAft>
              <a:defRPr/>
            </a:pPr>
            <a:r>
              <a:rPr lang="en-IN" b="1" dirty="0">
                <a:latin typeface="Calibri" panose="020F0502020204030204" pitchFamily="34" charset="0"/>
              </a:rPr>
              <a:t>(x) Food catering services in establishments and units under Central government Agencies like Railways, Air and airport, Seaport, Defence etc.</a:t>
            </a:r>
          </a:p>
          <a:p>
            <a:pPr fontAlgn="auto">
              <a:spcBef>
                <a:spcPts val="0"/>
              </a:spcBef>
              <a:spcAft>
                <a:spcPts val="0"/>
              </a:spcAft>
              <a:defRPr/>
            </a:pPr>
            <a:endParaRPr lang="en-IN" dirty="0">
              <a:latin typeface="Arial Black" panose="020B0A04020102020204" pitchFamily="34" charset="0"/>
            </a:endParaRPr>
          </a:p>
        </p:txBody>
      </p:sp>
      <p:sp>
        <p:nvSpPr>
          <p:cNvPr id="5" name="Rectangle 4"/>
          <p:cNvSpPr/>
          <p:nvPr/>
        </p:nvSpPr>
        <p:spPr>
          <a:xfrm>
            <a:off x="0" y="0"/>
            <a:ext cx="914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39469"/>
            <a:ext cx="7620000" cy="646331"/>
          </a:xfrm>
          <a:prstGeom prst="rect">
            <a:avLst/>
          </a:prstGeom>
          <a:noFill/>
        </p:spPr>
        <p:txBody>
          <a:bodyPr wrap="square" rtlCol="0">
            <a:spAutoFit/>
          </a:bodyPr>
          <a:lstStyle/>
          <a:p>
            <a:r>
              <a:rPr lang="en-US" b="1" dirty="0">
                <a:solidFill>
                  <a:schemeClr val="bg1"/>
                </a:solidFill>
                <a:latin typeface="Arial Black" panose="020B0A04020102020204" pitchFamily="34" charset="0"/>
              </a:rPr>
              <a:t>LICENSING AND REGISTRATION OF FOOD BUSINESS….</a:t>
            </a:r>
            <a:endParaRPr lang="en-IN" b="1" dirty="0">
              <a:solidFill>
                <a:schemeClr val="bg1"/>
              </a:solidFill>
              <a:latin typeface="Arial Black" panose="020B0A04020102020204" pitchFamily="34" charset="0"/>
            </a:endParaRPr>
          </a:p>
          <a:p>
            <a:endParaRPr lang="en-US" dirty="0">
              <a:solidFill>
                <a:schemeClr val="bg1"/>
              </a:solidFill>
              <a:latin typeface="Arial Black" panose="020B0A04020102020204" pitchFamily="34" charset="0"/>
            </a:endParaRPr>
          </a:p>
        </p:txBody>
      </p:sp>
      <p:sp>
        <p:nvSpPr>
          <p:cNvPr id="8" name="Round Single Corner Rectangle 7"/>
          <p:cNvSpPr/>
          <p:nvPr/>
        </p:nvSpPr>
        <p:spPr>
          <a:xfrm>
            <a:off x="0" y="6477000"/>
            <a:ext cx="9144000" cy="3810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8"/>
          <p:cNvSpPr txBox="1">
            <a:spLocks/>
          </p:cNvSpPr>
          <p:nvPr/>
        </p:nvSpPr>
        <p:spPr>
          <a:xfrm>
            <a:off x="6019800" y="55626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21182018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500"/>
                                        <p:tgtEl>
                                          <p:spTgt spid="3"/>
                                        </p:tgtEl>
                                      </p:cBhvr>
                                    </p:animEffect>
                                    <p:anim calcmode="lin" valueType="num">
                                      <p:cBhvr>
                                        <p:cTn id="15" dur="2500" fill="hold"/>
                                        <p:tgtEl>
                                          <p:spTgt spid="3"/>
                                        </p:tgtEl>
                                        <p:attrNameLst>
                                          <p:attrName>ppt_x</p:attrName>
                                        </p:attrNameLst>
                                      </p:cBhvr>
                                      <p:tavLst>
                                        <p:tav tm="0">
                                          <p:val>
                                            <p:strVal val="#ppt_x"/>
                                          </p:val>
                                        </p:tav>
                                        <p:tav tm="100000">
                                          <p:val>
                                            <p:strVal val="#ppt_x"/>
                                          </p:val>
                                        </p:tav>
                                      </p:tavLst>
                                    </p:anim>
                                    <p:anim calcmode="lin" valueType="num">
                                      <p:cBhvr>
                                        <p:cTn id="16" dur="2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66800" y="152400"/>
            <a:ext cx="7467600" cy="400110"/>
          </a:xfrm>
          <a:prstGeom prst="rect">
            <a:avLst/>
          </a:prstGeom>
          <a:noFill/>
        </p:spPr>
        <p:txBody>
          <a:bodyPr wrap="square" rtlCol="0">
            <a:spAutoFit/>
          </a:bodyPr>
          <a:lstStyle/>
          <a:p>
            <a:pPr algn="r" fontAlgn="auto">
              <a:spcBef>
                <a:spcPts val="0"/>
              </a:spcBef>
              <a:spcAft>
                <a:spcPts val="0"/>
              </a:spcAft>
              <a:defRPr/>
            </a:pPr>
            <a:r>
              <a:rPr lang="en-US" sz="2000" b="1" dirty="0">
                <a:solidFill>
                  <a:schemeClr val="bg1"/>
                </a:solidFill>
                <a:latin typeface="Arial Black" panose="020B0A04020102020204" pitchFamily="34" charset="0"/>
              </a:rPr>
              <a:t>ADJUDICATION AND FOOD SAFETY TRIBUNALS…….</a:t>
            </a:r>
            <a:endParaRPr lang="en-IN" sz="2000" b="1" dirty="0">
              <a:solidFill>
                <a:schemeClr val="bg1"/>
              </a:solidFill>
              <a:latin typeface="Arial Black" panose="020B0A04020102020204" pitchFamily="34" charset="0"/>
            </a:endParaRPr>
          </a:p>
        </p:txBody>
      </p:sp>
      <p:sp>
        <p:nvSpPr>
          <p:cNvPr id="7" name="Vertical Scroll 6"/>
          <p:cNvSpPr/>
          <p:nvPr/>
        </p:nvSpPr>
        <p:spPr>
          <a:xfrm>
            <a:off x="457200" y="2450187"/>
            <a:ext cx="2438400" cy="1957626"/>
          </a:xfrm>
          <a:prstGeom prst="verticalScroll">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838200" y="2756118"/>
            <a:ext cx="1752600" cy="1384995"/>
          </a:xfrm>
          <a:prstGeom prst="rect">
            <a:avLst/>
          </a:prstGeom>
          <a:noFill/>
        </p:spPr>
        <p:txBody>
          <a:bodyPr wrap="square" rtlCol="0">
            <a:spAutoFit/>
          </a:bodyPr>
          <a:lstStyle/>
          <a:p>
            <a:pPr algn="just"/>
            <a:r>
              <a:rPr lang="en-US" sz="1400" b="1" dirty="0">
                <a:solidFill>
                  <a:schemeClr val="bg1"/>
                </a:solidFill>
                <a:latin typeface="Calibri" panose="020F0502020204030204" pitchFamily="34" charset="0"/>
                <a:sym typeface="Lucida Grande" charset="0"/>
              </a:rPr>
              <a:t>State Govt. to notify Adjudicating Officer not below the rank of Addl. District Magistrate.</a:t>
            </a:r>
            <a:endParaRPr lang="en-US" sz="1400" dirty="0">
              <a:solidFill>
                <a:schemeClr val="bg1"/>
              </a:solidFill>
              <a:latin typeface="Calibri" panose="020F0502020204030204" pitchFamily="34" charset="0"/>
              <a:sym typeface="Lucida Grande" charset="0"/>
            </a:endParaRPr>
          </a:p>
          <a:p>
            <a:endParaRPr lang="en-US" sz="1400" dirty="0">
              <a:latin typeface="Calibri" panose="020F0502020204030204" pitchFamily="34" charset="0"/>
            </a:endParaRPr>
          </a:p>
        </p:txBody>
      </p:sp>
      <p:sp>
        <p:nvSpPr>
          <p:cNvPr id="9" name="Rectangle 8"/>
          <p:cNvSpPr/>
          <p:nvPr/>
        </p:nvSpPr>
        <p:spPr>
          <a:xfrm>
            <a:off x="3048000" y="1752600"/>
            <a:ext cx="2286000" cy="533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549900" y="1752600"/>
            <a:ext cx="2298700" cy="533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en-US" dirty="0">
              <a:solidFill>
                <a:schemeClr val="bg1"/>
              </a:solidFill>
              <a:latin typeface="Arial Black" panose="020B0A04020102020204" pitchFamily="34" charset="0"/>
              <a:sym typeface="Lucida Grande" charset="0"/>
            </a:endParaRPr>
          </a:p>
        </p:txBody>
      </p:sp>
      <p:sp>
        <p:nvSpPr>
          <p:cNvPr id="11" name="TextBox 10"/>
          <p:cNvSpPr txBox="1"/>
          <p:nvPr/>
        </p:nvSpPr>
        <p:spPr>
          <a:xfrm>
            <a:off x="3048000" y="1752600"/>
            <a:ext cx="2286000" cy="73866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400" b="1" dirty="0">
                <a:solidFill>
                  <a:schemeClr val="bg1"/>
                </a:solidFill>
                <a:latin typeface="Arial Black" panose="020B0A04020102020204" pitchFamily="34" charset="0"/>
                <a:sym typeface="Lucida Grande" charset="0"/>
              </a:rPr>
              <a:t>FOOD SAFETY APPELLET TRIBUNAL</a:t>
            </a:r>
          </a:p>
          <a:p>
            <a:endParaRPr lang="en-US" sz="1400" dirty="0">
              <a:latin typeface="Arial Black" panose="020B0A04020102020204" pitchFamily="34" charset="0"/>
            </a:endParaRPr>
          </a:p>
        </p:txBody>
      </p:sp>
      <p:sp>
        <p:nvSpPr>
          <p:cNvPr id="12" name="Vertical Scroll 11"/>
          <p:cNvSpPr/>
          <p:nvPr/>
        </p:nvSpPr>
        <p:spPr>
          <a:xfrm>
            <a:off x="2832100" y="2440508"/>
            <a:ext cx="2438400" cy="2031717"/>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Vertical Scroll 12"/>
          <p:cNvSpPr/>
          <p:nvPr/>
        </p:nvSpPr>
        <p:spPr>
          <a:xfrm>
            <a:off x="5410200" y="2440508"/>
            <a:ext cx="2438400" cy="2183725"/>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638800" y="1838980"/>
            <a:ext cx="2286000" cy="523220"/>
          </a:xfrm>
          <a:prstGeom prst="rect">
            <a:avLst/>
          </a:prstGeom>
          <a:noFill/>
        </p:spPr>
        <p:txBody>
          <a:bodyPr wrap="square" rtlCol="0">
            <a:spAutoFit/>
          </a:bodyPr>
          <a:lstStyle/>
          <a:p>
            <a:r>
              <a:rPr lang="en-US" sz="1400" b="1" dirty="0">
                <a:solidFill>
                  <a:schemeClr val="bg1"/>
                </a:solidFill>
                <a:latin typeface="Arial Black" panose="020B0A04020102020204" pitchFamily="34" charset="0"/>
                <a:sym typeface="Lucida Grande" charset="0"/>
              </a:rPr>
              <a:t>SPECIAL COURTS</a:t>
            </a:r>
            <a:endParaRPr lang="en-US" sz="1400" dirty="0">
              <a:solidFill>
                <a:schemeClr val="bg1"/>
              </a:solidFill>
              <a:latin typeface="Arial Black" panose="020B0A04020102020204" pitchFamily="34" charset="0"/>
              <a:sym typeface="Lucida Grande" charset="0"/>
            </a:endParaRPr>
          </a:p>
          <a:p>
            <a:endParaRPr lang="en-US" sz="1400" dirty="0"/>
          </a:p>
        </p:txBody>
      </p:sp>
      <p:sp>
        <p:nvSpPr>
          <p:cNvPr id="15" name="TextBox 14"/>
          <p:cNvSpPr txBox="1"/>
          <p:nvPr/>
        </p:nvSpPr>
        <p:spPr>
          <a:xfrm>
            <a:off x="3124200" y="2667000"/>
            <a:ext cx="1828800" cy="1600438"/>
          </a:xfrm>
          <a:prstGeom prst="rect">
            <a:avLst/>
          </a:prstGeom>
          <a:noFill/>
        </p:spPr>
        <p:txBody>
          <a:bodyPr wrap="square" rtlCol="0">
            <a:spAutoFit/>
          </a:bodyPr>
          <a:lstStyle/>
          <a:p>
            <a:r>
              <a:rPr lang="en-US" sz="1400" b="1" dirty="0">
                <a:solidFill>
                  <a:schemeClr val="bg1"/>
                </a:solidFill>
                <a:latin typeface="Calibri" panose="020F0502020204030204" pitchFamily="34" charset="0"/>
                <a:sym typeface="Lucida Grande" charset="0"/>
              </a:rPr>
              <a:t>Central Govt. or State Govt. may  notify and establish one or more tribunals known as Food Safety Appellate Tribunals</a:t>
            </a:r>
          </a:p>
          <a:p>
            <a:endParaRPr lang="en-US" sz="1400" dirty="0">
              <a:solidFill>
                <a:schemeClr val="bg1"/>
              </a:solidFill>
              <a:latin typeface="Arial Black" panose="020B0A04020102020204" pitchFamily="34" charset="0"/>
            </a:endParaRPr>
          </a:p>
        </p:txBody>
      </p:sp>
      <p:sp>
        <p:nvSpPr>
          <p:cNvPr id="16" name="TextBox 15"/>
          <p:cNvSpPr txBox="1"/>
          <p:nvPr/>
        </p:nvSpPr>
        <p:spPr>
          <a:xfrm>
            <a:off x="5727700" y="2667000"/>
            <a:ext cx="1917700" cy="1600438"/>
          </a:xfrm>
          <a:prstGeom prst="rect">
            <a:avLst/>
          </a:prstGeom>
          <a:noFill/>
        </p:spPr>
        <p:txBody>
          <a:bodyPr wrap="square" rtlCol="0">
            <a:spAutoFit/>
          </a:bodyPr>
          <a:lstStyle/>
          <a:p>
            <a:r>
              <a:rPr lang="en-US" sz="1400" b="1" dirty="0">
                <a:solidFill>
                  <a:schemeClr val="bg1"/>
                </a:solidFill>
                <a:latin typeface="Calibri" panose="020F0502020204030204" pitchFamily="34" charset="0"/>
                <a:sym typeface="Lucida Grande" charset="0"/>
              </a:rPr>
              <a:t>Central Govt. or State Govt.  may constitute special courts for trial of offences relating to grievous injury or death of the consumer </a:t>
            </a:r>
          </a:p>
          <a:p>
            <a:endParaRPr lang="en-US" sz="1400" dirty="0">
              <a:solidFill>
                <a:schemeClr val="bg1"/>
              </a:solidFill>
              <a:latin typeface="Calibri" panose="020F0502020204030204" pitchFamily="34" charset="0"/>
            </a:endParaRPr>
          </a:p>
        </p:txBody>
      </p:sp>
      <p:sp>
        <p:nvSpPr>
          <p:cNvPr id="17" name="Rectangle 16"/>
          <p:cNvSpPr/>
          <p:nvPr/>
        </p:nvSpPr>
        <p:spPr>
          <a:xfrm>
            <a:off x="609600" y="1752600"/>
            <a:ext cx="2295659" cy="533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en-US" dirty="0">
              <a:solidFill>
                <a:schemeClr val="bg1"/>
              </a:solidFill>
              <a:latin typeface="Arial Black" panose="020B0A04020102020204" pitchFamily="34" charset="0"/>
              <a:sym typeface="Lucida Grande" charset="0"/>
            </a:endParaRPr>
          </a:p>
        </p:txBody>
      </p:sp>
      <p:sp>
        <p:nvSpPr>
          <p:cNvPr id="18" name="TextBox 17"/>
          <p:cNvSpPr txBox="1"/>
          <p:nvPr/>
        </p:nvSpPr>
        <p:spPr>
          <a:xfrm>
            <a:off x="609600" y="1790581"/>
            <a:ext cx="2362200" cy="80021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400" b="1" dirty="0">
                <a:solidFill>
                  <a:schemeClr val="bg1"/>
                </a:solidFill>
                <a:latin typeface="Arial Black" panose="020B0A04020102020204" pitchFamily="34" charset="0"/>
                <a:sym typeface="Lucida Grande" charset="0"/>
              </a:rPr>
              <a:t>ADJUDICATING OFFICER</a:t>
            </a:r>
            <a:endParaRPr lang="en-US" sz="1400" dirty="0">
              <a:solidFill>
                <a:schemeClr val="bg1"/>
              </a:solidFill>
              <a:latin typeface="Arial Black" panose="020B0A04020102020204" pitchFamily="34" charset="0"/>
              <a:sym typeface="Lucida Grande" charset="0"/>
            </a:endParaRPr>
          </a:p>
          <a:p>
            <a:endParaRPr lang="en-US" dirty="0"/>
          </a:p>
        </p:txBody>
      </p:sp>
      <p:sp>
        <p:nvSpPr>
          <p:cNvPr id="19" name="Rectangle 18"/>
          <p:cNvSpPr/>
          <p:nvPr/>
        </p:nvSpPr>
        <p:spPr>
          <a:xfrm>
            <a:off x="0" y="6324600"/>
            <a:ext cx="914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ooter Placeholder 8"/>
          <p:cNvSpPr txBox="1">
            <a:spLocks/>
          </p:cNvSpPr>
          <p:nvPr/>
        </p:nvSpPr>
        <p:spPr>
          <a:xfrm>
            <a:off x="6019800" y="5410200"/>
            <a:ext cx="3047999" cy="8763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36816818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2000" fill="hold"/>
                                        <p:tgtEl>
                                          <p:spTgt spid="18"/>
                                        </p:tgtEl>
                                        <p:attrNameLst>
                                          <p:attrName>ppt_x</p:attrName>
                                        </p:attrNameLst>
                                      </p:cBhvr>
                                      <p:tavLst>
                                        <p:tav tm="0">
                                          <p:val>
                                            <p:strVal val="#ppt_x"/>
                                          </p:val>
                                        </p:tav>
                                        <p:tav tm="100000">
                                          <p:val>
                                            <p:strVal val="#ppt_x"/>
                                          </p:val>
                                        </p:tav>
                                      </p:tavLst>
                                    </p:anim>
                                    <p:anim calcmode="lin" valueType="num">
                                      <p:cBhvr additive="base">
                                        <p:cTn id="29" dur="2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nodeType="click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 calcmode="lin" valueType="num">
                                      <p:cBhvr additive="base">
                                        <p:cTn id="34"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2250" fill="hold"/>
                                        <p:tgtEl>
                                          <p:spTgt spid="9"/>
                                        </p:tgtEl>
                                        <p:attrNameLst>
                                          <p:attrName>ppt_x</p:attrName>
                                        </p:attrNameLst>
                                      </p:cBhvr>
                                      <p:tavLst>
                                        <p:tav tm="0">
                                          <p:val>
                                            <p:strVal val="#ppt_x"/>
                                          </p:val>
                                        </p:tav>
                                        <p:tav tm="100000">
                                          <p:val>
                                            <p:strVal val="#ppt_x"/>
                                          </p:val>
                                        </p:tav>
                                      </p:tavLst>
                                    </p:anim>
                                    <p:anim calcmode="lin" valueType="num">
                                      <p:cBhvr additive="base">
                                        <p:cTn id="41" dur="225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2250" fill="hold"/>
                                        <p:tgtEl>
                                          <p:spTgt spid="12"/>
                                        </p:tgtEl>
                                        <p:attrNameLst>
                                          <p:attrName>ppt_x</p:attrName>
                                        </p:attrNameLst>
                                      </p:cBhvr>
                                      <p:tavLst>
                                        <p:tav tm="0">
                                          <p:val>
                                            <p:strVal val="#ppt_x"/>
                                          </p:val>
                                        </p:tav>
                                        <p:tav tm="100000">
                                          <p:val>
                                            <p:strVal val="#ppt_x"/>
                                          </p:val>
                                        </p:tav>
                                      </p:tavLst>
                                    </p:anim>
                                    <p:anim calcmode="lin" valueType="num">
                                      <p:cBhvr additive="base">
                                        <p:cTn id="47" dur="225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2250" fill="hold"/>
                                        <p:tgtEl>
                                          <p:spTgt spid="11"/>
                                        </p:tgtEl>
                                        <p:attrNameLst>
                                          <p:attrName>ppt_x</p:attrName>
                                        </p:attrNameLst>
                                      </p:cBhvr>
                                      <p:tavLst>
                                        <p:tav tm="0">
                                          <p:val>
                                            <p:strVal val="#ppt_x"/>
                                          </p:val>
                                        </p:tav>
                                        <p:tav tm="100000">
                                          <p:val>
                                            <p:strVal val="#ppt_x"/>
                                          </p:val>
                                        </p:tav>
                                      </p:tavLst>
                                    </p:anim>
                                    <p:anim calcmode="lin" valueType="num">
                                      <p:cBhvr additive="base">
                                        <p:cTn id="53" dur="225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2500" fill="hold"/>
                                        <p:tgtEl>
                                          <p:spTgt spid="15"/>
                                        </p:tgtEl>
                                        <p:attrNameLst>
                                          <p:attrName>ppt_x</p:attrName>
                                        </p:attrNameLst>
                                      </p:cBhvr>
                                      <p:tavLst>
                                        <p:tav tm="0">
                                          <p:val>
                                            <p:strVal val="#ppt_x"/>
                                          </p:val>
                                        </p:tav>
                                        <p:tav tm="100000">
                                          <p:val>
                                            <p:strVal val="#ppt_x"/>
                                          </p:val>
                                        </p:tav>
                                      </p:tavLst>
                                    </p:anim>
                                    <p:anim calcmode="lin" valueType="num">
                                      <p:cBhvr additive="base">
                                        <p:cTn id="59" dur="2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additive="base">
                                        <p:cTn id="64" dur="2250" fill="hold"/>
                                        <p:tgtEl>
                                          <p:spTgt spid="10"/>
                                        </p:tgtEl>
                                        <p:attrNameLst>
                                          <p:attrName>ppt_x</p:attrName>
                                        </p:attrNameLst>
                                      </p:cBhvr>
                                      <p:tavLst>
                                        <p:tav tm="0">
                                          <p:val>
                                            <p:strVal val="#ppt_x"/>
                                          </p:val>
                                        </p:tav>
                                        <p:tav tm="100000">
                                          <p:val>
                                            <p:strVal val="#ppt_x"/>
                                          </p:val>
                                        </p:tav>
                                      </p:tavLst>
                                    </p:anim>
                                    <p:anim calcmode="lin" valueType="num">
                                      <p:cBhvr additive="base">
                                        <p:cTn id="65" dur="225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2250"/>
                                        <p:tgtEl>
                                          <p:spTgt spid="13"/>
                                        </p:tgtEl>
                                      </p:cBhvr>
                                    </p:animEffect>
                                    <p:anim calcmode="lin" valueType="num">
                                      <p:cBhvr>
                                        <p:cTn id="71" dur="2250" fill="hold"/>
                                        <p:tgtEl>
                                          <p:spTgt spid="13"/>
                                        </p:tgtEl>
                                        <p:attrNameLst>
                                          <p:attrName>ppt_x</p:attrName>
                                        </p:attrNameLst>
                                      </p:cBhvr>
                                      <p:tavLst>
                                        <p:tav tm="0">
                                          <p:val>
                                            <p:strVal val="#ppt_x"/>
                                          </p:val>
                                        </p:tav>
                                        <p:tav tm="100000">
                                          <p:val>
                                            <p:strVal val="#ppt_x"/>
                                          </p:val>
                                        </p:tav>
                                      </p:tavLst>
                                    </p:anim>
                                    <p:anim calcmode="lin" valueType="num">
                                      <p:cBhvr>
                                        <p:cTn id="72" dur="225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additive="base">
                                        <p:cTn id="77" dur="2250" fill="hold"/>
                                        <p:tgtEl>
                                          <p:spTgt spid="14"/>
                                        </p:tgtEl>
                                        <p:attrNameLst>
                                          <p:attrName>ppt_x</p:attrName>
                                        </p:attrNameLst>
                                      </p:cBhvr>
                                      <p:tavLst>
                                        <p:tav tm="0">
                                          <p:val>
                                            <p:strVal val="#ppt_x"/>
                                          </p:val>
                                        </p:tav>
                                        <p:tav tm="100000">
                                          <p:val>
                                            <p:strVal val="#ppt_x"/>
                                          </p:val>
                                        </p:tav>
                                      </p:tavLst>
                                    </p:anim>
                                    <p:anim calcmode="lin" valueType="num">
                                      <p:cBhvr additive="base">
                                        <p:cTn id="78" dur="225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2250" fill="hold"/>
                                        <p:tgtEl>
                                          <p:spTgt spid="16"/>
                                        </p:tgtEl>
                                        <p:attrNameLst>
                                          <p:attrName>ppt_x</p:attrName>
                                        </p:attrNameLst>
                                      </p:cBhvr>
                                      <p:tavLst>
                                        <p:tav tm="0">
                                          <p:val>
                                            <p:strVal val="#ppt_x"/>
                                          </p:val>
                                        </p:tav>
                                        <p:tav tm="100000">
                                          <p:val>
                                            <p:strVal val="#ppt_x"/>
                                          </p:val>
                                        </p:tav>
                                      </p:tavLst>
                                    </p:anim>
                                    <p:anim calcmode="lin" valueType="num">
                                      <p:cBhvr additive="base">
                                        <p:cTn id="84" dur="225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p:bldP spid="12" grpId="0" animBg="1"/>
      <p:bldP spid="13" grpId="0" animBg="1"/>
      <p:bldP spid="14" grpId="0"/>
      <p:bldP spid="15" grpId="0"/>
      <p:bldP spid="16" grpId="0"/>
      <p:bldP spid="17" grpId="0" animBg="1"/>
      <p:bldP spid="18"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8293"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147935"/>
            <a:ext cx="6477000" cy="461665"/>
          </a:xfrm>
          <a:prstGeom prst="rect">
            <a:avLst/>
          </a:prstGeom>
          <a:noFill/>
        </p:spPr>
        <p:txBody>
          <a:bodyPr wrap="square" rtlCol="0">
            <a:spAutoFit/>
          </a:bodyPr>
          <a:lstStyle/>
          <a:p>
            <a:pPr algn="ctr" fontAlgn="auto">
              <a:spcBef>
                <a:spcPts val="0"/>
              </a:spcBef>
              <a:spcAft>
                <a:spcPts val="0"/>
              </a:spcAft>
              <a:defRPr/>
            </a:pPr>
            <a:r>
              <a:rPr lang="en-US" sz="2400" b="1" dirty="0">
                <a:solidFill>
                  <a:schemeClr val="bg1"/>
                </a:solidFill>
                <a:latin typeface="Arial Black" panose="020B0A04020102020204" pitchFamily="34" charset="0"/>
              </a:rPr>
              <a:t>ENFORCEMENT OF THE ACT……….</a:t>
            </a:r>
          </a:p>
        </p:txBody>
      </p:sp>
      <p:sp>
        <p:nvSpPr>
          <p:cNvPr id="6" name="Rectangle 5"/>
          <p:cNvSpPr/>
          <p:nvPr/>
        </p:nvSpPr>
        <p:spPr>
          <a:xfrm>
            <a:off x="1066800" y="1295400"/>
            <a:ext cx="2957848" cy="36576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90186" y="1295400"/>
            <a:ext cx="2963214" cy="36576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66800" y="1447800"/>
            <a:ext cx="2743200" cy="1969770"/>
          </a:xfrm>
          <a:prstGeom prst="rect">
            <a:avLst/>
          </a:prstGeom>
          <a:noFill/>
        </p:spPr>
        <p:txBody>
          <a:bodyPr wrap="square" rtlCol="0">
            <a:spAutoFit/>
          </a:bodyPr>
          <a:lstStyle/>
          <a:p>
            <a:r>
              <a:rPr lang="en-US" dirty="0"/>
              <a:t> </a:t>
            </a:r>
            <a:r>
              <a:rPr lang="en-US" dirty="0">
                <a:solidFill>
                  <a:schemeClr val="bg1"/>
                </a:solidFill>
                <a:latin typeface="Calibri" panose="020F0502020204030204" pitchFamily="34" charset="0"/>
              </a:rPr>
              <a:t>Adjudicating Officer of the State govt. </a:t>
            </a:r>
            <a:endParaRPr lang="en-US" dirty="0" smtClean="0">
              <a:solidFill>
                <a:schemeClr val="bg1"/>
              </a:solidFill>
              <a:latin typeface="Calibri" panose="020F0502020204030204" pitchFamily="34" charset="0"/>
            </a:endParaRPr>
          </a:p>
          <a:p>
            <a:pPr marL="285750" lvl="3" indent="-285750">
              <a:buFont typeface="Wingdings" panose="05000000000000000000" pitchFamily="2" charset="2"/>
              <a:buChar char="q"/>
            </a:pPr>
            <a:r>
              <a:rPr lang="en-US" dirty="0">
                <a:solidFill>
                  <a:schemeClr val="bg1"/>
                </a:solidFill>
                <a:latin typeface="Calibri" panose="020F0502020204030204" pitchFamily="34" charset="0"/>
              </a:rPr>
              <a:t>To impose penalty for </a:t>
            </a:r>
            <a:r>
              <a:rPr lang="en-US" dirty="0" smtClean="0">
                <a:solidFill>
                  <a:schemeClr val="bg1"/>
                </a:solidFill>
                <a:latin typeface="Calibri" panose="020F0502020204030204" pitchFamily="34" charset="0"/>
              </a:rPr>
              <a:t>offences.</a:t>
            </a:r>
          </a:p>
          <a:p>
            <a:pPr marL="285750" lvl="3" indent="-285750">
              <a:buFont typeface="Wingdings" panose="05000000000000000000" pitchFamily="2" charset="2"/>
              <a:buChar char="q"/>
            </a:pPr>
            <a:r>
              <a:rPr lang="en-US" dirty="0">
                <a:solidFill>
                  <a:schemeClr val="bg1"/>
                </a:solidFill>
                <a:latin typeface="Calibri" panose="020F0502020204030204" pitchFamily="34" charset="0"/>
              </a:rPr>
              <a:t>Shall have the powers of civil court</a:t>
            </a:r>
          </a:p>
          <a:p>
            <a:pPr marL="285750" indent="-285750">
              <a:buFont typeface="Wingdings" panose="05000000000000000000" pitchFamily="2" charset="2"/>
              <a:buChar char="q"/>
            </a:pPr>
            <a:endParaRPr lang="en-US" sz="1400" dirty="0">
              <a:solidFill>
                <a:schemeClr val="bg1"/>
              </a:solidFill>
              <a:latin typeface="Arial Black" panose="020B0A04020102020204" pitchFamily="34" charset="0"/>
            </a:endParaRPr>
          </a:p>
        </p:txBody>
      </p:sp>
      <p:sp>
        <p:nvSpPr>
          <p:cNvPr id="9" name="TextBox 8"/>
          <p:cNvSpPr txBox="1"/>
          <p:nvPr/>
        </p:nvSpPr>
        <p:spPr>
          <a:xfrm>
            <a:off x="5190186" y="1371600"/>
            <a:ext cx="2887014" cy="3770263"/>
          </a:xfrm>
          <a:prstGeom prst="rect">
            <a:avLst/>
          </a:prstGeom>
          <a:noFill/>
        </p:spPr>
        <p:txBody>
          <a:bodyPr wrap="square" rtlCol="0">
            <a:spAutoFit/>
          </a:bodyPr>
          <a:lstStyle/>
          <a:p>
            <a:pPr algn="just">
              <a:spcBef>
                <a:spcPct val="50000"/>
              </a:spcBef>
            </a:pPr>
            <a:r>
              <a:rPr lang="en-US" dirty="0" smtClean="0">
                <a:solidFill>
                  <a:schemeClr val="bg1"/>
                </a:solidFill>
                <a:latin typeface="Calibri" panose="020F0502020204030204" pitchFamily="34" charset="0"/>
              </a:rPr>
              <a:t>Central/ </a:t>
            </a:r>
            <a:r>
              <a:rPr lang="en-US" dirty="0">
                <a:solidFill>
                  <a:schemeClr val="bg1"/>
                </a:solidFill>
                <a:latin typeface="Calibri" panose="020F0502020204030204" pitchFamily="34" charset="0"/>
              </a:rPr>
              <a:t>State </a:t>
            </a:r>
            <a:r>
              <a:rPr lang="en-US" dirty="0" smtClean="0">
                <a:solidFill>
                  <a:schemeClr val="bg1"/>
                </a:solidFill>
                <a:latin typeface="Calibri" panose="020F0502020204030204" pitchFamily="34" charset="0"/>
              </a:rPr>
              <a:t>governments </a:t>
            </a:r>
            <a:r>
              <a:rPr lang="en-US" dirty="0">
                <a:solidFill>
                  <a:schemeClr val="bg1"/>
                </a:solidFill>
                <a:latin typeface="Calibri" panose="020F0502020204030204" pitchFamily="34" charset="0"/>
              </a:rPr>
              <a:t>to establish one or </a:t>
            </a:r>
            <a:r>
              <a:rPr lang="en-US" dirty="0" smtClean="0">
                <a:solidFill>
                  <a:schemeClr val="bg1"/>
                </a:solidFill>
                <a:latin typeface="Calibri" panose="020F0502020204030204" pitchFamily="34" charset="0"/>
              </a:rPr>
              <a:t>more tribunals to attend Appeals.  </a:t>
            </a:r>
          </a:p>
          <a:p>
            <a:pPr marL="0" lvl="3" algn="just">
              <a:spcBef>
                <a:spcPct val="50000"/>
              </a:spcBef>
            </a:pPr>
            <a:r>
              <a:rPr lang="en-US" dirty="0">
                <a:solidFill>
                  <a:schemeClr val="bg1"/>
                </a:solidFill>
                <a:latin typeface="Calibri" panose="020F0502020204030204" pitchFamily="34" charset="0"/>
              </a:rPr>
              <a:t>One member tribunal called </a:t>
            </a:r>
            <a:r>
              <a:rPr lang="en-US" dirty="0" smtClean="0">
                <a:solidFill>
                  <a:schemeClr val="bg1"/>
                </a:solidFill>
                <a:latin typeface="Calibri" panose="020F0502020204030204" pitchFamily="34" charset="0"/>
              </a:rPr>
              <a:t>Presiding Officer    (</a:t>
            </a:r>
            <a:r>
              <a:rPr lang="en-US" dirty="0">
                <a:solidFill>
                  <a:schemeClr val="bg1"/>
                </a:solidFill>
                <a:latin typeface="Calibri" panose="020F0502020204030204" pitchFamily="34" charset="0"/>
              </a:rPr>
              <a:t>District Judge</a:t>
            </a:r>
            <a:r>
              <a:rPr lang="en-US" dirty="0" smtClean="0">
                <a:solidFill>
                  <a:schemeClr val="bg1"/>
                </a:solidFill>
                <a:latin typeface="Calibri" panose="020F0502020204030204" pitchFamily="34" charset="0"/>
              </a:rPr>
              <a:t>).</a:t>
            </a:r>
            <a:endParaRPr lang="en-US" dirty="0">
              <a:solidFill>
                <a:schemeClr val="bg1"/>
              </a:solidFill>
              <a:latin typeface="Calibri" panose="020F0502020204030204" pitchFamily="34" charset="0"/>
            </a:endParaRPr>
          </a:p>
          <a:p>
            <a:pPr marL="0" lvl="3" algn="just">
              <a:spcBef>
                <a:spcPct val="50000"/>
              </a:spcBef>
            </a:pPr>
            <a:r>
              <a:rPr lang="en-US" dirty="0">
                <a:solidFill>
                  <a:schemeClr val="bg1"/>
                </a:solidFill>
                <a:latin typeface="Calibri" panose="020F0502020204030204" pitchFamily="34" charset="0"/>
              </a:rPr>
              <a:t>Power to establish special </a:t>
            </a:r>
            <a:r>
              <a:rPr lang="en-US" dirty="0" smtClean="0">
                <a:solidFill>
                  <a:schemeClr val="bg1"/>
                </a:solidFill>
                <a:latin typeface="Calibri" panose="020F0502020204030204" pitchFamily="34" charset="0"/>
              </a:rPr>
              <a:t>courts for </a:t>
            </a:r>
            <a:r>
              <a:rPr lang="en-US" dirty="0">
                <a:solidFill>
                  <a:schemeClr val="bg1"/>
                </a:solidFill>
                <a:latin typeface="Calibri" panose="020F0502020204030204" pitchFamily="34" charset="0"/>
              </a:rPr>
              <a:t>expedient </a:t>
            </a:r>
            <a:r>
              <a:rPr lang="en-US" dirty="0" smtClean="0">
                <a:solidFill>
                  <a:schemeClr val="bg1"/>
                </a:solidFill>
                <a:latin typeface="Calibri" panose="020F0502020204030204" pitchFamily="34" charset="0"/>
              </a:rPr>
              <a:t>hearing for </a:t>
            </a:r>
            <a:r>
              <a:rPr lang="en-US" dirty="0">
                <a:solidFill>
                  <a:schemeClr val="bg1"/>
                </a:solidFill>
                <a:latin typeface="Calibri" panose="020F0502020204030204" pitchFamily="34" charset="0"/>
              </a:rPr>
              <a:t>offences relating to grievous injury or </a:t>
            </a:r>
            <a:r>
              <a:rPr lang="en-US" dirty="0" smtClean="0">
                <a:solidFill>
                  <a:schemeClr val="bg1"/>
                </a:solidFill>
                <a:latin typeface="Calibri" panose="020F0502020204030204" pitchFamily="34" charset="0"/>
              </a:rPr>
              <a:t>death.</a:t>
            </a:r>
            <a:endParaRPr lang="en-US" dirty="0">
              <a:solidFill>
                <a:schemeClr val="bg1"/>
              </a:solidFill>
              <a:latin typeface="Calibri" panose="020F0502020204030204" pitchFamily="34" charset="0"/>
            </a:endParaRPr>
          </a:p>
          <a:p>
            <a:pPr algn="just">
              <a:spcBef>
                <a:spcPct val="50000"/>
              </a:spcBef>
            </a:pPr>
            <a:r>
              <a:rPr lang="en-US" dirty="0" smtClean="0">
                <a:solidFill>
                  <a:schemeClr val="bg1"/>
                </a:solidFill>
                <a:latin typeface="Calibri" panose="020F0502020204030204" pitchFamily="34" charset="0"/>
              </a:rPr>
              <a:t>     </a:t>
            </a:r>
            <a:endParaRPr lang="en-US" dirty="0">
              <a:solidFill>
                <a:schemeClr val="bg1"/>
              </a:solidFill>
              <a:latin typeface="Calibri" panose="020F0502020204030204" pitchFamily="34" charset="0"/>
            </a:endParaRPr>
          </a:p>
          <a:p>
            <a:pPr algn="just"/>
            <a:endParaRPr lang="en-US" sz="1400" dirty="0">
              <a:solidFill>
                <a:schemeClr val="bg1"/>
              </a:solidFill>
              <a:latin typeface="Calibri" panose="020F0502020204030204" pitchFamily="34" charset="0"/>
            </a:endParaRPr>
          </a:p>
        </p:txBody>
      </p:sp>
      <p:sp>
        <p:nvSpPr>
          <p:cNvPr id="10" name="Rectangle 9"/>
          <p:cNvSpPr/>
          <p:nvPr/>
        </p:nvSpPr>
        <p:spPr>
          <a:xfrm>
            <a:off x="0" y="6553200"/>
            <a:ext cx="9148293"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8"/>
          <p:cNvSpPr txBox="1">
            <a:spLocks/>
          </p:cNvSpPr>
          <p:nvPr/>
        </p:nvSpPr>
        <p:spPr>
          <a:xfrm>
            <a:off x="6084195" y="5589431"/>
            <a:ext cx="3047999" cy="811369"/>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4117069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250" fill="hold"/>
                                        <p:tgtEl>
                                          <p:spTgt spid="6"/>
                                        </p:tgtEl>
                                        <p:attrNameLst>
                                          <p:attrName>ppt_x</p:attrName>
                                        </p:attrNameLst>
                                      </p:cBhvr>
                                      <p:tavLst>
                                        <p:tav tm="0">
                                          <p:val>
                                            <p:strVal val="0-#ppt_w/2"/>
                                          </p:val>
                                        </p:tav>
                                        <p:tav tm="100000">
                                          <p:val>
                                            <p:strVal val="#ppt_x"/>
                                          </p:val>
                                        </p:tav>
                                      </p:tavLst>
                                    </p:anim>
                                    <p:anim calcmode="lin" valueType="num">
                                      <p:cBhvr additive="base">
                                        <p:cTn id="8" dur="225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1000"/>
                                        <p:tgtEl>
                                          <p:spTgt spid="8">
                                            <p:txEl>
                                              <p:pRg st="1" end="1"/>
                                            </p:txEl>
                                          </p:spTgt>
                                        </p:tgtEl>
                                      </p:cBhvr>
                                    </p:animEffect>
                                    <p:anim calcmode="lin" valueType="num">
                                      <p:cBhvr>
                                        <p:cTn id="1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8">
                                            <p:txEl>
                                              <p:pRg st="1" end="1"/>
                                            </p:txEl>
                                          </p:spTgt>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1000"/>
                                        <p:tgtEl>
                                          <p:spTgt spid="8">
                                            <p:txEl>
                                              <p:pRg st="2" end="2"/>
                                            </p:txEl>
                                          </p:spTgt>
                                        </p:tgtEl>
                                      </p:cBhvr>
                                    </p:animEffect>
                                    <p:anim calcmode="lin" valueType="num">
                                      <p:cBhvr>
                                        <p:cTn id="2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2250" fill="hold"/>
                                        <p:tgtEl>
                                          <p:spTgt spid="7"/>
                                        </p:tgtEl>
                                        <p:attrNameLst>
                                          <p:attrName>ppt_x</p:attrName>
                                        </p:attrNameLst>
                                      </p:cBhvr>
                                      <p:tavLst>
                                        <p:tav tm="0">
                                          <p:val>
                                            <p:strVal val="#ppt_x"/>
                                          </p:val>
                                        </p:tav>
                                        <p:tav tm="100000">
                                          <p:val>
                                            <p:strVal val="#ppt_x"/>
                                          </p:val>
                                        </p:tav>
                                      </p:tavLst>
                                    </p:anim>
                                    <p:anim calcmode="lin" valueType="num">
                                      <p:cBhvr additive="base">
                                        <p:cTn id="31" dur="2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2250"/>
                                        <p:tgtEl>
                                          <p:spTgt spid="9">
                                            <p:txEl>
                                              <p:pRg st="0" end="0"/>
                                            </p:txEl>
                                          </p:spTgt>
                                        </p:tgtEl>
                                      </p:cBhvr>
                                    </p:animEffect>
                                    <p:anim calcmode="lin" valueType="num">
                                      <p:cBhvr>
                                        <p:cTn id="37" dur="22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8" dur="2250" fill="hold"/>
                                        <p:tgtEl>
                                          <p:spTgt spid="9">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Effect transition="in" filter="fade">
                                      <p:cBhvr>
                                        <p:cTn id="41" dur="2250"/>
                                        <p:tgtEl>
                                          <p:spTgt spid="9">
                                            <p:txEl>
                                              <p:pRg st="1" end="1"/>
                                            </p:txEl>
                                          </p:spTgt>
                                        </p:tgtEl>
                                      </p:cBhvr>
                                    </p:animEffect>
                                    <p:anim calcmode="lin" valueType="num">
                                      <p:cBhvr>
                                        <p:cTn id="42" dur="225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3" dur="2250" fill="hold"/>
                                        <p:tgtEl>
                                          <p:spTgt spid="9">
                                            <p:txEl>
                                              <p:pRg st="1" end="1"/>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9">
                                            <p:txEl>
                                              <p:pRg st="2" end="2"/>
                                            </p:txEl>
                                          </p:spTgt>
                                        </p:tgtEl>
                                        <p:attrNameLst>
                                          <p:attrName>style.visibility</p:attrName>
                                        </p:attrNameLst>
                                      </p:cBhvr>
                                      <p:to>
                                        <p:strVal val="visible"/>
                                      </p:to>
                                    </p:set>
                                    <p:animEffect transition="in" filter="fade">
                                      <p:cBhvr>
                                        <p:cTn id="46" dur="2250"/>
                                        <p:tgtEl>
                                          <p:spTgt spid="9">
                                            <p:txEl>
                                              <p:pRg st="2" end="2"/>
                                            </p:txEl>
                                          </p:spTgt>
                                        </p:tgtEl>
                                      </p:cBhvr>
                                    </p:animEffect>
                                    <p:anim calcmode="lin" valueType="num">
                                      <p:cBhvr>
                                        <p:cTn id="47" dur="225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8" dur="225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76200"/>
            <a:ext cx="6477000" cy="461665"/>
          </a:xfrm>
          <a:prstGeom prst="rect">
            <a:avLst/>
          </a:prstGeom>
          <a:noFill/>
        </p:spPr>
        <p:txBody>
          <a:bodyPr wrap="square" rtlCol="0">
            <a:spAutoFit/>
          </a:bodyPr>
          <a:lstStyle/>
          <a:p>
            <a:pPr algn="ctr" fontAlgn="auto">
              <a:spcBef>
                <a:spcPts val="0"/>
              </a:spcBef>
              <a:spcAft>
                <a:spcPts val="0"/>
              </a:spcAft>
              <a:defRPr/>
            </a:pPr>
            <a:r>
              <a:rPr lang="en-US" sz="2400" b="1" dirty="0">
                <a:solidFill>
                  <a:schemeClr val="bg1"/>
                </a:solidFill>
                <a:latin typeface="Calibri" pitchFamily="34" charset="0"/>
              </a:rPr>
              <a:t>ENFORCEMENT OF THE ACT……….</a:t>
            </a:r>
          </a:p>
        </p:txBody>
      </p:sp>
      <p:sp>
        <p:nvSpPr>
          <p:cNvPr id="6" name="Rectangle 5"/>
          <p:cNvSpPr/>
          <p:nvPr/>
        </p:nvSpPr>
        <p:spPr>
          <a:xfrm>
            <a:off x="23611" y="6553200"/>
            <a:ext cx="8991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8"/>
          <p:cNvSpPr txBox="1">
            <a:spLocks/>
          </p:cNvSpPr>
          <p:nvPr/>
        </p:nvSpPr>
        <p:spPr>
          <a:xfrm>
            <a:off x="6096001" y="5715000"/>
            <a:ext cx="3047999" cy="772886"/>
          </a:xfrm>
          <a:prstGeom prst="rect">
            <a:avLst/>
          </a:prstGeom>
        </p:spPr>
        <p:txBody>
          <a:bodyPr vert="horz" anchor="b">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Black" pitchFamily="34" charset="0"/>
                <a:ea typeface="+mn-ea"/>
                <a:cs typeface="+mn-cs"/>
              </a:rPr>
              <a:t> SINGH M &amp; CO.,</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all" spc="0" normalizeH="0" baseline="0" noProof="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Black" pitchFamily="34" charset="0"/>
                <a:ea typeface="+mn-ea"/>
                <a:cs typeface="+mn-cs"/>
              </a:rPr>
              <a:t>Practising Company Secretaries</a:t>
            </a:r>
            <a:endParaRPr kumimoji="0" lang="en-US" sz="1000" b="1" i="0" u="none" strike="noStrike" kern="1200" cap="all" spc="0"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Arial Black" pitchFamily="34" charset="0"/>
              <a:ea typeface="+mn-ea"/>
              <a:cs typeface="+mn-cs"/>
            </a:endParaRPr>
          </a:p>
        </p:txBody>
      </p:sp>
      <p:sp>
        <p:nvSpPr>
          <p:cNvPr id="8" name="Round Diagonal Corner Rectangle 7"/>
          <p:cNvSpPr/>
          <p:nvPr/>
        </p:nvSpPr>
        <p:spPr>
          <a:xfrm>
            <a:off x="1066800" y="1066800"/>
            <a:ext cx="7620000" cy="43434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371600" y="1447800"/>
            <a:ext cx="6934200" cy="3016210"/>
          </a:xfrm>
          <a:prstGeom prst="rect">
            <a:avLst/>
          </a:prstGeom>
          <a:noFill/>
        </p:spPr>
        <p:txBody>
          <a:bodyPr wrap="square" rtlCol="0">
            <a:spAutoFit/>
          </a:bodyPr>
          <a:lstStyle/>
          <a:p>
            <a:pPr>
              <a:spcBef>
                <a:spcPct val="50000"/>
              </a:spcBef>
            </a:pPr>
            <a:r>
              <a:rPr lang="en-US" sz="2800" b="1" dirty="0">
                <a:latin typeface="Calibri" panose="020F0502020204030204" pitchFamily="34" charset="0"/>
              </a:rPr>
              <a:t>Offences</a:t>
            </a:r>
            <a:r>
              <a:rPr lang="en-US" sz="2800" b="1" dirty="0" smtClean="0">
                <a:latin typeface="Calibri" panose="020F0502020204030204" pitchFamily="34" charset="0"/>
              </a:rPr>
              <a:t>:</a:t>
            </a:r>
            <a:r>
              <a:rPr lang="en-US" sz="2800" b="1" dirty="0">
                <a:solidFill>
                  <a:srgbClr val="FFFF00"/>
                </a:solidFill>
                <a:latin typeface="Arial Black" panose="020B0A04020102020204" pitchFamily="34" charset="0"/>
              </a:rPr>
              <a:t>	</a:t>
            </a:r>
            <a:r>
              <a:rPr lang="en-US" sz="2800" b="1" dirty="0" smtClean="0">
                <a:solidFill>
                  <a:schemeClr val="bg1"/>
                </a:solidFill>
                <a:latin typeface="Arial Black" panose="020B0A04020102020204" pitchFamily="34" charset="0"/>
              </a:rPr>
              <a:t>        </a:t>
            </a:r>
          </a:p>
          <a:p>
            <a:pPr marL="342900" indent="-342900">
              <a:spcBef>
                <a:spcPct val="50000"/>
              </a:spcBef>
              <a:buFont typeface="Wingdings" panose="05000000000000000000" pitchFamily="2" charset="2"/>
              <a:buChar char="q"/>
            </a:pPr>
            <a:r>
              <a:rPr lang="en-US" sz="2400" dirty="0" smtClean="0">
                <a:solidFill>
                  <a:schemeClr val="bg1"/>
                </a:solidFill>
                <a:latin typeface="Calibri" panose="020F0502020204030204" pitchFamily="34" charset="0"/>
              </a:rPr>
              <a:t>Causing </a:t>
            </a:r>
            <a:r>
              <a:rPr lang="en-US" sz="2400" dirty="0">
                <a:solidFill>
                  <a:schemeClr val="bg1"/>
                </a:solidFill>
                <a:latin typeface="Calibri" panose="020F0502020204030204" pitchFamily="34" charset="0"/>
              </a:rPr>
              <a:t>food to be </a:t>
            </a:r>
            <a:r>
              <a:rPr lang="en-US" sz="2400" dirty="0" smtClean="0">
                <a:solidFill>
                  <a:schemeClr val="bg1"/>
                </a:solidFill>
                <a:latin typeface="Calibri" panose="020F0502020204030204" pitchFamily="34" charset="0"/>
              </a:rPr>
              <a:t>injurious</a:t>
            </a:r>
          </a:p>
          <a:p>
            <a:pPr marL="342900" indent="-342900">
              <a:spcBef>
                <a:spcPct val="50000"/>
              </a:spcBef>
              <a:buFont typeface="Wingdings" panose="05000000000000000000" pitchFamily="2" charset="2"/>
              <a:buChar char="q"/>
            </a:pPr>
            <a:r>
              <a:rPr lang="en-US" sz="2400" dirty="0" smtClean="0">
                <a:solidFill>
                  <a:schemeClr val="bg1"/>
                </a:solidFill>
                <a:latin typeface="Calibri" panose="020F0502020204030204" pitchFamily="34" charset="0"/>
              </a:rPr>
              <a:t>Abstracting </a:t>
            </a:r>
            <a:r>
              <a:rPr lang="en-US" sz="2400" dirty="0">
                <a:solidFill>
                  <a:schemeClr val="bg1"/>
                </a:solidFill>
                <a:latin typeface="Calibri" panose="020F0502020204030204" pitchFamily="34" charset="0"/>
              </a:rPr>
              <a:t>any </a:t>
            </a:r>
            <a:r>
              <a:rPr lang="en-US" sz="2400" dirty="0" smtClean="0">
                <a:solidFill>
                  <a:schemeClr val="bg1"/>
                </a:solidFill>
                <a:latin typeface="Calibri" panose="020F0502020204030204" pitchFamily="34" charset="0"/>
              </a:rPr>
              <a:t>constituent</a:t>
            </a:r>
          </a:p>
          <a:p>
            <a:pPr marL="342900" indent="-342900">
              <a:spcBef>
                <a:spcPct val="50000"/>
              </a:spcBef>
              <a:buFont typeface="Wingdings" panose="05000000000000000000" pitchFamily="2" charset="2"/>
              <a:buChar char="q"/>
            </a:pPr>
            <a:r>
              <a:rPr lang="en-US" sz="2400" dirty="0" smtClean="0">
                <a:solidFill>
                  <a:schemeClr val="bg1"/>
                </a:solidFill>
                <a:latin typeface="Calibri" panose="020F0502020204030204" pitchFamily="34" charset="0"/>
              </a:rPr>
              <a:t>Deliberate adulteration</a:t>
            </a:r>
          </a:p>
          <a:p>
            <a:pPr marL="342900" indent="-342900">
              <a:spcBef>
                <a:spcPct val="50000"/>
              </a:spcBef>
              <a:buFont typeface="Wingdings" panose="05000000000000000000" pitchFamily="2" charset="2"/>
              <a:buChar char="q"/>
            </a:pPr>
            <a:r>
              <a:rPr lang="en-US" sz="2400" dirty="0" smtClean="0">
                <a:solidFill>
                  <a:schemeClr val="bg1"/>
                </a:solidFill>
                <a:latin typeface="Calibri" panose="020F0502020204030204" pitchFamily="34" charset="0"/>
              </a:rPr>
              <a:t>Non conformance  </a:t>
            </a:r>
            <a:r>
              <a:rPr lang="en-US" sz="2400" dirty="0">
                <a:solidFill>
                  <a:schemeClr val="bg1"/>
                </a:solidFill>
                <a:latin typeface="Calibri" panose="020F0502020204030204" pitchFamily="34" charset="0"/>
              </a:rPr>
              <a:t>in Label </a:t>
            </a:r>
            <a:r>
              <a:rPr lang="en-US" sz="2400" dirty="0" smtClean="0">
                <a:solidFill>
                  <a:schemeClr val="bg1"/>
                </a:solidFill>
                <a:latin typeface="Calibri" panose="020F0502020204030204" pitchFamily="34" charset="0"/>
              </a:rPr>
              <a:t> </a:t>
            </a:r>
            <a:r>
              <a:rPr lang="en-US" sz="2400" dirty="0">
                <a:solidFill>
                  <a:schemeClr val="bg1"/>
                </a:solidFill>
                <a:latin typeface="Calibri" panose="020F0502020204030204" pitchFamily="34" charset="0"/>
              </a:rPr>
              <a:t>information etc.,</a:t>
            </a:r>
          </a:p>
          <a:p>
            <a:endParaRPr lang="en-US" dirty="0"/>
          </a:p>
        </p:txBody>
      </p:sp>
    </p:spTree>
    <p:extLst>
      <p:ext uri="{BB962C8B-B14F-4D97-AF65-F5344CB8AC3E}">
        <p14:creationId xmlns:p14="http://schemas.microsoft.com/office/powerpoint/2010/main" xmlns="" val="1163708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anim calcmode="lin" valueType="num">
                                      <p:cBhvr>
                                        <p:cTn id="2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135380" y="76200"/>
            <a:ext cx="7018020" cy="830997"/>
          </a:xfrm>
          <a:prstGeom prst="rect">
            <a:avLst/>
          </a:prstGeom>
          <a:noFill/>
        </p:spPr>
        <p:txBody>
          <a:bodyPr wrap="square" rtlCol="0">
            <a:spAutoFit/>
          </a:bodyPr>
          <a:lstStyle/>
          <a:p>
            <a:r>
              <a:rPr lang="en-US" sz="2400" b="1" dirty="0">
                <a:solidFill>
                  <a:schemeClr val="bg1"/>
                </a:solidFill>
                <a:latin typeface="Calibri" pitchFamily="34" charset="0"/>
              </a:rPr>
              <a:t>ENFORCEMENT OF THE ACT……….</a:t>
            </a:r>
          </a:p>
          <a:p>
            <a:endParaRPr lang="en-US" sz="2400" dirty="0">
              <a:solidFill>
                <a:schemeClr val="bg1"/>
              </a:solidFill>
              <a:latin typeface="Arial Black" panose="020B0A04020102020204" pitchFamily="34" charset="0"/>
            </a:endParaRPr>
          </a:p>
        </p:txBody>
      </p:sp>
      <p:sp>
        <p:nvSpPr>
          <p:cNvPr id="4" name="Rectangle 3"/>
          <p:cNvSpPr/>
          <p:nvPr/>
        </p:nvSpPr>
        <p:spPr>
          <a:xfrm>
            <a:off x="304800" y="907197"/>
            <a:ext cx="2667000" cy="69300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0" y="1047690"/>
            <a:ext cx="3124200" cy="400110"/>
          </a:xfrm>
          <a:prstGeom prst="rect">
            <a:avLst/>
          </a:prstGeom>
          <a:noFill/>
        </p:spPr>
        <p:txBody>
          <a:bodyPr wrap="square" rtlCol="0">
            <a:spAutoFit/>
          </a:bodyPr>
          <a:lstStyle/>
          <a:p>
            <a:r>
              <a:rPr lang="en-US" sz="2000" dirty="0" smtClean="0">
                <a:solidFill>
                  <a:schemeClr val="bg1"/>
                </a:solidFill>
                <a:latin typeface="Calibri" pitchFamily="34" charset="0"/>
              </a:rPr>
              <a:t>Penalties</a:t>
            </a:r>
            <a:endParaRPr lang="en-US" sz="2000" dirty="0">
              <a:solidFill>
                <a:schemeClr val="bg1"/>
              </a:solidFill>
              <a:latin typeface="Calibri" pitchFamily="34" charset="0"/>
            </a:endParaRPr>
          </a:p>
        </p:txBody>
      </p:sp>
      <p:sp>
        <p:nvSpPr>
          <p:cNvPr id="7" name="Snip Diagonal Corner Rectangle 6"/>
          <p:cNvSpPr/>
          <p:nvPr/>
        </p:nvSpPr>
        <p:spPr>
          <a:xfrm>
            <a:off x="762000" y="1740693"/>
            <a:ext cx="7924800" cy="4355307"/>
          </a:xfrm>
          <a:prstGeom prst="snip2Diag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8200" y="1860352"/>
            <a:ext cx="7848600" cy="3785652"/>
          </a:xfrm>
          <a:prstGeom prst="rect">
            <a:avLst/>
          </a:prstGeom>
          <a:noFill/>
        </p:spPr>
        <p:txBody>
          <a:bodyPr wrap="square" rtlCol="0">
            <a:spAutoFit/>
          </a:bodyPr>
          <a:lstStyle/>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Substandard food:  Upto </a:t>
            </a:r>
            <a:r>
              <a:rPr lang="en-US" sz="1600" b="1" dirty="0" smtClean="0">
                <a:solidFill>
                  <a:schemeClr val="bg1"/>
                </a:solidFill>
                <a:latin typeface="Calibri" pitchFamily="34" charset="0"/>
              </a:rPr>
              <a:t>Rs</a:t>
            </a:r>
            <a:r>
              <a:rPr lang="en-US" sz="1600" b="1" dirty="0">
                <a:solidFill>
                  <a:schemeClr val="bg1"/>
                </a:solidFill>
                <a:latin typeface="Calibri" pitchFamily="34" charset="0"/>
              </a:rPr>
              <a:t>. 2.00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Misbranded:  Upto Rs. 3.00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Misleading advertisement :  Upto Rs. 10.00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Food with extraneous matter:  Upto Rs. 1.00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Fail to meet the requirements as directed by FSO: </a:t>
            </a:r>
            <a:r>
              <a:rPr lang="en-US" sz="1600" b="1" dirty="0" smtClean="0">
                <a:solidFill>
                  <a:schemeClr val="bg1"/>
                </a:solidFill>
                <a:latin typeface="Calibri" pitchFamily="34" charset="0"/>
              </a:rPr>
              <a:t>Upto </a:t>
            </a:r>
            <a:r>
              <a:rPr lang="en-US" sz="1600" b="1" dirty="0">
                <a:solidFill>
                  <a:schemeClr val="bg1"/>
                </a:solidFill>
                <a:latin typeface="Calibri" pitchFamily="34" charset="0"/>
              </a:rPr>
              <a:t>Rs.  2.00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Unhygienic / unsanitary preparations: Upto Rs. 1.00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Adulterant not injurious to health:  Upto Rs. 2.00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Adulterant injurious to health:  Upto Rs. 10.00 lakhs</a:t>
            </a:r>
          </a:p>
          <a:p>
            <a:pPr marL="285750" indent="-285750">
              <a:spcBef>
                <a:spcPct val="50000"/>
              </a:spcBef>
              <a:buFont typeface="Wingdings" panose="05000000000000000000" pitchFamily="2" charset="2"/>
              <a:buChar char="q"/>
            </a:pPr>
            <a:r>
              <a:rPr lang="en-US" sz="1600" b="1" dirty="0">
                <a:solidFill>
                  <a:schemeClr val="bg1"/>
                </a:solidFill>
                <a:latin typeface="Calibri" pitchFamily="34" charset="0"/>
              </a:rPr>
              <a:t>Unsafe food – but does not cause immediate  injury :  6 months imprisonment with fine of Rs.1.0 lakh</a:t>
            </a:r>
            <a:r>
              <a:rPr lang="en-US" sz="1600" dirty="0">
                <a:solidFill>
                  <a:schemeClr val="bg1"/>
                </a:solidFill>
                <a:latin typeface="Calibri" pitchFamily="34" charset="0"/>
              </a:rPr>
              <a:t> 	</a:t>
            </a:r>
          </a:p>
          <a:p>
            <a:pPr marL="285750" indent="-285750">
              <a:buFont typeface="Wingdings" panose="05000000000000000000" pitchFamily="2" charset="2"/>
              <a:buChar char="q"/>
            </a:pPr>
            <a:endParaRPr lang="en-US" sz="1600" dirty="0">
              <a:solidFill>
                <a:schemeClr val="bg1"/>
              </a:solidFill>
              <a:latin typeface="Arial Black" panose="020B0A04020102020204" pitchFamily="34" charset="0"/>
            </a:endParaRPr>
          </a:p>
        </p:txBody>
      </p:sp>
      <p:sp>
        <p:nvSpPr>
          <p:cNvPr id="10" name="Footer Placeholder 8"/>
          <p:cNvSpPr txBox="1">
            <a:spLocks/>
          </p:cNvSpPr>
          <p:nvPr/>
        </p:nvSpPr>
        <p:spPr>
          <a:xfrm>
            <a:off x="6019800" y="6057900"/>
            <a:ext cx="3047999" cy="800100"/>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30040151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2250" fill="hold"/>
                                        <p:tgtEl>
                                          <p:spTgt spid="7"/>
                                        </p:tgtEl>
                                        <p:attrNameLst>
                                          <p:attrName>ppt_x</p:attrName>
                                        </p:attrNameLst>
                                      </p:cBhvr>
                                      <p:tavLst>
                                        <p:tav tm="0">
                                          <p:val>
                                            <p:strVal val="#ppt_x"/>
                                          </p:val>
                                        </p:tav>
                                        <p:tav tm="100000">
                                          <p:val>
                                            <p:strVal val="#ppt_x"/>
                                          </p:val>
                                        </p:tav>
                                      </p:tavLst>
                                    </p:anim>
                                    <p:anim calcmode="lin" valueType="num">
                                      <p:cBhvr additive="base">
                                        <p:cTn id="29" dur="2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fade">
                                      <p:cBhvr>
                                        <p:cTn id="34" dur="1750"/>
                                        <p:tgtEl>
                                          <p:spTgt spid="8">
                                            <p:txEl>
                                              <p:pRg st="0" end="0"/>
                                            </p:txEl>
                                          </p:spTgt>
                                        </p:tgtEl>
                                      </p:cBhvr>
                                    </p:animEffect>
                                    <p:anim calcmode="lin" valueType="num">
                                      <p:cBhvr>
                                        <p:cTn id="35" dur="175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6" dur="1750" fill="hold"/>
                                        <p:tgtEl>
                                          <p:spTgt spid="8">
                                            <p:txEl>
                                              <p:pRg st="0" end="0"/>
                                            </p:txEl>
                                          </p:spTgt>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Effect transition="in" filter="fade">
                                      <p:cBhvr>
                                        <p:cTn id="39" dur="1750"/>
                                        <p:tgtEl>
                                          <p:spTgt spid="8">
                                            <p:txEl>
                                              <p:pRg st="1" end="1"/>
                                            </p:txEl>
                                          </p:spTgt>
                                        </p:tgtEl>
                                      </p:cBhvr>
                                    </p:animEffect>
                                    <p:anim calcmode="lin" valueType="num">
                                      <p:cBhvr>
                                        <p:cTn id="40" dur="175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1" dur="1750" fill="hold"/>
                                        <p:tgtEl>
                                          <p:spTgt spid="8">
                                            <p:txEl>
                                              <p:pRg st="1" end="1"/>
                                            </p:txEl>
                                          </p:spTgt>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Effect transition="in" filter="fade">
                                      <p:cBhvr>
                                        <p:cTn id="44" dur="1750"/>
                                        <p:tgtEl>
                                          <p:spTgt spid="8">
                                            <p:txEl>
                                              <p:pRg st="2" end="2"/>
                                            </p:txEl>
                                          </p:spTgt>
                                        </p:tgtEl>
                                      </p:cBhvr>
                                    </p:animEffect>
                                    <p:anim calcmode="lin" valueType="num">
                                      <p:cBhvr>
                                        <p:cTn id="45" dur="175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46" dur="1750" fill="hold"/>
                                        <p:tgtEl>
                                          <p:spTgt spid="8">
                                            <p:txEl>
                                              <p:pRg st="2" end="2"/>
                                            </p:txEl>
                                          </p:spTgt>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Effect transition="in" filter="fade">
                                      <p:cBhvr>
                                        <p:cTn id="49" dur="1750"/>
                                        <p:tgtEl>
                                          <p:spTgt spid="8">
                                            <p:txEl>
                                              <p:pRg st="3" end="3"/>
                                            </p:txEl>
                                          </p:spTgt>
                                        </p:tgtEl>
                                      </p:cBhvr>
                                    </p:animEffect>
                                    <p:anim calcmode="lin" valueType="num">
                                      <p:cBhvr>
                                        <p:cTn id="50" dur="175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51" dur="1750" fill="hold"/>
                                        <p:tgtEl>
                                          <p:spTgt spid="8">
                                            <p:txEl>
                                              <p:pRg st="3" end="3"/>
                                            </p:txEl>
                                          </p:spTgt>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8">
                                            <p:txEl>
                                              <p:pRg st="4" end="4"/>
                                            </p:txEl>
                                          </p:spTgt>
                                        </p:tgtEl>
                                        <p:attrNameLst>
                                          <p:attrName>style.visibility</p:attrName>
                                        </p:attrNameLst>
                                      </p:cBhvr>
                                      <p:to>
                                        <p:strVal val="visible"/>
                                      </p:to>
                                    </p:set>
                                    <p:animEffect transition="in" filter="fade">
                                      <p:cBhvr>
                                        <p:cTn id="54" dur="1750"/>
                                        <p:tgtEl>
                                          <p:spTgt spid="8">
                                            <p:txEl>
                                              <p:pRg st="4" end="4"/>
                                            </p:txEl>
                                          </p:spTgt>
                                        </p:tgtEl>
                                      </p:cBhvr>
                                    </p:animEffect>
                                    <p:anim calcmode="lin" valueType="num">
                                      <p:cBhvr>
                                        <p:cTn id="55" dur="175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56" dur="1750" fill="hold"/>
                                        <p:tgtEl>
                                          <p:spTgt spid="8">
                                            <p:txEl>
                                              <p:pRg st="4" end="4"/>
                                            </p:txEl>
                                          </p:spTgt>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8">
                                            <p:txEl>
                                              <p:pRg st="5" end="5"/>
                                            </p:txEl>
                                          </p:spTgt>
                                        </p:tgtEl>
                                        <p:attrNameLst>
                                          <p:attrName>style.visibility</p:attrName>
                                        </p:attrNameLst>
                                      </p:cBhvr>
                                      <p:to>
                                        <p:strVal val="visible"/>
                                      </p:to>
                                    </p:set>
                                    <p:animEffect transition="in" filter="fade">
                                      <p:cBhvr>
                                        <p:cTn id="59" dur="1750"/>
                                        <p:tgtEl>
                                          <p:spTgt spid="8">
                                            <p:txEl>
                                              <p:pRg st="5" end="5"/>
                                            </p:txEl>
                                          </p:spTgt>
                                        </p:tgtEl>
                                      </p:cBhvr>
                                    </p:animEffect>
                                    <p:anim calcmode="lin" valueType="num">
                                      <p:cBhvr>
                                        <p:cTn id="60" dur="175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61" dur="1750" fill="hold"/>
                                        <p:tgtEl>
                                          <p:spTgt spid="8">
                                            <p:txEl>
                                              <p:pRg st="5" end="5"/>
                                            </p:txEl>
                                          </p:spTgt>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8">
                                            <p:txEl>
                                              <p:pRg st="6" end="6"/>
                                            </p:txEl>
                                          </p:spTgt>
                                        </p:tgtEl>
                                        <p:attrNameLst>
                                          <p:attrName>style.visibility</p:attrName>
                                        </p:attrNameLst>
                                      </p:cBhvr>
                                      <p:to>
                                        <p:strVal val="visible"/>
                                      </p:to>
                                    </p:set>
                                    <p:animEffect transition="in" filter="fade">
                                      <p:cBhvr>
                                        <p:cTn id="64" dur="1750"/>
                                        <p:tgtEl>
                                          <p:spTgt spid="8">
                                            <p:txEl>
                                              <p:pRg st="6" end="6"/>
                                            </p:txEl>
                                          </p:spTgt>
                                        </p:tgtEl>
                                      </p:cBhvr>
                                    </p:animEffect>
                                    <p:anim calcmode="lin" valueType="num">
                                      <p:cBhvr>
                                        <p:cTn id="65" dur="175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6" dur="1750" fill="hold"/>
                                        <p:tgtEl>
                                          <p:spTgt spid="8">
                                            <p:txEl>
                                              <p:pRg st="6" end="6"/>
                                            </p:txEl>
                                          </p:spTgt>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8">
                                            <p:txEl>
                                              <p:pRg st="7" end="7"/>
                                            </p:txEl>
                                          </p:spTgt>
                                        </p:tgtEl>
                                        <p:attrNameLst>
                                          <p:attrName>style.visibility</p:attrName>
                                        </p:attrNameLst>
                                      </p:cBhvr>
                                      <p:to>
                                        <p:strVal val="visible"/>
                                      </p:to>
                                    </p:set>
                                    <p:animEffect transition="in" filter="fade">
                                      <p:cBhvr>
                                        <p:cTn id="69" dur="1750"/>
                                        <p:tgtEl>
                                          <p:spTgt spid="8">
                                            <p:txEl>
                                              <p:pRg st="7" end="7"/>
                                            </p:txEl>
                                          </p:spTgt>
                                        </p:tgtEl>
                                      </p:cBhvr>
                                    </p:animEffect>
                                    <p:anim calcmode="lin" valueType="num">
                                      <p:cBhvr>
                                        <p:cTn id="70" dur="175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1" dur="1750" fill="hold"/>
                                        <p:tgtEl>
                                          <p:spTgt spid="8">
                                            <p:txEl>
                                              <p:pRg st="7" end="7"/>
                                            </p:txEl>
                                          </p:spTgt>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8">
                                            <p:txEl>
                                              <p:pRg st="8" end="8"/>
                                            </p:txEl>
                                          </p:spTgt>
                                        </p:tgtEl>
                                        <p:attrNameLst>
                                          <p:attrName>style.visibility</p:attrName>
                                        </p:attrNameLst>
                                      </p:cBhvr>
                                      <p:to>
                                        <p:strVal val="visible"/>
                                      </p:to>
                                    </p:set>
                                    <p:animEffect transition="in" filter="fade">
                                      <p:cBhvr>
                                        <p:cTn id="74" dur="1750"/>
                                        <p:tgtEl>
                                          <p:spTgt spid="8">
                                            <p:txEl>
                                              <p:pRg st="8" end="8"/>
                                            </p:txEl>
                                          </p:spTgt>
                                        </p:tgtEl>
                                      </p:cBhvr>
                                    </p:animEffect>
                                    <p:anim calcmode="lin" valueType="num">
                                      <p:cBhvr>
                                        <p:cTn id="75" dur="175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76" dur="175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990600"/>
            <a:ext cx="2710721" cy="69300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0" y="1123890"/>
            <a:ext cx="2057400" cy="400110"/>
          </a:xfrm>
          <a:prstGeom prst="rect">
            <a:avLst/>
          </a:prstGeom>
          <a:noFill/>
        </p:spPr>
        <p:txBody>
          <a:bodyPr wrap="square" rtlCol="0">
            <a:spAutoFit/>
          </a:bodyPr>
          <a:lstStyle/>
          <a:p>
            <a:r>
              <a:rPr lang="en-US" sz="2000" dirty="0" smtClean="0">
                <a:solidFill>
                  <a:schemeClr val="bg1"/>
                </a:solidFill>
                <a:latin typeface="Calibri" pitchFamily="34" charset="0"/>
              </a:rPr>
              <a:t>Penalties</a:t>
            </a:r>
            <a:endParaRPr lang="en-US" sz="2000" dirty="0">
              <a:solidFill>
                <a:schemeClr val="bg1"/>
              </a:solidFill>
              <a:latin typeface="Calibri" pitchFamily="34" charset="0"/>
            </a:endParaRPr>
          </a:p>
        </p:txBody>
      </p:sp>
      <p:sp>
        <p:nvSpPr>
          <p:cNvPr id="7" name="Snip Diagonal Corner Rectangle 6"/>
          <p:cNvSpPr/>
          <p:nvPr/>
        </p:nvSpPr>
        <p:spPr>
          <a:xfrm>
            <a:off x="533400" y="1828800"/>
            <a:ext cx="7924800" cy="4355307"/>
          </a:xfrm>
          <a:prstGeom prst="snip2Diag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92580" y="0"/>
            <a:ext cx="7018020" cy="830997"/>
          </a:xfrm>
          <a:prstGeom prst="rect">
            <a:avLst/>
          </a:prstGeom>
          <a:noFill/>
        </p:spPr>
        <p:txBody>
          <a:bodyPr wrap="square" rtlCol="0">
            <a:spAutoFit/>
          </a:bodyPr>
          <a:lstStyle/>
          <a:p>
            <a:r>
              <a:rPr lang="en-US" sz="2400" b="1" dirty="0">
                <a:solidFill>
                  <a:schemeClr val="bg1"/>
                </a:solidFill>
                <a:latin typeface="Calibri" pitchFamily="34" charset="0"/>
              </a:rPr>
              <a:t>ENFORCEMENT OF THE ACT……….</a:t>
            </a:r>
          </a:p>
          <a:p>
            <a:endParaRPr lang="en-US" sz="2400" dirty="0">
              <a:solidFill>
                <a:schemeClr val="bg1"/>
              </a:solidFill>
              <a:latin typeface="Arial Black" panose="020B0A04020102020204" pitchFamily="34" charset="0"/>
            </a:endParaRPr>
          </a:p>
        </p:txBody>
      </p:sp>
      <p:sp>
        <p:nvSpPr>
          <p:cNvPr id="11" name="TextBox 10"/>
          <p:cNvSpPr txBox="1"/>
          <p:nvPr/>
        </p:nvSpPr>
        <p:spPr>
          <a:xfrm>
            <a:off x="1219200" y="2034838"/>
            <a:ext cx="6781800" cy="3662541"/>
          </a:xfrm>
          <a:prstGeom prst="rect">
            <a:avLst/>
          </a:prstGeom>
          <a:noFill/>
        </p:spPr>
        <p:txBody>
          <a:bodyPr wrap="square" rtlCol="0">
            <a:spAutoFit/>
          </a:bodyPr>
          <a:lstStyle/>
          <a:p>
            <a:pPr marL="285750" indent="-285750">
              <a:spcBef>
                <a:spcPct val="50000"/>
              </a:spcBef>
              <a:buFont typeface="Wingdings" panose="05000000000000000000" pitchFamily="2" charset="2"/>
              <a:buChar char="q"/>
            </a:pPr>
            <a:r>
              <a:rPr lang="en-US" sz="1600" dirty="0">
                <a:solidFill>
                  <a:schemeClr val="bg1"/>
                </a:solidFill>
                <a:latin typeface="Calibri" pitchFamily="34" charset="0"/>
              </a:rPr>
              <a:t>Unsafe food causing non-grievous injury : </a:t>
            </a:r>
          </a:p>
          <a:p>
            <a:r>
              <a:rPr lang="en-US" sz="1600" b="1" dirty="0" smtClean="0">
                <a:solidFill>
                  <a:schemeClr val="bg1"/>
                </a:solidFill>
                <a:latin typeface="Calibri" pitchFamily="34" charset="0"/>
              </a:rPr>
              <a:t>    </a:t>
            </a:r>
            <a:r>
              <a:rPr lang="en-US" sz="1600" b="1" dirty="0">
                <a:solidFill>
                  <a:schemeClr val="bg1"/>
                </a:solidFill>
                <a:latin typeface="Calibri" pitchFamily="34" charset="0"/>
              </a:rPr>
              <a:t>1 year</a:t>
            </a:r>
            <a:r>
              <a:rPr lang="en-US" sz="1600" dirty="0">
                <a:solidFill>
                  <a:schemeClr val="bg1"/>
                </a:solidFill>
                <a:latin typeface="Calibri" pitchFamily="34" charset="0"/>
              </a:rPr>
              <a:t> </a:t>
            </a:r>
            <a:r>
              <a:rPr lang="en-US" sz="1600" b="1" dirty="0">
                <a:solidFill>
                  <a:schemeClr val="bg1"/>
                </a:solidFill>
                <a:latin typeface="Calibri" pitchFamily="34" charset="0"/>
              </a:rPr>
              <a:t>imprisonment</a:t>
            </a:r>
            <a:r>
              <a:rPr lang="en-US" sz="1600" dirty="0">
                <a:solidFill>
                  <a:schemeClr val="bg1"/>
                </a:solidFill>
                <a:latin typeface="Calibri" pitchFamily="34" charset="0"/>
              </a:rPr>
              <a:t> with fine of </a:t>
            </a:r>
            <a:r>
              <a:rPr lang="en-US" sz="1600" b="1" dirty="0">
                <a:solidFill>
                  <a:schemeClr val="bg1"/>
                </a:solidFill>
                <a:latin typeface="Calibri" pitchFamily="34" charset="0"/>
              </a:rPr>
              <a:t>Rs. 3.00 </a:t>
            </a:r>
            <a:r>
              <a:rPr lang="en-US" sz="1600" b="1" dirty="0" smtClean="0">
                <a:solidFill>
                  <a:schemeClr val="bg1"/>
                </a:solidFill>
                <a:latin typeface="Calibri" pitchFamily="34" charset="0"/>
              </a:rPr>
              <a:t>lakh.</a:t>
            </a:r>
            <a:endParaRPr lang="en-US" sz="1600" b="1" dirty="0">
              <a:solidFill>
                <a:schemeClr val="bg1"/>
              </a:solidFill>
              <a:latin typeface="Calibri" pitchFamily="34" charset="0"/>
            </a:endParaRPr>
          </a:p>
          <a:p>
            <a:pPr>
              <a:spcBef>
                <a:spcPct val="50000"/>
              </a:spcBef>
            </a:pPr>
            <a:r>
              <a:rPr lang="en-US" sz="1600" dirty="0" smtClean="0">
                <a:solidFill>
                  <a:schemeClr val="bg1"/>
                </a:solidFill>
                <a:latin typeface="Calibri" pitchFamily="34" charset="0"/>
              </a:rPr>
              <a:t>     Compensation </a:t>
            </a:r>
            <a:r>
              <a:rPr lang="en-US" sz="1600" dirty="0">
                <a:solidFill>
                  <a:schemeClr val="bg1"/>
                </a:solidFill>
                <a:latin typeface="Calibri" pitchFamily="34" charset="0"/>
              </a:rPr>
              <a:t>in case for injury :  </a:t>
            </a:r>
          </a:p>
          <a:p>
            <a:r>
              <a:rPr lang="en-US" sz="1600" dirty="0" smtClean="0">
                <a:solidFill>
                  <a:schemeClr val="bg1"/>
                </a:solidFill>
                <a:latin typeface="Calibri" pitchFamily="34" charset="0"/>
              </a:rPr>
              <a:t>      </a:t>
            </a:r>
            <a:r>
              <a:rPr lang="en-US" sz="1600" dirty="0">
                <a:solidFill>
                  <a:schemeClr val="bg1"/>
                </a:solidFill>
                <a:latin typeface="Calibri" pitchFamily="34" charset="0"/>
              </a:rPr>
              <a:t>upto </a:t>
            </a:r>
            <a:r>
              <a:rPr lang="en-US" sz="1600" b="1" dirty="0">
                <a:solidFill>
                  <a:schemeClr val="bg1"/>
                </a:solidFill>
                <a:latin typeface="Calibri" pitchFamily="34" charset="0"/>
              </a:rPr>
              <a:t>Rs.1.00 </a:t>
            </a:r>
            <a:r>
              <a:rPr lang="en-US" sz="1600" b="1" dirty="0" smtClean="0">
                <a:solidFill>
                  <a:schemeClr val="bg1"/>
                </a:solidFill>
                <a:latin typeface="Calibri" pitchFamily="34" charset="0"/>
              </a:rPr>
              <a:t>lakh.</a:t>
            </a:r>
            <a:endParaRPr lang="en-US" sz="1600" dirty="0">
              <a:solidFill>
                <a:schemeClr val="bg1"/>
              </a:solidFill>
              <a:latin typeface="Calibri" pitchFamily="34" charset="0"/>
            </a:endParaRPr>
          </a:p>
          <a:p>
            <a:pPr marL="285750" indent="-285750">
              <a:spcBef>
                <a:spcPct val="50000"/>
              </a:spcBef>
              <a:buFont typeface="Wingdings" panose="05000000000000000000" pitchFamily="2" charset="2"/>
              <a:buChar char="q"/>
            </a:pPr>
            <a:r>
              <a:rPr lang="en-US" sz="1600" dirty="0" smtClean="0">
                <a:solidFill>
                  <a:schemeClr val="bg1"/>
                </a:solidFill>
                <a:latin typeface="Calibri" pitchFamily="34" charset="0"/>
              </a:rPr>
              <a:t>Causing </a:t>
            </a:r>
            <a:r>
              <a:rPr lang="en-US" sz="1600" dirty="0">
                <a:solidFill>
                  <a:schemeClr val="bg1"/>
                </a:solidFill>
                <a:latin typeface="Calibri" pitchFamily="34" charset="0"/>
              </a:rPr>
              <a:t>grievous injury : </a:t>
            </a:r>
            <a:r>
              <a:rPr lang="en-US" sz="1600" b="1" dirty="0">
                <a:solidFill>
                  <a:schemeClr val="bg1"/>
                </a:solidFill>
                <a:latin typeface="Calibri" pitchFamily="34" charset="0"/>
              </a:rPr>
              <a:t>6 years</a:t>
            </a:r>
            <a:r>
              <a:rPr lang="en-US" sz="1600" dirty="0">
                <a:solidFill>
                  <a:schemeClr val="bg1"/>
                </a:solidFill>
                <a:latin typeface="Calibri" pitchFamily="34" charset="0"/>
              </a:rPr>
              <a:t> </a:t>
            </a:r>
            <a:r>
              <a:rPr lang="en-US" sz="1600" b="1" dirty="0">
                <a:solidFill>
                  <a:schemeClr val="bg1"/>
                </a:solidFill>
                <a:latin typeface="Calibri" pitchFamily="34" charset="0"/>
              </a:rPr>
              <a:t>imprisonment</a:t>
            </a:r>
            <a:r>
              <a:rPr lang="en-US" sz="1600" dirty="0">
                <a:solidFill>
                  <a:schemeClr val="bg1"/>
                </a:solidFill>
                <a:latin typeface="Calibri" pitchFamily="34" charset="0"/>
              </a:rPr>
              <a:t> with </a:t>
            </a:r>
            <a:r>
              <a:rPr lang="en-US" sz="1600" dirty="0" smtClean="0">
                <a:solidFill>
                  <a:schemeClr val="bg1"/>
                </a:solidFill>
                <a:latin typeface="Calibri" pitchFamily="34" charset="0"/>
              </a:rPr>
              <a:t>fine   of </a:t>
            </a:r>
            <a:r>
              <a:rPr lang="en-US" sz="1600" b="1" dirty="0">
                <a:solidFill>
                  <a:schemeClr val="bg1"/>
                </a:solidFill>
                <a:latin typeface="Calibri" pitchFamily="34" charset="0"/>
              </a:rPr>
              <a:t>Rs. 5.00 </a:t>
            </a:r>
            <a:r>
              <a:rPr lang="en-US" sz="1600" b="1" dirty="0" smtClean="0">
                <a:solidFill>
                  <a:schemeClr val="bg1"/>
                </a:solidFill>
                <a:latin typeface="Calibri" pitchFamily="34" charset="0"/>
              </a:rPr>
              <a:t>lakh.</a:t>
            </a:r>
            <a:endParaRPr lang="en-US" sz="1600" b="1" dirty="0">
              <a:solidFill>
                <a:schemeClr val="bg1"/>
              </a:solidFill>
              <a:latin typeface="Calibri" pitchFamily="34" charset="0"/>
            </a:endParaRPr>
          </a:p>
          <a:p>
            <a:pPr>
              <a:spcBef>
                <a:spcPct val="50000"/>
              </a:spcBef>
            </a:pPr>
            <a:r>
              <a:rPr lang="en-US" sz="1600" dirty="0" smtClean="0">
                <a:solidFill>
                  <a:schemeClr val="bg1"/>
                </a:solidFill>
                <a:latin typeface="Calibri" pitchFamily="34" charset="0"/>
              </a:rPr>
              <a:t>     Compensation </a:t>
            </a:r>
            <a:r>
              <a:rPr lang="en-US" sz="1600" dirty="0">
                <a:solidFill>
                  <a:schemeClr val="bg1"/>
                </a:solidFill>
                <a:latin typeface="Calibri" pitchFamily="34" charset="0"/>
              </a:rPr>
              <a:t>in case for grievous injury : </a:t>
            </a:r>
          </a:p>
          <a:p>
            <a:r>
              <a:rPr lang="en-US" sz="1600" dirty="0">
                <a:solidFill>
                  <a:schemeClr val="bg1"/>
                </a:solidFill>
                <a:latin typeface="Calibri" pitchFamily="34" charset="0"/>
              </a:rPr>
              <a:t>      </a:t>
            </a:r>
            <a:r>
              <a:rPr lang="en-US" sz="1600" dirty="0" smtClean="0">
                <a:solidFill>
                  <a:schemeClr val="bg1"/>
                </a:solidFill>
                <a:latin typeface="Calibri" pitchFamily="34" charset="0"/>
              </a:rPr>
              <a:t>upto  </a:t>
            </a:r>
            <a:r>
              <a:rPr lang="en-US" sz="1600" b="1" dirty="0">
                <a:solidFill>
                  <a:schemeClr val="bg1"/>
                </a:solidFill>
                <a:latin typeface="Calibri" pitchFamily="34" charset="0"/>
              </a:rPr>
              <a:t>Rs.3.00 </a:t>
            </a:r>
            <a:r>
              <a:rPr lang="en-US" sz="1600" b="1" dirty="0" smtClean="0">
                <a:solidFill>
                  <a:schemeClr val="bg1"/>
                </a:solidFill>
                <a:latin typeface="Calibri" pitchFamily="34" charset="0"/>
              </a:rPr>
              <a:t>lakh.</a:t>
            </a:r>
            <a:endParaRPr lang="en-US" sz="1600" b="1" dirty="0">
              <a:solidFill>
                <a:schemeClr val="bg1"/>
              </a:solidFill>
              <a:latin typeface="Calibri" pitchFamily="34" charset="0"/>
            </a:endParaRPr>
          </a:p>
          <a:p>
            <a:pPr marL="285750" indent="-285750">
              <a:spcBef>
                <a:spcPct val="50000"/>
              </a:spcBef>
              <a:buFont typeface="Wingdings" panose="05000000000000000000" pitchFamily="2" charset="2"/>
              <a:buChar char="q"/>
            </a:pPr>
            <a:r>
              <a:rPr lang="en-US" sz="1600" dirty="0" smtClean="0">
                <a:solidFill>
                  <a:schemeClr val="bg1"/>
                </a:solidFill>
                <a:latin typeface="Calibri" pitchFamily="34" charset="0"/>
              </a:rPr>
              <a:t>Causing </a:t>
            </a:r>
            <a:r>
              <a:rPr lang="en-US" sz="1600" dirty="0">
                <a:solidFill>
                  <a:schemeClr val="bg1"/>
                </a:solidFill>
                <a:latin typeface="Calibri" pitchFamily="34" charset="0"/>
              </a:rPr>
              <a:t>death : </a:t>
            </a:r>
            <a:r>
              <a:rPr lang="en-US" sz="1600" b="1" dirty="0">
                <a:solidFill>
                  <a:schemeClr val="bg1"/>
                </a:solidFill>
                <a:latin typeface="Calibri" pitchFamily="34" charset="0"/>
              </a:rPr>
              <a:t>7 years</a:t>
            </a:r>
            <a:r>
              <a:rPr lang="en-US" sz="1600" dirty="0">
                <a:solidFill>
                  <a:schemeClr val="bg1"/>
                </a:solidFill>
                <a:latin typeface="Calibri" pitchFamily="34" charset="0"/>
              </a:rPr>
              <a:t> or </a:t>
            </a:r>
            <a:r>
              <a:rPr lang="en-US" sz="1600" b="1" dirty="0">
                <a:solidFill>
                  <a:schemeClr val="bg1"/>
                </a:solidFill>
                <a:latin typeface="Calibri" pitchFamily="34" charset="0"/>
              </a:rPr>
              <a:t>life imprisonment</a:t>
            </a:r>
            <a:r>
              <a:rPr lang="en-US" sz="1600" dirty="0">
                <a:solidFill>
                  <a:schemeClr val="bg1"/>
                </a:solidFill>
                <a:latin typeface="Calibri" pitchFamily="34" charset="0"/>
              </a:rPr>
              <a:t> </a:t>
            </a:r>
          </a:p>
          <a:p>
            <a:r>
              <a:rPr lang="en-US" sz="1600" dirty="0">
                <a:solidFill>
                  <a:schemeClr val="bg1"/>
                </a:solidFill>
                <a:latin typeface="Calibri" pitchFamily="34" charset="0"/>
              </a:rPr>
              <a:t>    </a:t>
            </a:r>
            <a:r>
              <a:rPr lang="en-US" sz="1600" dirty="0" smtClean="0">
                <a:solidFill>
                  <a:schemeClr val="bg1"/>
                </a:solidFill>
                <a:latin typeface="Calibri" pitchFamily="34" charset="0"/>
              </a:rPr>
              <a:t> </a:t>
            </a:r>
            <a:r>
              <a:rPr lang="en-US" sz="1600" dirty="0">
                <a:solidFill>
                  <a:schemeClr val="bg1"/>
                </a:solidFill>
                <a:latin typeface="Calibri" pitchFamily="34" charset="0"/>
              </a:rPr>
              <a:t>and fine of </a:t>
            </a:r>
            <a:r>
              <a:rPr lang="en-US" sz="1600" b="1" dirty="0">
                <a:solidFill>
                  <a:schemeClr val="bg1"/>
                </a:solidFill>
                <a:latin typeface="Calibri" pitchFamily="34" charset="0"/>
              </a:rPr>
              <a:t>Rs. 10.00 </a:t>
            </a:r>
            <a:r>
              <a:rPr lang="en-US" sz="1600" b="1" dirty="0" smtClean="0">
                <a:solidFill>
                  <a:schemeClr val="bg1"/>
                </a:solidFill>
                <a:latin typeface="Calibri" pitchFamily="34" charset="0"/>
              </a:rPr>
              <a:t>lakh.</a:t>
            </a:r>
            <a:endParaRPr lang="en-US" sz="1600" b="1" dirty="0">
              <a:solidFill>
                <a:schemeClr val="bg1"/>
              </a:solidFill>
              <a:latin typeface="Calibri" pitchFamily="34" charset="0"/>
            </a:endParaRPr>
          </a:p>
          <a:p>
            <a:pPr>
              <a:spcBef>
                <a:spcPct val="50000"/>
              </a:spcBef>
            </a:pPr>
            <a:r>
              <a:rPr lang="en-US" sz="1600" dirty="0">
                <a:solidFill>
                  <a:schemeClr val="bg1"/>
                </a:solidFill>
                <a:latin typeface="Calibri" pitchFamily="34" charset="0"/>
              </a:rPr>
              <a:t> </a:t>
            </a:r>
            <a:r>
              <a:rPr lang="en-US" sz="1600" dirty="0" smtClean="0">
                <a:solidFill>
                  <a:schemeClr val="bg1"/>
                </a:solidFill>
                <a:latin typeface="Calibri" pitchFamily="34" charset="0"/>
              </a:rPr>
              <a:t>    Compensation </a:t>
            </a:r>
            <a:r>
              <a:rPr lang="en-US" sz="1600" dirty="0">
                <a:solidFill>
                  <a:schemeClr val="bg1"/>
                </a:solidFill>
                <a:latin typeface="Calibri" pitchFamily="34" charset="0"/>
              </a:rPr>
              <a:t>in case of death : </a:t>
            </a:r>
          </a:p>
          <a:p>
            <a:r>
              <a:rPr lang="en-US" sz="1600" dirty="0" smtClean="0">
                <a:solidFill>
                  <a:schemeClr val="bg1"/>
                </a:solidFill>
                <a:latin typeface="Calibri" pitchFamily="34" charset="0"/>
              </a:rPr>
              <a:t>     upto </a:t>
            </a:r>
            <a:r>
              <a:rPr lang="en-US" sz="1600" b="1" dirty="0">
                <a:solidFill>
                  <a:schemeClr val="bg1"/>
                </a:solidFill>
                <a:latin typeface="Calibri" pitchFamily="34" charset="0"/>
              </a:rPr>
              <a:t>Rs. 5.00 lakh</a:t>
            </a:r>
            <a:r>
              <a:rPr lang="en-US" sz="1600" dirty="0">
                <a:solidFill>
                  <a:schemeClr val="bg1"/>
                </a:solidFill>
                <a:latin typeface="Calibri" pitchFamily="34" charset="0"/>
              </a:rPr>
              <a:t> </a:t>
            </a:r>
            <a:r>
              <a:rPr lang="en-US" sz="1600" dirty="0" smtClean="0">
                <a:solidFill>
                  <a:schemeClr val="bg1"/>
                </a:solidFill>
                <a:latin typeface="Calibri" pitchFamily="34" charset="0"/>
              </a:rPr>
              <a:t>minimum.</a:t>
            </a:r>
            <a:endParaRPr lang="en-US" sz="1600" dirty="0">
              <a:solidFill>
                <a:schemeClr val="bg1"/>
              </a:solidFill>
              <a:latin typeface="Calibri" pitchFamily="34" charset="0"/>
            </a:endParaRPr>
          </a:p>
          <a:p>
            <a:r>
              <a:rPr lang="en-US" sz="1600" b="1" dirty="0" smtClean="0">
                <a:solidFill>
                  <a:schemeClr val="bg1"/>
                </a:solidFill>
                <a:latin typeface="Arial Black" panose="020B0A04020102020204" pitchFamily="34" charset="0"/>
              </a:rPr>
              <a:t>        </a:t>
            </a:r>
            <a:endParaRPr lang="en-US" sz="1600" dirty="0">
              <a:solidFill>
                <a:schemeClr val="bg1"/>
              </a:solidFill>
              <a:latin typeface="Arial Black" panose="020B0A04020102020204" pitchFamily="34" charset="0"/>
            </a:endParaRPr>
          </a:p>
        </p:txBody>
      </p:sp>
      <p:sp>
        <p:nvSpPr>
          <p:cNvPr id="9" name="Footer Placeholder 8"/>
          <p:cNvSpPr txBox="1">
            <a:spLocks/>
          </p:cNvSpPr>
          <p:nvPr/>
        </p:nvSpPr>
        <p:spPr>
          <a:xfrm>
            <a:off x="6019800" y="60198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1619835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71600" y="71735"/>
            <a:ext cx="8382000" cy="461665"/>
          </a:xfrm>
          <a:prstGeom prst="rect">
            <a:avLst/>
          </a:prstGeom>
          <a:noFill/>
        </p:spPr>
        <p:txBody>
          <a:bodyPr wrap="square" rtlCol="0">
            <a:spAutoFit/>
          </a:bodyPr>
          <a:lstStyle/>
          <a:p>
            <a:r>
              <a:rPr lang="en-US" sz="2400" dirty="0" smtClean="0">
                <a:solidFill>
                  <a:schemeClr val="bg1"/>
                </a:solidFill>
                <a:latin typeface="Calibri" pitchFamily="34" charset="0"/>
              </a:rPr>
              <a:t>THE NEW REGIME OF FSS ACT WILL</a:t>
            </a:r>
            <a:endParaRPr lang="en-US" sz="2400" dirty="0">
              <a:solidFill>
                <a:schemeClr val="bg1"/>
              </a:solidFill>
              <a:latin typeface="Calibri" pitchFamily="34" charset="0"/>
            </a:endParaRPr>
          </a:p>
        </p:txBody>
      </p:sp>
      <p:sp>
        <p:nvSpPr>
          <p:cNvPr id="7" name="Round Diagonal Corner Rectangle 6"/>
          <p:cNvSpPr/>
          <p:nvPr/>
        </p:nvSpPr>
        <p:spPr>
          <a:xfrm>
            <a:off x="76200" y="1167303"/>
            <a:ext cx="8991600" cy="434567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524000"/>
            <a:ext cx="8610600" cy="3277820"/>
          </a:xfrm>
          <a:prstGeom prst="rect">
            <a:avLst/>
          </a:prstGeom>
          <a:noFill/>
        </p:spPr>
        <p:txBody>
          <a:bodyPr wrap="square" rtlCol="0">
            <a:spAutoFit/>
          </a:bodyPr>
          <a:lstStyle/>
          <a:p>
            <a:pPr marL="285750" indent="-285750" algn="just">
              <a:spcBef>
                <a:spcPct val="30000"/>
              </a:spcBef>
              <a:buFont typeface="Wingdings" panose="05000000000000000000" pitchFamily="2" charset="2"/>
              <a:buChar char="q"/>
            </a:pPr>
            <a:r>
              <a:rPr lang="en-US" dirty="0">
                <a:solidFill>
                  <a:schemeClr val="bg1"/>
                </a:solidFill>
                <a:latin typeface="Calibri" pitchFamily="34" charset="0"/>
              </a:rPr>
              <a:t>ensure that only safe and wholesome foods are marketed,</a:t>
            </a:r>
          </a:p>
          <a:p>
            <a:pPr marL="285750" indent="-285750" algn="just">
              <a:spcBef>
                <a:spcPct val="30000"/>
              </a:spcBef>
              <a:buFont typeface="Wingdings" panose="05000000000000000000" pitchFamily="2" charset="2"/>
              <a:buChar char="q"/>
            </a:pPr>
            <a:r>
              <a:rPr lang="en-US" dirty="0">
                <a:solidFill>
                  <a:schemeClr val="bg1"/>
                </a:solidFill>
                <a:latin typeface="Calibri" pitchFamily="34" charset="0"/>
              </a:rPr>
              <a:t>take decisions based on science ,</a:t>
            </a:r>
          </a:p>
          <a:p>
            <a:pPr marL="285750" indent="-285750" algn="just">
              <a:spcBef>
                <a:spcPct val="30000"/>
              </a:spcBef>
              <a:buFont typeface="Wingdings" panose="05000000000000000000" pitchFamily="2" charset="2"/>
              <a:buChar char="q"/>
            </a:pPr>
            <a:r>
              <a:rPr lang="en-US" dirty="0">
                <a:solidFill>
                  <a:schemeClr val="bg1"/>
                </a:solidFill>
                <a:latin typeface="Calibri" pitchFamily="34" charset="0"/>
              </a:rPr>
              <a:t>empower authorities to detect sources of contamination and to take action to prevent contaminated foods from reaching the consumer,</a:t>
            </a:r>
          </a:p>
          <a:p>
            <a:pPr marL="285750" indent="-285750" algn="just">
              <a:spcBef>
                <a:spcPct val="30000"/>
              </a:spcBef>
              <a:buFont typeface="Wingdings" panose="05000000000000000000" pitchFamily="2" charset="2"/>
              <a:buChar char="q"/>
            </a:pPr>
            <a:r>
              <a:rPr lang="en-US" dirty="0">
                <a:solidFill>
                  <a:schemeClr val="bg1"/>
                </a:solidFill>
                <a:latin typeface="Calibri" pitchFamily="34" charset="0"/>
              </a:rPr>
              <a:t>enforce Internationally accepted standards for food and food commodities, </a:t>
            </a:r>
          </a:p>
          <a:p>
            <a:pPr marL="285750" indent="-285750" algn="just">
              <a:spcBef>
                <a:spcPct val="30000"/>
              </a:spcBef>
              <a:buFont typeface="Wingdings" panose="05000000000000000000" pitchFamily="2" charset="2"/>
              <a:buChar char="q"/>
            </a:pPr>
            <a:r>
              <a:rPr lang="en-US" dirty="0">
                <a:solidFill>
                  <a:schemeClr val="bg1"/>
                </a:solidFill>
                <a:latin typeface="Calibri" pitchFamily="34" charset="0"/>
              </a:rPr>
              <a:t>enforce compliance by manufacturers, distributors, importers, exporters and other stakeholders and</a:t>
            </a:r>
          </a:p>
          <a:p>
            <a:pPr marL="285750" indent="-285750" algn="just">
              <a:spcBef>
                <a:spcPct val="30000"/>
              </a:spcBef>
              <a:buFont typeface="Wingdings" panose="05000000000000000000" pitchFamily="2" charset="2"/>
              <a:buChar char="q"/>
            </a:pPr>
            <a:r>
              <a:rPr lang="en-US" dirty="0">
                <a:solidFill>
                  <a:schemeClr val="bg1"/>
                </a:solidFill>
                <a:latin typeface="Calibri" pitchFamily="34" charset="0"/>
              </a:rPr>
              <a:t>be transparent and promote public confidence.</a:t>
            </a:r>
          </a:p>
          <a:p>
            <a:pPr marL="285750" indent="-285750">
              <a:buFont typeface="Wingdings" panose="05000000000000000000" pitchFamily="2" charset="2"/>
              <a:buChar char="q"/>
            </a:pPr>
            <a:endParaRPr lang="en-US" dirty="0">
              <a:solidFill>
                <a:schemeClr val="bg1"/>
              </a:solidFill>
              <a:latin typeface="Arial Black" panose="020B0A04020102020204" pitchFamily="34" charset="0"/>
            </a:endParaRPr>
          </a:p>
          <a:p>
            <a:endParaRPr lang="en-US" dirty="0"/>
          </a:p>
        </p:txBody>
      </p:sp>
      <p:sp>
        <p:nvSpPr>
          <p:cNvPr id="9" name="Rectangle 8"/>
          <p:cNvSpPr/>
          <p:nvPr/>
        </p:nvSpPr>
        <p:spPr>
          <a:xfrm>
            <a:off x="0" y="6477000"/>
            <a:ext cx="914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8"/>
          <p:cNvSpPr txBox="1">
            <a:spLocks/>
          </p:cNvSpPr>
          <p:nvPr/>
        </p:nvSpPr>
        <p:spPr>
          <a:xfrm>
            <a:off x="6019800" y="55626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2284164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500"/>
                                        <p:tgtEl>
                                          <p:spTgt spid="8">
                                            <p:txEl>
                                              <p:pRg st="0" end="0"/>
                                            </p:txEl>
                                          </p:spTgt>
                                        </p:tgtEl>
                                      </p:cBhvr>
                                    </p:animEffect>
                                    <p:anim calcmode="lin" valueType="num">
                                      <p:cBhvr>
                                        <p:cTn id="22" dur="2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2500" fill="hold"/>
                                        <p:tgtEl>
                                          <p:spTgt spid="8">
                                            <p:txEl>
                                              <p:pRg st="0" end="0"/>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fade">
                                      <p:cBhvr>
                                        <p:cTn id="26" dur="2500"/>
                                        <p:tgtEl>
                                          <p:spTgt spid="8">
                                            <p:txEl>
                                              <p:pRg st="1" end="1"/>
                                            </p:txEl>
                                          </p:spTgt>
                                        </p:tgtEl>
                                      </p:cBhvr>
                                    </p:animEffect>
                                    <p:anim calcmode="lin" valueType="num">
                                      <p:cBhvr>
                                        <p:cTn id="27" dur="2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8" dur="2500" fill="hold"/>
                                        <p:tgtEl>
                                          <p:spTgt spid="8">
                                            <p:txEl>
                                              <p:pRg st="1" end="1"/>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fade">
                                      <p:cBhvr>
                                        <p:cTn id="31" dur="2500"/>
                                        <p:tgtEl>
                                          <p:spTgt spid="8">
                                            <p:txEl>
                                              <p:pRg st="2" end="2"/>
                                            </p:txEl>
                                          </p:spTgt>
                                        </p:tgtEl>
                                      </p:cBhvr>
                                    </p:animEffect>
                                    <p:anim calcmode="lin" valueType="num">
                                      <p:cBhvr>
                                        <p:cTn id="32" dur="2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3" dur="2500" fill="hold"/>
                                        <p:tgtEl>
                                          <p:spTgt spid="8">
                                            <p:txEl>
                                              <p:pRg st="2" end="2"/>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Effect transition="in" filter="fade">
                                      <p:cBhvr>
                                        <p:cTn id="36" dur="2500"/>
                                        <p:tgtEl>
                                          <p:spTgt spid="8">
                                            <p:txEl>
                                              <p:pRg st="3" end="3"/>
                                            </p:txEl>
                                          </p:spTgt>
                                        </p:tgtEl>
                                      </p:cBhvr>
                                    </p:animEffect>
                                    <p:anim calcmode="lin" valueType="num">
                                      <p:cBhvr>
                                        <p:cTn id="37" dur="2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8" dur="2500" fill="hold"/>
                                        <p:tgtEl>
                                          <p:spTgt spid="8">
                                            <p:txEl>
                                              <p:pRg st="3" end="3"/>
                                            </p:txEl>
                                          </p:spTgt>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8">
                                            <p:txEl>
                                              <p:pRg st="4" end="4"/>
                                            </p:txEl>
                                          </p:spTgt>
                                        </p:tgtEl>
                                        <p:attrNameLst>
                                          <p:attrName>style.visibility</p:attrName>
                                        </p:attrNameLst>
                                      </p:cBhvr>
                                      <p:to>
                                        <p:strVal val="visible"/>
                                      </p:to>
                                    </p:set>
                                    <p:animEffect transition="in" filter="fade">
                                      <p:cBhvr>
                                        <p:cTn id="41" dur="2500"/>
                                        <p:tgtEl>
                                          <p:spTgt spid="8">
                                            <p:txEl>
                                              <p:pRg st="4" end="4"/>
                                            </p:txEl>
                                          </p:spTgt>
                                        </p:tgtEl>
                                      </p:cBhvr>
                                    </p:animEffect>
                                    <p:anim calcmode="lin" valueType="num">
                                      <p:cBhvr>
                                        <p:cTn id="42" dur="2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3" dur="2500" fill="hold"/>
                                        <p:tgtEl>
                                          <p:spTgt spid="8">
                                            <p:txEl>
                                              <p:pRg st="4" end="4"/>
                                            </p:txEl>
                                          </p:spTgt>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8">
                                            <p:txEl>
                                              <p:pRg st="5" end="5"/>
                                            </p:txEl>
                                          </p:spTgt>
                                        </p:tgtEl>
                                        <p:attrNameLst>
                                          <p:attrName>style.visibility</p:attrName>
                                        </p:attrNameLst>
                                      </p:cBhvr>
                                      <p:to>
                                        <p:strVal val="visible"/>
                                      </p:to>
                                    </p:set>
                                    <p:animEffect transition="in" filter="fade">
                                      <p:cBhvr>
                                        <p:cTn id="46" dur="2500"/>
                                        <p:tgtEl>
                                          <p:spTgt spid="8">
                                            <p:txEl>
                                              <p:pRg st="5" end="5"/>
                                            </p:txEl>
                                          </p:spTgt>
                                        </p:tgtEl>
                                      </p:cBhvr>
                                    </p:animEffect>
                                    <p:anim calcmode="lin" valueType="num">
                                      <p:cBhvr>
                                        <p:cTn id="47" dur="25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8" dur="25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400800"/>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52600" y="2271697"/>
            <a:ext cx="5638800"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Manpreet Singh </a:t>
            </a:r>
          </a:p>
          <a:p>
            <a:pPr algn="ctr"/>
            <a:r>
              <a:rPr lang="en-US" sz="24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Singh (M) &amp; Company</a:t>
            </a:r>
          </a:p>
          <a:p>
            <a:pPr algn="ctr"/>
            <a:r>
              <a:rPr lang="en-US" sz="24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Practicing Company Secretary</a:t>
            </a:r>
          </a:p>
          <a:p>
            <a:pPr algn="ctr"/>
            <a:r>
              <a:rPr lang="en-US" sz="20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E-mail: </a:t>
            </a:r>
            <a:r>
              <a:rPr lang="en-US" sz="20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hlinkClick r:id="rId2"/>
              </a:rPr>
              <a:t>singhmcompany@gmail.com</a:t>
            </a:r>
            <a:endParaRPr lang="en-US" sz="20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p>
            <a:pPr algn="ctr"/>
            <a:r>
              <a:rPr lang="en-US" sz="20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Mob No: 955-582-8368</a:t>
            </a:r>
            <a:endParaRPr lang="en-US" sz="200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0" name="Rectangle 9"/>
          <p:cNvSpPr/>
          <p:nvPr/>
        </p:nvSpPr>
        <p:spPr>
          <a:xfrm>
            <a:off x="2688354" y="4648200"/>
            <a:ext cx="3996607" cy="175432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Thank You!</a:t>
            </a:r>
          </a:p>
          <a:p>
            <a:pPr algn="ctr"/>
            <a:r>
              <a:rPr lang="en-US" sz="5400" b="1" cap="none" spc="0" dirty="0" smtClean="0">
                <a:ln/>
                <a:solidFill>
                  <a:schemeClr val="accent4"/>
                </a:solidFill>
                <a:effectLst/>
              </a:rPr>
              <a:t> </a:t>
            </a:r>
            <a:r>
              <a:rPr lang="en-US" sz="5400" b="1" cap="none" spc="0" dirty="0" smtClean="0">
                <a:ln/>
                <a:solidFill>
                  <a:schemeClr val="accent4"/>
                </a:solidFill>
                <a:effectLst/>
                <a:sym typeface="Wingdings" panose="05000000000000000000" pitchFamily="2" charset="2"/>
              </a:rPr>
              <a:t> </a:t>
            </a:r>
            <a:endParaRPr lang="en-US" sz="5400" b="1" cap="none" spc="0" dirty="0">
              <a:ln/>
              <a:solidFill>
                <a:schemeClr val="accent4"/>
              </a:solidFill>
              <a:effectLst/>
            </a:endParaRPr>
          </a:p>
        </p:txBody>
      </p:sp>
    </p:spTree>
    <p:extLst>
      <p:ext uri="{BB962C8B-B14F-4D97-AF65-F5344CB8AC3E}">
        <p14:creationId xmlns:p14="http://schemas.microsoft.com/office/powerpoint/2010/main" xmlns="" val="13929342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0" fill="hold"/>
                                        <p:tgtEl>
                                          <p:spTgt spid="2"/>
                                        </p:tgtEl>
                                        <p:attrNameLst>
                                          <p:attrName>ppt_x</p:attrName>
                                        </p:attrNameLst>
                                      </p:cBhvr>
                                      <p:tavLst>
                                        <p:tav tm="0">
                                          <p:val>
                                            <p:strVal val="0-#ppt_w/2"/>
                                          </p:val>
                                        </p:tav>
                                        <p:tav tm="100000">
                                          <p:val>
                                            <p:strVal val="#ppt_x"/>
                                          </p:val>
                                        </p:tav>
                                      </p:tavLst>
                                    </p:anim>
                                    <p:anim calcmode="lin" valueType="num">
                                      <p:cBhvr additive="base">
                                        <p:cTn id="8" dur="2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ppt_x</p:attrName>
                                        </p:attrNameLst>
                                      </p:cBhvr>
                                      <p:tavLst>
                                        <p:tav tm="0">
                                          <p:val>
                                            <p:strVal val="#ppt_x"/>
                                          </p:val>
                                        </p:tav>
                                        <p:tav tm="100000">
                                          <p:val>
                                            <p:strVal val="#ppt_x"/>
                                          </p:val>
                                        </p:tav>
                                      </p:tavLst>
                                    </p:anim>
                                    <p:anim calcmode="lin" valueType="num">
                                      <p:cBhvr>
                                        <p:cTn id="15"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533400" y="914400"/>
            <a:ext cx="3733800" cy="4648200"/>
          </a:xfrm>
          <a:prstGeom prst="flowChartProcess">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Rectangle 2"/>
          <p:cNvSpPr/>
          <p:nvPr/>
        </p:nvSpPr>
        <p:spPr>
          <a:xfrm>
            <a:off x="762000" y="1267599"/>
            <a:ext cx="3200400" cy="3970318"/>
          </a:xfrm>
          <a:prstGeom prst="rect">
            <a:avLst/>
          </a:prstGeom>
        </p:spPr>
        <p:txBody>
          <a:bodyPr wrap="square">
            <a:spAutoFit/>
          </a:bodyPr>
          <a:lstStyle/>
          <a:p>
            <a:pPr algn="ctr"/>
            <a:r>
              <a:rPr lang="en-US" sz="2400" b="1" dirty="0" smtClean="0">
                <a:solidFill>
                  <a:schemeClr val="bg2"/>
                </a:solidFill>
                <a:latin typeface="Calibri" panose="020F0502020204030204" pitchFamily="34" charset="0"/>
              </a:rPr>
              <a:t>Issues with Existing regularity regime –</a:t>
            </a:r>
          </a:p>
          <a:p>
            <a:endParaRPr lang="en-US" sz="2400" dirty="0" smtClean="0">
              <a:latin typeface="Arial Rounded MT Bold" pitchFamily="34" charset="0"/>
            </a:endParaRPr>
          </a:p>
          <a:p>
            <a:pPr algn="just">
              <a:buFont typeface="Wingdings" pitchFamily="2" charset="2"/>
              <a:buChar char="q"/>
            </a:pPr>
            <a:r>
              <a:rPr lang="en-US" dirty="0" smtClean="0">
                <a:latin typeface="Calibri" panose="020F0502020204030204" pitchFamily="34" charset="0"/>
              </a:rPr>
              <a:t>Different laws and Different Ministries governing the food sector.</a:t>
            </a:r>
          </a:p>
          <a:p>
            <a:pPr algn="just">
              <a:buFont typeface="Wingdings" pitchFamily="2" charset="2"/>
              <a:buChar char="q"/>
            </a:pPr>
            <a:r>
              <a:rPr lang="en-US" dirty="0" smtClean="0">
                <a:latin typeface="Calibri" panose="020F0502020204030204" pitchFamily="34" charset="0"/>
              </a:rPr>
              <a:t>Laws framed by different Ministries/ Depts. With different perspective and enforcement approach</a:t>
            </a:r>
          </a:p>
          <a:p>
            <a:pPr algn="just">
              <a:buFont typeface="Wingdings" pitchFamily="2" charset="2"/>
              <a:buChar char="q"/>
            </a:pPr>
            <a:r>
              <a:rPr lang="en-US" dirty="0" smtClean="0">
                <a:latin typeface="Calibri" panose="020F0502020204030204" pitchFamily="34" charset="0"/>
              </a:rPr>
              <a:t>Overlapping laws with different quality standards &amp; labelling requirements.</a:t>
            </a:r>
          </a:p>
        </p:txBody>
      </p:sp>
      <p:sp>
        <p:nvSpPr>
          <p:cNvPr id="6" name="Flowchart: Process 5"/>
          <p:cNvSpPr/>
          <p:nvPr/>
        </p:nvSpPr>
        <p:spPr>
          <a:xfrm>
            <a:off x="4953000" y="914400"/>
            <a:ext cx="3733800" cy="4648200"/>
          </a:xfrm>
          <a:prstGeom prst="flowChartProcess">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400" dirty="0" smtClean="0">
              <a:solidFill>
                <a:schemeClr val="bg2"/>
              </a:solidFill>
              <a:latin typeface="Arial Rounded MT Bold" pitchFamily="34" charset="0"/>
            </a:endParaRPr>
          </a:p>
        </p:txBody>
      </p:sp>
      <p:sp>
        <p:nvSpPr>
          <p:cNvPr id="7" name="Flowchart: Process 6"/>
          <p:cNvSpPr/>
          <p:nvPr/>
        </p:nvSpPr>
        <p:spPr>
          <a:xfrm>
            <a:off x="0" y="0"/>
            <a:ext cx="9144000" cy="5413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021881" y="990600"/>
            <a:ext cx="3385079" cy="4247317"/>
          </a:xfrm>
          <a:prstGeom prst="rect">
            <a:avLst/>
          </a:prstGeom>
          <a:noFill/>
        </p:spPr>
        <p:txBody>
          <a:bodyPr wrap="square" rtlCol="0">
            <a:spAutoFit/>
          </a:bodyPr>
          <a:lstStyle/>
          <a:p>
            <a:pPr algn="ctr"/>
            <a:endParaRPr lang="en-US" sz="2400" dirty="0" smtClean="0">
              <a:solidFill>
                <a:schemeClr val="bg2"/>
              </a:solidFill>
              <a:latin typeface="Arial Rounded MT Bold" pitchFamily="34" charset="0"/>
            </a:endParaRPr>
          </a:p>
          <a:p>
            <a:pPr algn="ctr"/>
            <a:r>
              <a:rPr lang="en-US" sz="2400" b="1" dirty="0" smtClean="0">
                <a:solidFill>
                  <a:schemeClr val="bg2"/>
                </a:solidFill>
                <a:latin typeface="Calibri" panose="020F0502020204030204" pitchFamily="34" charset="0"/>
              </a:rPr>
              <a:t>Need for New Law-</a:t>
            </a:r>
          </a:p>
          <a:p>
            <a:pPr algn="just"/>
            <a:endParaRPr lang="en-US" sz="2400" b="1" dirty="0" smtClean="0">
              <a:solidFill>
                <a:schemeClr val="bg2"/>
              </a:solidFill>
              <a:latin typeface="Calibri" panose="020F0502020204030204" pitchFamily="34" charset="0"/>
            </a:endParaRPr>
          </a:p>
          <a:p>
            <a:pPr algn="just">
              <a:buFont typeface="Wingdings" pitchFamily="2" charset="2"/>
              <a:buChar char="q"/>
            </a:pPr>
            <a:r>
              <a:rPr lang="en-US" dirty="0" smtClean="0">
                <a:latin typeface="Calibri" panose="020F0502020204030204" pitchFamily="34" charset="0"/>
              </a:rPr>
              <a:t>Removal of multiple regulations.</a:t>
            </a:r>
          </a:p>
          <a:p>
            <a:pPr algn="just">
              <a:buFont typeface="Wingdings" pitchFamily="2" charset="2"/>
              <a:buChar char="q"/>
            </a:pPr>
            <a:r>
              <a:rPr lang="en-US" dirty="0" smtClean="0">
                <a:latin typeface="Calibri" panose="020F0502020204030204" pitchFamily="34" charset="0"/>
              </a:rPr>
              <a:t>Harmonizing with International Law.</a:t>
            </a:r>
          </a:p>
          <a:p>
            <a:pPr algn="just">
              <a:buFont typeface="Wingdings" pitchFamily="2" charset="2"/>
              <a:buChar char="q"/>
            </a:pPr>
            <a:r>
              <a:rPr lang="en-US" dirty="0" smtClean="0">
                <a:latin typeface="Calibri" panose="020F0502020204030204" pitchFamily="34" charset="0"/>
              </a:rPr>
              <a:t>Framing regularly requirements based  on science and risk   analysis.</a:t>
            </a:r>
          </a:p>
          <a:p>
            <a:pPr algn="just">
              <a:buFont typeface="Wingdings" pitchFamily="2" charset="2"/>
              <a:buChar char="q"/>
            </a:pPr>
            <a:r>
              <a:rPr lang="en-US" dirty="0" smtClean="0">
                <a:latin typeface="Calibri" panose="020F0502020204030204" pitchFamily="34" charset="0"/>
              </a:rPr>
              <a:t>Facilitating trade without compromising consumer safety and bringing in innovation in foods</a:t>
            </a:r>
            <a:r>
              <a:rPr lang="en-US" dirty="0" smtClean="0">
                <a:latin typeface="Arial Rounded MT Bold" pitchFamily="34" charset="0"/>
              </a:rPr>
              <a:t>.</a:t>
            </a:r>
            <a:endParaRPr lang="en-US" dirty="0">
              <a:latin typeface="Arial Rounded MT Bold" pitchFamily="34" charset="0"/>
            </a:endParaRPr>
          </a:p>
        </p:txBody>
      </p:sp>
      <p:sp>
        <p:nvSpPr>
          <p:cNvPr id="11" name="Flowchart: Process 10"/>
          <p:cNvSpPr/>
          <p:nvPr/>
        </p:nvSpPr>
        <p:spPr>
          <a:xfrm>
            <a:off x="0" y="6400800"/>
            <a:ext cx="9144000" cy="457200"/>
          </a:xfrm>
          <a:prstGeom prst="flowChartProcess">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237721" y="5027474"/>
            <a:ext cx="6306079" cy="400110"/>
          </a:xfrm>
          <a:prstGeom prst="rect">
            <a:avLst/>
          </a:prstGeom>
          <a:noFill/>
        </p:spPr>
        <p:txBody>
          <a:bodyPr wrap="square" lIns="91440" tIns="45720" rIns="91440" bIns="45720">
            <a:spAutoFit/>
          </a:bodyPr>
          <a:lstStyle/>
          <a:p>
            <a:pPr algn="ctr"/>
            <a:r>
              <a:rPr lang="en-US" sz="2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Arial Black" pitchFamily="34" charset="0"/>
              </a:rPr>
              <a:t> </a:t>
            </a:r>
            <a:endParaRPr lang="en-US" sz="2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4" name="TextBox 3"/>
          <p:cNvSpPr txBox="1"/>
          <p:nvPr/>
        </p:nvSpPr>
        <p:spPr>
          <a:xfrm>
            <a:off x="533400" y="71735"/>
            <a:ext cx="8305800" cy="523220"/>
          </a:xfrm>
          <a:prstGeom prst="rect">
            <a:avLst/>
          </a:prstGeom>
          <a:noFill/>
        </p:spPr>
        <p:txBody>
          <a:bodyPr wrap="square" rtlCol="0">
            <a:spAutoFit/>
          </a:bodyPr>
          <a:lstStyle/>
          <a:p>
            <a:r>
              <a:rPr lang="en-US" sz="2800" b="1" smtClean="0">
                <a:solidFill>
                  <a:schemeClr val="bg1"/>
                </a:solidFill>
                <a:latin typeface="Calibri" panose="020F0502020204030204" pitchFamily="34" charset="0"/>
              </a:rPr>
              <a:t>REPLACEMENT </a:t>
            </a:r>
            <a:r>
              <a:rPr lang="en-US" sz="2800" b="1" dirty="0" smtClean="0">
                <a:solidFill>
                  <a:schemeClr val="bg1"/>
                </a:solidFill>
                <a:latin typeface="Calibri" panose="020F0502020204030204" pitchFamily="34" charset="0"/>
              </a:rPr>
              <a:t>OF EXISTING LAW BY NEW LAW</a:t>
            </a:r>
            <a:endParaRPr lang="en-US" sz="2800" b="1" dirty="0">
              <a:solidFill>
                <a:schemeClr val="bg1"/>
              </a:solidFill>
              <a:latin typeface="Calibri" panose="020F0502020204030204" pitchFamily="34" charset="0"/>
            </a:endParaRPr>
          </a:p>
        </p:txBody>
      </p:sp>
      <p:sp>
        <p:nvSpPr>
          <p:cNvPr id="13" name="Footer Placeholder 8"/>
          <p:cNvSpPr txBox="1">
            <a:spLocks/>
          </p:cNvSpPr>
          <p:nvPr/>
        </p:nvSpPr>
        <p:spPr>
          <a:xfrm>
            <a:off x="6019800" y="55626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250" fill="hold"/>
                                        <p:tgtEl>
                                          <p:spTgt spid="2"/>
                                        </p:tgtEl>
                                        <p:attrNameLst>
                                          <p:attrName>ppt_x</p:attrName>
                                        </p:attrNameLst>
                                      </p:cBhvr>
                                      <p:tavLst>
                                        <p:tav tm="0">
                                          <p:val>
                                            <p:strVal val="0-#ppt_w/2"/>
                                          </p:val>
                                        </p:tav>
                                        <p:tav tm="100000">
                                          <p:val>
                                            <p:strVal val="#ppt_x"/>
                                          </p:val>
                                        </p:tav>
                                      </p:tavLst>
                                    </p:anim>
                                    <p:anim calcmode="lin" valueType="num">
                                      <p:cBhvr additive="base">
                                        <p:cTn id="8" dur="225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250" fill="hold"/>
                                        <p:tgtEl>
                                          <p:spTgt spid="3">
                                            <p:txEl>
                                              <p:pRg st="2" end="2"/>
                                            </p:txEl>
                                          </p:spTgt>
                                        </p:tgtEl>
                                        <p:attrNameLst>
                                          <p:attrName>ppt_y</p:attrName>
                                        </p:attrNameLst>
                                      </p:cBhvr>
                                      <p:tavLst>
                                        <p:tav tm="0">
                                          <p:val>
                                            <p:strVal val="0-#ppt_h/2"/>
                                          </p:val>
                                        </p:tav>
                                        <p:tav tm="100000">
                                          <p:val>
                                            <p:strVal val="#ppt_y"/>
                                          </p:val>
                                        </p:tav>
                                      </p:tavLst>
                                    </p:anim>
                                  </p:childTnLst>
                                </p:cTn>
                              </p:par>
                              <p:par>
                                <p:cTn id="28" presetID="2" presetClass="entr" presetSubtype="1"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250" fill="hold"/>
                                        <p:tgtEl>
                                          <p:spTgt spid="3">
                                            <p:txEl>
                                              <p:pRg st="3" end="3"/>
                                            </p:txEl>
                                          </p:spTgt>
                                        </p:tgtEl>
                                        <p:attrNameLst>
                                          <p:attrName>ppt_y</p:attrName>
                                        </p:attrNameLst>
                                      </p:cBhvr>
                                      <p:tavLst>
                                        <p:tav tm="0">
                                          <p:val>
                                            <p:strVal val="0-#ppt_h/2"/>
                                          </p:val>
                                        </p:tav>
                                        <p:tav tm="100000">
                                          <p:val>
                                            <p:strVal val="#ppt_y"/>
                                          </p:val>
                                        </p:tav>
                                      </p:tavLst>
                                    </p:anim>
                                  </p:childTnLst>
                                </p:cTn>
                              </p:par>
                              <p:par>
                                <p:cTn id="32" presetID="2" presetClass="entr" presetSubtype="1"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2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225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2250" fill="hold"/>
                                        <p:tgtEl>
                                          <p:spTgt spid="6"/>
                                        </p:tgtEl>
                                        <p:attrNameLst>
                                          <p:attrName>ppt_x</p:attrName>
                                        </p:attrNameLst>
                                      </p:cBhvr>
                                      <p:tavLst>
                                        <p:tav tm="0">
                                          <p:val>
                                            <p:strVal val="#ppt_x"/>
                                          </p:val>
                                        </p:tav>
                                        <p:tav tm="100000">
                                          <p:val>
                                            <p:strVal val="#ppt_x"/>
                                          </p:val>
                                        </p:tav>
                                      </p:tavLst>
                                    </p:anim>
                                    <p:anim calcmode="lin" valueType="num">
                                      <p:cBhvr additive="base">
                                        <p:cTn id="41" dur="225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 calcmode="lin" valueType="num">
                                      <p:cBhvr additive="base">
                                        <p:cTn id="46" dur="225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7" dur="2250" fill="hold"/>
                                        <p:tgtEl>
                                          <p:spTgt spid="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1" fill="hold"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 calcmode="lin" valueType="num">
                                      <p:cBhvr additive="base">
                                        <p:cTn id="52" dur="225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3" dur="2250" fill="hold"/>
                                        <p:tgtEl>
                                          <p:spTgt spid="8">
                                            <p:txEl>
                                              <p:pRg st="3" end="3"/>
                                            </p:txEl>
                                          </p:spTgt>
                                        </p:tgtEl>
                                        <p:attrNameLst>
                                          <p:attrName>ppt_y</p:attrName>
                                        </p:attrNameLst>
                                      </p:cBhvr>
                                      <p:tavLst>
                                        <p:tav tm="0">
                                          <p:val>
                                            <p:strVal val="0-#ppt_h/2"/>
                                          </p:val>
                                        </p:tav>
                                        <p:tav tm="100000">
                                          <p:val>
                                            <p:strVal val="#ppt_y"/>
                                          </p:val>
                                        </p:tav>
                                      </p:tavLst>
                                    </p:anim>
                                  </p:childTnLst>
                                </p:cTn>
                              </p:par>
                              <p:par>
                                <p:cTn id="54" presetID="2" presetClass="entr" presetSubtype="1" fill="hold" nodeType="withEffect">
                                  <p:stCondLst>
                                    <p:cond delay="0"/>
                                  </p:stCondLst>
                                  <p:childTnLst>
                                    <p:set>
                                      <p:cBhvr>
                                        <p:cTn id="55" dur="1" fill="hold">
                                          <p:stCondLst>
                                            <p:cond delay="0"/>
                                          </p:stCondLst>
                                        </p:cTn>
                                        <p:tgtEl>
                                          <p:spTgt spid="8">
                                            <p:txEl>
                                              <p:pRg st="4" end="4"/>
                                            </p:txEl>
                                          </p:spTgt>
                                        </p:tgtEl>
                                        <p:attrNameLst>
                                          <p:attrName>style.visibility</p:attrName>
                                        </p:attrNameLst>
                                      </p:cBhvr>
                                      <p:to>
                                        <p:strVal val="visible"/>
                                      </p:to>
                                    </p:set>
                                    <p:anim calcmode="lin" valueType="num">
                                      <p:cBhvr additive="base">
                                        <p:cTn id="56" dur="225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57" dur="2250" fill="hold"/>
                                        <p:tgtEl>
                                          <p:spTgt spid="8">
                                            <p:txEl>
                                              <p:pRg st="4" end="4"/>
                                            </p:txEl>
                                          </p:spTgt>
                                        </p:tgtEl>
                                        <p:attrNameLst>
                                          <p:attrName>ppt_y</p:attrName>
                                        </p:attrNameLst>
                                      </p:cBhvr>
                                      <p:tavLst>
                                        <p:tav tm="0">
                                          <p:val>
                                            <p:strVal val="0-#ppt_h/2"/>
                                          </p:val>
                                        </p:tav>
                                        <p:tav tm="100000">
                                          <p:val>
                                            <p:strVal val="#ppt_y"/>
                                          </p:val>
                                        </p:tav>
                                      </p:tavLst>
                                    </p:anim>
                                  </p:childTnLst>
                                </p:cTn>
                              </p:par>
                              <p:par>
                                <p:cTn id="58" presetID="2" presetClass="entr" presetSubtype="1" fill="hold" nodeType="withEffect">
                                  <p:stCondLst>
                                    <p:cond delay="0"/>
                                  </p:stCondLst>
                                  <p:childTnLst>
                                    <p:set>
                                      <p:cBhvr>
                                        <p:cTn id="59" dur="1" fill="hold">
                                          <p:stCondLst>
                                            <p:cond delay="0"/>
                                          </p:stCondLst>
                                        </p:cTn>
                                        <p:tgtEl>
                                          <p:spTgt spid="8">
                                            <p:txEl>
                                              <p:pRg st="5" end="5"/>
                                            </p:txEl>
                                          </p:spTgt>
                                        </p:tgtEl>
                                        <p:attrNameLst>
                                          <p:attrName>style.visibility</p:attrName>
                                        </p:attrNameLst>
                                      </p:cBhvr>
                                      <p:to>
                                        <p:strVal val="visible"/>
                                      </p:to>
                                    </p:set>
                                    <p:anim calcmode="lin" valueType="num">
                                      <p:cBhvr additive="base">
                                        <p:cTn id="60" dur="225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1" dur="2250" fill="hold"/>
                                        <p:tgtEl>
                                          <p:spTgt spid="8">
                                            <p:txEl>
                                              <p:pRg st="5" end="5"/>
                                            </p:txEl>
                                          </p:spTgt>
                                        </p:tgtEl>
                                        <p:attrNameLst>
                                          <p:attrName>ppt_y</p:attrName>
                                        </p:attrNameLst>
                                      </p:cBhvr>
                                      <p:tavLst>
                                        <p:tav tm="0">
                                          <p:val>
                                            <p:strVal val="0-#ppt_h/2"/>
                                          </p:val>
                                        </p:tav>
                                        <p:tav tm="100000">
                                          <p:val>
                                            <p:strVal val="#ppt_y"/>
                                          </p:val>
                                        </p:tav>
                                      </p:tavLst>
                                    </p:anim>
                                  </p:childTnLst>
                                </p:cTn>
                              </p:par>
                              <p:par>
                                <p:cTn id="62" presetID="2" presetClass="entr" presetSubtype="1" fill="hold" nodeType="withEffect">
                                  <p:stCondLst>
                                    <p:cond delay="0"/>
                                  </p:stCondLst>
                                  <p:childTnLst>
                                    <p:set>
                                      <p:cBhvr>
                                        <p:cTn id="63" dur="1" fill="hold">
                                          <p:stCondLst>
                                            <p:cond delay="0"/>
                                          </p:stCondLst>
                                        </p:cTn>
                                        <p:tgtEl>
                                          <p:spTgt spid="8">
                                            <p:txEl>
                                              <p:pRg st="6" end="6"/>
                                            </p:txEl>
                                          </p:spTgt>
                                        </p:tgtEl>
                                        <p:attrNameLst>
                                          <p:attrName>style.visibility</p:attrName>
                                        </p:attrNameLst>
                                      </p:cBhvr>
                                      <p:to>
                                        <p:strVal val="visible"/>
                                      </p:to>
                                    </p:set>
                                    <p:anim calcmode="lin" valueType="num">
                                      <p:cBhvr additive="base">
                                        <p:cTn id="64" dur="22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65" dur="2250" fill="hold"/>
                                        <p:tgtEl>
                                          <p:spTgt spid="8">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3200400" y="3810000"/>
          <a:ext cx="4114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xmlns="" val="3382687183"/>
              </p:ext>
            </p:extLst>
          </p:nvPr>
        </p:nvGraphicFramePr>
        <p:xfrm>
          <a:off x="990600" y="0"/>
          <a:ext cx="7772400" cy="6553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TextBox 8"/>
          <p:cNvSpPr txBox="1"/>
          <p:nvPr/>
        </p:nvSpPr>
        <p:spPr>
          <a:xfrm>
            <a:off x="3657600" y="1828800"/>
            <a:ext cx="2209800" cy="1938992"/>
          </a:xfrm>
          <a:prstGeom prst="rect">
            <a:avLst/>
          </a:prstGeom>
          <a:noFill/>
        </p:spPr>
        <p:txBody>
          <a:bodyPr wrap="square" rtlCol="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anose="020B0A04020102020204" pitchFamily="34" charset="0"/>
              </a:rPr>
              <a:t>Indian Food Law</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anose="020B0A04020102020204" pitchFamily="34" charset="0"/>
            </a:endParaRPr>
          </a:p>
        </p:txBody>
      </p:sp>
      <p:sp>
        <p:nvSpPr>
          <p:cNvPr id="11" name="Rounded Rectangle 10"/>
          <p:cNvSpPr/>
          <p:nvPr/>
        </p:nvSpPr>
        <p:spPr>
          <a:xfrm>
            <a:off x="3886200" y="4038600"/>
            <a:ext cx="2209800" cy="6858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anose="020F0502020204030204" pitchFamily="34" charset="0"/>
              </a:rPr>
              <a:t>Agricultural Produce (Grading &amp; Marketing) Act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2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76200"/>
            <a:ext cx="6858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Calibri" panose="020F0502020204030204" pitchFamily="34" charset="0"/>
              </a:rPr>
              <a:t>Silent Features of the Act</a:t>
            </a:r>
            <a:endParaRPr lang="en-US" sz="3600" b="1" dirty="0">
              <a:latin typeface="Calibri" panose="020F0502020204030204" pitchFamily="34" charset="0"/>
            </a:endParaRPr>
          </a:p>
        </p:txBody>
      </p:sp>
      <p:sp>
        <p:nvSpPr>
          <p:cNvPr id="7" name="Vertical Scroll 6"/>
          <p:cNvSpPr/>
          <p:nvPr/>
        </p:nvSpPr>
        <p:spPr>
          <a:xfrm>
            <a:off x="390939" y="762000"/>
            <a:ext cx="8600661" cy="5105400"/>
          </a:xfrm>
          <a:prstGeom prst="verticalScroll">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endParaRPr lang="en-IN" sz="2400" dirty="0" smtClean="0">
              <a:solidFill>
                <a:schemeClr val="bg1"/>
              </a:solidFill>
              <a:latin typeface="Calibri" pitchFamily="34" charset="0"/>
            </a:endParaRPr>
          </a:p>
          <a:p>
            <a:pPr algn="just">
              <a:buFont typeface="Wingdings" pitchFamily="2" charset="2"/>
              <a:buChar char="q"/>
            </a:pPr>
            <a:r>
              <a:rPr lang="en-IN" sz="2400" dirty="0" smtClean="0">
                <a:solidFill>
                  <a:schemeClr val="bg1"/>
                </a:solidFill>
                <a:latin typeface="Calibri" pitchFamily="34" charset="0"/>
              </a:rPr>
              <a:t>To ensure that all food meets consumers’ expectations in terms of nature, substance and quality and  is not misleadingly presents;</a:t>
            </a:r>
          </a:p>
          <a:p>
            <a:pPr algn="just">
              <a:buFont typeface="Wingdings" pitchFamily="2" charset="2"/>
              <a:buChar char="q"/>
            </a:pPr>
            <a:r>
              <a:rPr lang="en-IN" sz="2400" dirty="0" smtClean="0">
                <a:solidFill>
                  <a:schemeClr val="bg1"/>
                </a:solidFill>
                <a:latin typeface="Calibri" pitchFamily="34" charset="0"/>
              </a:rPr>
              <a:t>To provide legal powers and specify offences in relation to public health and consumers’ interest; </a:t>
            </a:r>
          </a:p>
          <a:p>
            <a:pPr algn="just">
              <a:buFont typeface="Wingdings" pitchFamily="2" charset="2"/>
              <a:buChar char="q"/>
            </a:pPr>
            <a:r>
              <a:rPr lang="en-IN" sz="2400" dirty="0" smtClean="0">
                <a:solidFill>
                  <a:schemeClr val="bg1"/>
                </a:solidFill>
                <a:latin typeface="Calibri" pitchFamily="34" charset="0"/>
              </a:rPr>
              <a:t>. </a:t>
            </a:r>
            <a:r>
              <a:rPr lang="en-IN" sz="2400" dirty="0">
                <a:solidFill>
                  <a:schemeClr val="bg1"/>
                </a:solidFill>
                <a:latin typeface="Calibri" pitchFamily="34" charset="0"/>
              </a:rPr>
              <a:t>To shift from regulatory regime to self compliance through Food Safety Management system</a:t>
            </a:r>
            <a:endParaRPr lang="en-IN" sz="2400" dirty="0" smtClean="0">
              <a:solidFill>
                <a:schemeClr val="bg1"/>
              </a:solidFill>
              <a:latin typeface="Calibri" pitchFamily="34" charset="0"/>
            </a:endParaRPr>
          </a:p>
          <a:p>
            <a:pPr algn="just">
              <a:buFont typeface="Wingdings" pitchFamily="2" charset="2"/>
              <a:buChar char="q"/>
            </a:pPr>
            <a:r>
              <a:rPr lang="en-US" sz="2400" dirty="0" smtClean="0">
                <a:solidFill>
                  <a:schemeClr val="bg1"/>
                </a:solidFill>
                <a:latin typeface="Calibri" pitchFamily="34" charset="0"/>
              </a:rPr>
              <a:t> Science based standards</a:t>
            </a:r>
          </a:p>
          <a:p>
            <a:pPr algn="just">
              <a:buFont typeface="Wingdings" pitchFamily="2" charset="2"/>
              <a:buChar char="q"/>
            </a:pPr>
            <a:r>
              <a:rPr lang="en-US" sz="2400" dirty="0" smtClean="0">
                <a:solidFill>
                  <a:schemeClr val="bg1"/>
                </a:solidFill>
                <a:latin typeface="Calibri" pitchFamily="34" charset="0"/>
              </a:rPr>
              <a:t> Proprietary food, novel food, GM food, dietary supplements, nutraceuticals etc brought into the ambit of the new act.</a:t>
            </a:r>
            <a:endParaRPr lang="en-IN" sz="2400" dirty="0" smtClean="0">
              <a:solidFill>
                <a:schemeClr val="bg1"/>
              </a:solidFill>
              <a:latin typeface="Calibri" pitchFamily="34" charset="0"/>
            </a:endParaRPr>
          </a:p>
          <a:p>
            <a:pPr algn="ctr"/>
            <a:endParaRPr lang="en-US" sz="2400" dirty="0">
              <a:latin typeface="Calibri" panose="020F0502020204030204" pitchFamily="34" charset="0"/>
            </a:endParaRPr>
          </a:p>
        </p:txBody>
      </p:sp>
      <p:sp>
        <p:nvSpPr>
          <p:cNvPr id="8" name="Rectangle 7"/>
          <p:cNvSpPr/>
          <p:nvPr/>
        </p:nvSpPr>
        <p:spPr>
          <a:xfrm>
            <a:off x="0" y="6425485"/>
            <a:ext cx="9144000" cy="508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txBox="1">
            <a:spLocks/>
          </p:cNvSpPr>
          <p:nvPr/>
        </p:nvSpPr>
        <p:spPr>
          <a:xfrm>
            <a:off x="6019800" y="55626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 calcmode="lin" valueType="num">
                                      <p:cBhvr additive="base">
                                        <p:cTn id="30" dur="1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31" dur="1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 calcmode="lin" valueType="num">
                                      <p:cBhvr additive="base">
                                        <p:cTn id="36" dur="1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37" dur="1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 calcmode="lin" valueType="num">
                                      <p:cBhvr additive="base">
                                        <p:cTn id="42" dur="1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43" dur="1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 calcmode="lin" valueType="num">
                                      <p:cBhvr additive="base">
                                        <p:cTn id="48" dur="1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49" dur="1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7">
                                            <p:txEl>
                                              <p:pRg st="5" end="5"/>
                                            </p:txEl>
                                          </p:spTgt>
                                        </p:tgtEl>
                                        <p:attrNameLst>
                                          <p:attrName>style.visibility</p:attrName>
                                        </p:attrNameLst>
                                      </p:cBhvr>
                                      <p:to>
                                        <p:strVal val="visible"/>
                                      </p:to>
                                    </p:set>
                                    <p:anim calcmode="lin" valueType="num">
                                      <p:cBhvr additive="base">
                                        <p:cTn id="54" dur="1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55" dur="1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6477000"/>
            <a:ext cx="914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81200" y="-76200"/>
            <a:ext cx="5334000"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rPr>
              <a:t>Scope of the Act</a:t>
            </a:r>
          </a:p>
        </p:txBody>
      </p:sp>
      <p:sp>
        <p:nvSpPr>
          <p:cNvPr id="3" name="Round Diagonal Corner Rectangle 2"/>
          <p:cNvSpPr/>
          <p:nvPr/>
        </p:nvSpPr>
        <p:spPr>
          <a:xfrm>
            <a:off x="381000" y="990600"/>
            <a:ext cx="8153400" cy="4648199"/>
          </a:xfrm>
          <a:prstGeom prst="round2DiagRect">
            <a:avLst/>
          </a:prstGeom>
          <a:solidFill>
            <a:schemeClr val="accent1">
              <a:alpha val="43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1371599"/>
            <a:ext cx="6984167" cy="9368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90600" y="1295400"/>
            <a:ext cx="7010400" cy="1508105"/>
          </a:xfrm>
          <a:prstGeom prst="rect">
            <a:avLst/>
          </a:prstGeom>
          <a:noFill/>
        </p:spPr>
        <p:txBody>
          <a:bodyPr wrap="square" rtlCol="0">
            <a:spAutoFit/>
          </a:bodyPr>
          <a:lstStyle/>
          <a:p>
            <a:pPr algn="just"/>
            <a:r>
              <a:rPr lang="en-IN" sz="2000" dirty="0">
                <a:solidFill>
                  <a:schemeClr val="bg1"/>
                </a:solidFill>
                <a:latin typeface="Calibri" panose="020F0502020204030204" pitchFamily="34" charset="0"/>
              </a:rPr>
              <a:t>The Act covers activities throughout the food distribution chain, from primary production through distribution to retail and catering.</a:t>
            </a:r>
          </a:p>
          <a:p>
            <a:pPr algn="just"/>
            <a:r>
              <a:rPr lang="en-IN" sz="1600" b="1" dirty="0">
                <a:solidFill>
                  <a:schemeClr val="bg1"/>
                </a:solidFill>
                <a:latin typeface="Arial Black" panose="020B0A04020102020204" pitchFamily="34" charset="0"/>
              </a:rPr>
              <a:t> </a:t>
            </a:r>
          </a:p>
          <a:p>
            <a:endParaRPr lang="en-US" sz="1600" dirty="0">
              <a:solidFill>
                <a:schemeClr val="bg1"/>
              </a:solidFill>
              <a:latin typeface="Arial Black" panose="020B0A04020102020204" pitchFamily="34" charset="0"/>
            </a:endParaRPr>
          </a:p>
        </p:txBody>
      </p:sp>
      <p:sp>
        <p:nvSpPr>
          <p:cNvPr id="16" name="Rectangle 15"/>
          <p:cNvSpPr/>
          <p:nvPr/>
        </p:nvSpPr>
        <p:spPr>
          <a:xfrm>
            <a:off x="990600" y="2568315"/>
            <a:ext cx="6984167" cy="9368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90600" y="3787515"/>
            <a:ext cx="6984167" cy="9368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90600" y="2590800"/>
            <a:ext cx="6934200" cy="1292662"/>
          </a:xfrm>
          <a:prstGeom prst="rect">
            <a:avLst/>
          </a:prstGeom>
          <a:noFill/>
        </p:spPr>
        <p:txBody>
          <a:bodyPr wrap="square" rtlCol="0">
            <a:spAutoFit/>
          </a:bodyPr>
          <a:lstStyle/>
          <a:p>
            <a:pPr algn="just"/>
            <a:r>
              <a:rPr lang="en-IN" sz="2000" dirty="0">
                <a:solidFill>
                  <a:schemeClr val="bg1"/>
                </a:solidFill>
                <a:latin typeface="Calibri" panose="020F0502020204030204" pitchFamily="34" charset="0"/>
              </a:rPr>
              <a:t>The Act gives the Government powers to make regulations on matters of food safety.</a:t>
            </a:r>
          </a:p>
          <a:p>
            <a:pPr algn="just"/>
            <a:r>
              <a:rPr lang="en-IN" sz="2000" dirty="0">
                <a:latin typeface="Calibri" panose="020F0502020204030204" pitchFamily="34" charset="0"/>
              </a:rPr>
              <a:t> </a:t>
            </a:r>
          </a:p>
          <a:p>
            <a:endParaRPr lang="en-US" dirty="0"/>
          </a:p>
        </p:txBody>
      </p:sp>
      <p:sp>
        <p:nvSpPr>
          <p:cNvPr id="18" name="TextBox 17"/>
          <p:cNvSpPr txBox="1"/>
          <p:nvPr/>
        </p:nvSpPr>
        <p:spPr>
          <a:xfrm>
            <a:off x="990600" y="3733800"/>
            <a:ext cx="6934200" cy="1261884"/>
          </a:xfrm>
          <a:prstGeom prst="rect">
            <a:avLst/>
          </a:prstGeom>
          <a:noFill/>
        </p:spPr>
        <p:txBody>
          <a:bodyPr wrap="square" rtlCol="0">
            <a:spAutoFit/>
          </a:bodyPr>
          <a:lstStyle/>
          <a:p>
            <a:pPr algn="just"/>
            <a:r>
              <a:rPr lang="en-IN" sz="1600" b="1" dirty="0">
                <a:solidFill>
                  <a:schemeClr val="bg1"/>
                </a:solidFill>
                <a:latin typeface="Calibri" panose="020F0502020204030204" pitchFamily="34" charset="0"/>
              </a:rPr>
              <a:t> </a:t>
            </a:r>
            <a:r>
              <a:rPr lang="en-IN" sz="2000" dirty="0">
                <a:solidFill>
                  <a:schemeClr val="bg1"/>
                </a:solidFill>
                <a:latin typeface="Calibri" panose="020F0502020204030204" pitchFamily="34" charset="0"/>
              </a:rPr>
              <a:t>The Food Safety &amp; Standards Authority of India is the principal Government Authority responsible for preparing specific regulations under the Act.</a:t>
            </a:r>
          </a:p>
          <a:p>
            <a:endParaRPr lang="en-US" sz="1600" dirty="0">
              <a:solidFill>
                <a:schemeClr val="bg1"/>
              </a:solidFill>
              <a:latin typeface="Arial Black" panose="020B0A04020102020204" pitchFamily="34" charset="0"/>
            </a:endParaRPr>
          </a:p>
        </p:txBody>
      </p:sp>
      <p:sp>
        <p:nvSpPr>
          <p:cNvPr id="19" name="Footer Placeholder 8"/>
          <p:cNvSpPr txBox="1">
            <a:spLocks/>
          </p:cNvSpPr>
          <p:nvPr/>
        </p:nvSpPr>
        <p:spPr>
          <a:xfrm>
            <a:off x="6019800" y="55626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828800" y="-76200"/>
            <a:ext cx="6019800" cy="646331"/>
          </a:xfrm>
          <a:prstGeom prst="rect">
            <a:avLst/>
          </a:prstGeom>
          <a:noFill/>
        </p:spPr>
        <p:txBody>
          <a:bodyPr wrap="square" rtlCol="0">
            <a:spAutoFit/>
          </a:bodyPr>
          <a:lstStyle/>
          <a:p>
            <a:r>
              <a:rPr lang="en-US" sz="3600" dirty="0" smtClean="0">
                <a:solidFill>
                  <a:schemeClr val="bg1"/>
                </a:solidFill>
                <a:latin typeface="Calibri" panose="020F0502020204030204" pitchFamily="34" charset="0"/>
              </a:rPr>
              <a:t>Functions of the Authority</a:t>
            </a:r>
            <a:endParaRPr lang="en-US" sz="3600" dirty="0">
              <a:solidFill>
                <a:schemeClr val="bg1"/>
              </a:solidFill>
              <a:latin typeface="Calibri" panose="020F0502020204030204" pitchFamily="34" charset="0"/>
            </a:endParaRPr>
          </a:p>
        </p:txBody>
      </p:sp>
      <p:sp>
        <p:nvSpPr>
          <p:cNvPr id="9" name="Horizontal Scroll 8"/>
          <p:cNvSpPr/>
          <p:nvPr/>
        </p:nvSpPr>
        <p:spPr>
          <a:xfrm>
            <a:off x="457200" y="571500"/>
            <a:ext cx="8458200" cy="6210300"/>
          </a:xfrm>
          <a:prstGeom prst="horizontalScroll">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IN" b="1" dirty="0" smtClean="0">
              <a:latin typeface="Calibri" pitchFamily="34" charset="0"/>
            </a:endParaRPr>
          </a:p>
          <a:p>
            <a:pPr algn="just">
              <a:lnSpc>
                <a:spcPct val="150000"/>
              </a:lnSpc>
            </a:pPr>
            <a:r>
              <a:rPr lang="en-IN" dirty="0" smtClean="0">
                <a:latin typeface="Calibri" pitchFamily="34" charset="0"/>
              </a:rPr>
              <a:t>To regulate, monitor the manufacture, processing, distribution, sale and import of food to ensure its safety and wholesomeness.</a:t>
            </a:r>
          </a:p>
          <a:p>
            <a:pPr algn="just">
              <a:lnSpc>
                <a:spcPct val="150000"/>
              </a:lnSpc>
            </a:pPr>
            <a:r>
              <a:rPr lang="en-IN" dirty="0" smtClean="0">
                <a:latin typeface="Calibri" pitchFamily="34" charset="0"/>
              </a:rPr>
              <a:t>•To specify standards, guidelines for food articles </a:t>
            </a:r>
          </a:p>
          <a:p>
            <a:pPr algn="just">
              <a:lnSpc>
                <a:spcPct val="150000"/>
              </a:lnSpc>
            </a:pPr>
            <a:r>
              <a:rPr lang="en-IN" dirty="0" smtClean="0">
                <a:latin typeface="Calibri" pitchFamily="34" charset="0"/>
              </a:rPr>
              <a:t>•Limits for Food additives, contaminants, veterinary drugs, heavy metals, mycotoxin, irradiation of food, processing aids.</a:t>
            </a:r>
          </a:p>
          <a:p>
            <a:pPr algn="just">
              <a:lnSpc>
                <a:spcPct val="150000"/>
              </a:lnSpc>
            </a:pPr>
            <a:r>
              <a:rPr lang="en-IN" dirty="0" smtClean="0">
                <a:latin typeface="Calibri" pitchFamily="34" charset="0"/>
              </a:rPr>
              <a:t>•Mechanisms &amp; guidelines for accreditation of certification bodies engaged in FSMS certification</a:t>
            </a:r>
          </a:p>
          <a:p>
            <a:pPr algn="just">
              <a:lnSpc>
                <a:spcPct val="150000"/>
              </a:lnSpc>
            </a:pPr>
            <a:r>
              <a:rPr lang="en-IN" dirty="0" smtClean="0">
                <a:latin typeface="Calibri" pitchFamily="34" charset="0"/>
              </a:rPr>
              <a:t>•Quality control of Imported food</a:t>
            </a:r>
          </a:p>
          <a:p>
            <a:pPr algn="just">
              <a:lnSpc>
                <a:spcPct val="150000"/>
              </a:lnSpc>
            </a:pPr>
            <a:r>
              <a:rPr lang="en-IN" dirty="0" smtClean="0">
                <a:latin typeface="Calibri" pitchFamily="34" charset="0"/>
              </a:rPr>
              <a:t>•Specify food labelling standards including claims on health, Nutrition, special dietary uses &amp; food category systems</a:t>
            </a:r>
          </a:p>
          <a:p>
            <a:pPr algn="just">
              <a:lnSpc>
                <a:spcPct val="150000"/>
              </a:lnSpc>
            </a:pPr>
            <a:r>
              <a:rPr lang="en-IN" dirty="0" smtClean="0">
                <a:latin typeface="Calibri" pitchFamily="34" charset="0"/>
              </a:rPr>
              <a:t>•Scientific advice and technical support to Central / State governments</a:t>
            </a:r>
          </a:p>
          <a:p>
            <a:pPr algn="just"/>
            <a:endParaRPr lang="en-IN" dirty="0" smtClean="0">
              <a:latin typeface="Calibri" pitchFamily="34" charset="0"/>
            </a:endParaRPr>
          </a:p>
        </p:txBody>
      </p:sp>
      <p:sp>
        <p:nvSpPr>
          <p:cNvPr id="7" name="Footer Placeholder 8"/>
          <p:cNvSpPr txBox="1">
            <a:spLocks/>
          </p:cNvSpPr>
          <p:nvPr/>
        </p:nvSpPr>
        <p:spPr>
          <a:xfrm>
            <a:off x="6019800" y="5867400"/>
            <a:ext cx="3047999" cy="838200"/>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2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2500"/>
                                        <p:tgtEl>
                                          <p:spTgt spid="9"/>
                                        </p:tgtEl>
                                      </p:cBhvr>
                                    </p:animEffect>
                                  </p:childTnLst>
                                </p:cTn>
                              </p:par>
                            </p:childTnLst>
                          </p:cTn>
                        </p:par>
                        <p:par>
                          <p:cTn id="14" fill="hold">
                            <p:stCondLst>
                              <p:cond delay="2500"/>
                            </p:stCondLst>
                            <p:childTnLst>
                              <p:par>
                                <p:cTn id="15" presetID="47"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Calibri" panose="020F0502020204030204" pitchFamily="34" charset="0"/>
              </a:rPr>
              <a:t>Roles And Responsibility</a:t>
            </a:r>
            <a:endParaRPr lang="en-US" sz="3200" b="1" dirty="0">
              <a:latin typeface="Calibri" panose="020F0502020204030204" pitchFamily="34" charset="0"/>
            </a:endParaRPr>
          </a:p>
        </p:txBody>
      </p:sp>
      <p:sp>
        <p:nvSpPr>
          <p:cNvPr id="4" name="Vertical Scroll 3"/>
          <p:cNvSpPr/>
          <p:nvPr/>
        </p:nvSpPr>
        <p:spPr>
          <a:xfrm>
            <a:off x="0" y="609600"/>
            <a:ext cx="3505200" cy="57150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just">
              <a:lnSpc>
                <a:spcPct val="80000"/>
              </a:lnSpc>
              <a:buFont typeface="Wingdings" pitchFamily="2" charset="2"/>
              <a:buChar char="Ø"/>
            </a:pPr>
            <a:endParaRPr lang="en-US" b="1" dirty="0">
              <a:latin typeface="Calibri" pitchFamily="34" charset="0"/>
              <a:sym typeface="Lucida Grande"/>
            </a:endParaRPr>
          </a:p>
        </p:txBody>
      </p:sp>
      <p:sp>
        <p:nvSpPr>
          <p:cNvPr id="5" name="TextBox 4"/>
          <p:cNvSpPr txBox="1"/>
          <p:nvPr/>
        </p:nvSpPr>
        <p:spPr>
          <a:xfrm>
            <a:off x="228600" y="1066800"/>
            <a:ext cx="2819400" cy="4296561"/>
          </a:xfrm>
          <a:prstGeom prst="rect">
            <a:avLst/>
          </a:prstGeom>
          <a:noFill/>
        </p:spPr>
        <p:txBody>
          <a:bodyPr wrap="square" rtlCol="0">
            <a:spAutoFit/>
          </a:bodyPr>
          <a:lstStyle/>
          <a:p>
            <a:pPr marL="179388" algn="just">
              <a:lnSpc>
                <a:spcPct val="80000"/>
              </a:lnSpc>
              <a:buFont typeface="Wingdings" pitchFamily="2" charset="2"/>
              <a:buChar char="q"/>
            </a:pPr>
            <a:r>
              <a:rPr lang="en-US" sz="1400" dirty="0" smtClean="0">
                <a:solidFill>
                  <a:schemeClr val="bg1"/>
                </a:solidFill>
                <a:latin typeface="Calibri" panose="020F0502020204030204" pitchFamily="34" charset="0"/>
                <a:sym typeface="Lucida Grande"/>
              </a:rPr>
              <a:t>Prohibit in the interest of public health, the manufacture, storage, distribution, or sale of any article of food.</a:t>
            </a:r>
          </a:p>
          <a:p>
            <a:pPr marL="179388" algn="just">
              <a:lnSpc>
                <a:spcPct val="80000"/>
              </a:lnSpc>
              <a:buFont typeface="Wingdings" pitchFamily="2" charset="2"/>
              <a:buChar char="q"/>
            </a:pPr>
            <a:endParaRPr lang="en-US" sz="1400" dirty="0" smtClean="0">
              <a:solidFill>
                <a:schemeClr val="bg1"/>
              </a:solidFill>
              <a:latin typeface="Calibri" panose="020F0502020204030204" pitchFamily="34" charset="0"/>
              <a:sym typeface="Lucida Grande"/>
            </a:endParaRPr>
          </a:p>
          <a:p>
            <a:pPr marL="179388" algn="just">
              <a:lnSpc>
                <a:spcPct val="80000"/>
              </a:lnSpc>
              <a:buFont typeface="Wingdings" pitchFamily="2" charset="2"/>
              <a:buChar char="q"/>
            </a:pPr>
            <a:r>
              <a:rPr lang="en-US" sz="1400" dirty="0" smtClean="0">
                <a:solidFill>
                  <a:schemeClr val="bg1"/>
                </a:solidFill>
                <a:latin typeface="Calibri" panose="020F0502020204030204" pitchFamily="34" charset="0"/>
                <a:sym typeface="Lucida Grande"/>
              </a:rPr>
              <a:t>Carry out survey/inspection of the food processing units in the state to find out compliance of prescribed standards.</a:t>
            </a:r>
          </a:p>
          <a:p>
            <a:pPr marL="179388" algn="just">
              <a:lnSpc>
                <a:spcPct val="80000"/>
              </a:lnSpc>
              <a:buFont typeface="Wingdings" pitchFamily="2" charset="2"/>
              <a:buChar char="q"/>
            </a:pPr>
            <a:endParaRPr lang="en-US" sz="1400" dirty="0" smtClean="0">
              <a:solidFill>
                <a:schemeClr val="bg1"/>
              </a:solidFill>
              <a:latin typeface="Calibri" panose="020F0502020204030204" pitchFamily="34" charset="0"/>
              <a:sym typeface="Lucida Grande"/>
            </a:endParaRPr>
          </a:p>
          <a:p>
            <a:pPr marL="179388" algn="just">
              <a:lnSpc>
                <a:spcPct val="80000"/>
              </a:lnSpc>
              <a:buFont typeface="Wingdings" pitchFamily="2" charset="2"/>
              <a:buChar char="q"/>
            </a:pPr>
            <a:endParaRPr lang="en-US" sz="1400" dirty="0">
              <a:solidFill>
                <a:schemeClr val="bg1"/>
              </a:solidFill>
              <a:latin typeface="Calibri" panose="020F0502020204030204" pitchFamily="34" charset="0"/>
              <a:sym typeface="Lucida Grande"/>
            </a:endParaRPr>
          </a:p>
          <a:p>
            <a:pPr marL="179388" algn="just">
              <a:lnSpc>
                <a:spcPct val="80000"/>
              </a:lnSpc>
              <a:buFont typeface="Wingdings" pitchFamily="2" charset="2"/>
              <a:buChar char="q"/>
            </a:pPr>
            <a:r>
              <a:rPr lang="en-US" sz="1400" dirty="0" smtClean="0">
                <a:solidFill>
                  <a:schemeClr val="bg1"/>
                </a:solidFill>
                <a:latin typeface="Calibri" panose="020F0502020204030204" pitchFamily="34" charset="0"/>
                <a:sym typeface="Lucida Grande"/>
              </a:rPr>
              <a:t>Conduct training programmes for the personnel engaged in food safety.</a:t>
            </a:r>
          </a:p>
          <a:p>
            <a:pPr marL="179388" algn="just">
              <a:lnSpc>
                <a:spcPct val="80000"/>
              </a:lnSpc>
              <a:buFont typeface="Wingdings" pitchFamily="2" charset="2"/>
              <a:buChar char="q"/>
            </a:pPr>
            <a:endParaRPr lang="en-US" sz="1400" dirty="0" smtClean="0">
              <a:solidFill>
                <a:schemeClr val="bg1"/>
              </a:solidFill>
              <a:latin typeface="Calibri" panose="020F0502020204030204" pitchFamily="34" charset="0"/>
              <a:sym typeface="Lucida Grande"/>
            </a:endParaRPr>
          </a:p>
          <a:p>
            <a:pPr marL="179388" algn="just">
              <a:lnSpc>
                <a:spcPct val="80000"/>
              </a:lnSpc>
              <a:buFont typeface="Wingdings" pitchFamily="2" charset="2"/>
              <a:buChar char="q"/>
            </a:pPr>
            <a:r>
              <a:rPr lang="en-US" sz="1400" dirty="0" smtClean="0">
                <a:solidFill>
                  <a:schemeClr val="bg1"/>
                </a:solidFill>
                <a:latin typeface="Calibri" panose="020F0502020204030204" pitchFamily="34" charset="0"/>
                <a:sym typeface="Lucida Grande"/>
              </a:rPr>
              <a:t>Ensure efficient and uniform implementation of the standards and other requirements of food safety.</a:t>
            </a:r>
          </a:p>
          <a:p>
            <a:pPr marL="179388" algn="just">
              <a:lnSpc>
                <a:spcPct val="80000"/>
              </a:lnSpc>
              <a:buFont typeface="Wingdings" pitchFamily="2" charset="2"/>
              <a:buChar char="q"/>
            </a:pPr>
            <a:endParaRPr lang="en-US" sz="1400" dirty="0" smtClean="0">
              <a:solidFill>
                <a:schemeClr val="bg1"/>
              </a:solidFill>
              <a:latin typeface="Calibri" panose="020F0502020204030204" pitchFamily="34" charset="0"/>
              <a:sym typeface="Lucida Grande"/>
            </a:endParaRPr>
          </a:p>
          <a:p>
            <a:pPr marL="179388" algn="just">
              <a:lnSpc>
                <a:spcPct val="80000"/>
              </a:lnSpc>
              <a:buFont typeface="Wingdings" pitchFamily="2" charset="2"/>
              <a:buChar char="q"/>
            </a:pPr>
            <a:r>
              <a:rPr lang="en-US" sz="1400" dirty="0" smtClean="0">
                <a:solidFill>
                  <a:schemeClr val="bg1"/>
                </a:solidFill>
                <a:latin typeface="Calibri" panose="020F0502020204030204" pitchFamily="34" charset="0"/>
                <a:sym typeface="Lucida Grande"/>
              </a:rPr>
              <a:t>Sanction prosecution for offences punishable with imprisonment under this Act</a:t>
            </a:r>
            <a:r>
              <a:rPr lang="en-US" sz="1600" dirty="0" smtClean="0">
                <a:solidFill>
                  <a:schemeClr val="bg1"/>
                </a:solidFill>
                <a:latin typeface="Calibri" panose="020F0502020204030204" pitchFamily="34" charset="0"/>
                <a:sym typeface="Lucida Grande"/>
              </a:rPr>
              <a:t>.</a:t>
            </a:r>
          </a:p>
          <a:p>
            <a:endParaRPr lang="en-US" sz="1400" dirty="0">
              <a:latin typeface="Arial Black" panose="020B0A04020102020204" pitchFamily="34" charset="0"/>
            </a:endParaRPr>
          </a:p>
        </p:txBody>
      </p:sp>
      <p:sp>
        <p:nvSpPr>
          <p:cNvPr id="6" name="Vertical Scroll 5"/>
          <p:cNvSpPr/>
          <p:nvPr/>
        </p:nvSpPr>
        <p:spPr>
          <a:xfrm>
            <a:off x="3124200" y="685799"/>
            <a:ext cx="3200400" cy="5867401"/>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80000"/>
              </a:lnSpc>
              <a:spcBef>
                <a:spcPct val="100000"/>
              </a:spcBef>
              <a:buFont typeface="Wingdings" panose="05000000000000000000" pitchFamily="2" charset="2"/>
              <a:buChar char="q"/>
            </a:pPr>
            <a:endParaRPr lang="en-US" sz="1400" b="1" dirty="0">
              <a:latin typeface="Calibri" panose="020F0502020204030204" pitchFamily="34" charset="0"/>
              <a:sym typeface="Lucida Grande"/>
            </a:endParaRPr>
          </a:p>
        </p:txBody>
      </p:sp>
      <p:sp>
        <p:nvSpPr>
          <p:cNvPr id="7" name="Vertical Scroll 6"/>
          <p:cNvSpPr/>
          <p:nvPr/>
        </p:nvSpPr>
        <p:spPr>
          <a:xfrm>
            <a:off x="5943600" y="685800"/>
            <a:ext cx="3200400" cy="56388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endParaRPr lang="en-US" b="1" dirty="0">
              <a:latin typeface="Calibri" panose="020F0502020204030204" pitchFamily="34" charset="0"/>
            </a:endParaRPr>
          </a:p>
        </p:txBody>
      </p:sp>
      <p:sp>
        <p:nvSpPr>
          <p:cNvPr id="8" name="TextBox 7"/>
          <p:cNvSpPr txBox="1"/>
          <p:nvPr/>
        </p:nvSpPr>
        <p:spPr>
          <a:xfrm>
            <a:off x="990600" y="634425"/>
            <a:ext cx="2463800" cy="584775"/>
          </a:xfrm>
          <a:prstGeom prst="rect">
            <a:avLst/>
          </a:prstGeom>
          <a:noFill/>
        </p:spPr>
        <p:txBody>
          <a:bodyPr wrap="square" rtlCol="0">
            <a:spAutoFit/>
          </a:bodyPr>
          <a:lstStyle/>
          <a:p>
            <a:r>
              <a:rPr lang="en-US" sz="1400" b="1" dirty="0" smtClean="0">
                <a:latin typeface="Calibri" panose="020F0502020204030204" pitchFamily="34" charset="0"/>
              </a:rPr>
              <a:t>Food Safety Commissioner</a:t>
            </a:r>
            <a:endParaRPr lang="en-IN" sz="1400" b="1" dirty="0" smtClean="0">
              <a:latin typeface="Calibri" panose="020F0502020204030204" pitchFamily="34" charset="0"/>
            </a:endParaRPr>
          </a:p>
          <a:p>
            <a:endParaRPr lang="en-US" b="1" dirty="0">
              <a:latin typeface="Arial Black" panose="020B0A04020102020204" pitchFamily="34" charset="0"/>
            </a:endParaRPr>
          </a:p>
        </p:txBody>
      </p:sp>
      <p:sp>
        <p:nvSpPr>
          <p:cNvPr id="9" name="TextBox 8"/>
          <p:cNvSpPr txBox="1"/>
          <p:nvPr/>
        </p:nvSpPr>
        <p:spPr>
          <a:xfrm>
            <a:off x="4031166" y="713601"/>
            <a:ext cx="1567417" cy="307777"/>
          </a:xfrm>
          <a:prstGeom prst="rect">
            <a:avLst/>
          </a:prstGeom>
          <a:noFill/>
        </p:spPr>
        <p:txBody>
          <a:bodyPr wrap="none" rtlCol="0">
            <a:spAutoFit/>
          </a:bodyPr>
          <a:lstStyle/>
          <a:p>
            <a:r>
              <a:rPr lang="en-US" sz="1400" b="1" dirty="0" smtClean="0">
                <a:latin typeface="Calibri" panose="020F0502020204030204" pitchFamily="34" charset="0"/>
              </a:rPr>
              <a:t>Designated Officer</a:t>
            </a:r>
            <a:endParaRPr lang="en-US" sz="1400" b="1" dirty="0">
              <a:latin typeface="Calibri" panose="020F0502020204030204" pitchFamily="34" charset="0"/>
            </a:endParaRPr>
          </a:p>
        </p:txBody>
      </p:sp>
      <p:sp>
        <p:nvSpPr>
          <p:cNvPr id="11" name="TextBox 10"/>
          <p:cNvSpPr txBox="1"/>
          <p:nvPr/>
        </p:nvSpPr>
        <p:spPr>
          <a:xfrm>
            <a:off x="6400800" y="1170831"/>
            <a:ext cx="2286000" cy="5432256"/>
          </a:xfrm>
          <a:prstGeom prst="rect">
            <a:avLst/>
          </a:prstGeom>
          <a:noFill/>
        </p:spPr>
        <p:txBody>
          <a:bodyPr wrap="square" rtlCol="0">
            <a:spAutoFit/>
          </a:bodyPr>
          <a:lstStyle/>
          <a:p>
            <a:pPr marL="171450" indent="-171450" algn="just">
              <a:spcBef>
                <a:spcPts val="600"/>
              </a:spcBef>
              <a:buFont typeface="Wingdings" panose="05000000000000000000" pitchFamily="2" charset="2"/>
              <a:buChar char="q"/>
            </a:pPr>
            <a:r>
              <a:rPr lang="en-US" sz="1400" dirty="0">
                <a:solidFill>
                  <a:schemeClr val="bg1"/>
                </a:solidFill>
                <a:latin typeface="Calibri" panose="020F0502020204030204" pitchFamily="34" charset="0"/>
              </a:rPr>
              <a:t>Taking samples of food intended for sale</a:t>
            </a:r>
          </a:p>
          <a:p>
            <a:pPr marL="171450" indent="-171450" algn="just">
              <a:spcBef>
                <a:spcPts val="600"/>
              </a:spcBef>
              <a:buFont typeface="Wingdings" panose="05000000000000000000" pitchFamily="2" charset="2"/>
              <a:buChar char="q"/>
            </a:pPr>
            <a:r>
              <a:rPr lang="en-US" sz="1400" dirty="0">
                <a:solidFill>
                  <a:schemeClr val="bg1"/>
                </a:solidFill>
                <a:latin typeface="Calibri" panose="020F0502020204030204" pitchFamily="34" charset="0"/>
              </a:rPr>
              <a:t>Seize any articles of food which appears to be in contravention of this Act</a:t>
            </a:r>
          </a:p>
          <a:p>
            <a:pPr marL="171450" indent="-171450" algn="just">
              <a:spcBef>
                <a:spcPts val="600"/>
              </a:spcBef>
              <a:buFont typeface="Wingdings" panose="05000000000000000000" pitchFamily="2" charset="2"/>
              <a:buChar char="q"/>
            </a:pPr>
            <a:r>
              <a:rPr lang="en-US" sz="1400" dirty="0">
                <a:solidFill>
                  <a:schemeClr val="bg1"/>
                </a:solidFill>
                <a:latin typeface="Calibri" panose="020F0502020204030204" pitchFamily="34" charset="0"/>
              </a:rPr>
              <a:t>Enter and inspect any place where food is manufactured, or stored for sale</a:t>
            </a:r>
          </a:p>
          <a:p>
            <a:pPr marL="171450" indent="-171450" algn="just">
              <a:spcBef>
                <a:spcPts val="600"/>
              </a:spcBef>
              <a:buFont typeface="Wingdings" panose="05000000000000000000" pitchFamily="2" charset="2"/>
              <a:buChar char="q"/>
            </a:pPr>
            <a:r>
              <a:rPr lang="en-US" sz="1400" dirty="0">
                <a:solidFill>
                  <a:schemeClr val="bg1"/>
                </a:solidFill>
                <a:latin typeface="Calibri" panose="020F0502020204030204" pitchFamily="34" charset="0"/>
              </a:rPr>
              <a:t> May after giving notice, cause unsafe food destroyed</a:t>
            </a:r>
          </a:p>
          <a:p>
            <a:pPr marL="171450" indent="-171450" algn="just">
              <a:spcBef>
                <a:spcPts val="600"/>
              </a:spcBef>
              <a:buFont typeface="Wingdings" panose="05000000000000000000" pitchFamily="2" charset="2"/>
              <a:buChar char="q"/>
            </a:pPr>
            <a:r>
              <a:rPr lang="en-US" sz="1400" dirty="0">
                <a:solidFill>
                  <a:schemeClr val="bg1"/>
                </a:solidFill>
                <a:latin typeface="Calibri" panose="020F0502020204030204" pitchFamily="34" charset="0"/>
              </a:rPr>
              <a:t>Seize any adulterant found in possession of a manufacturer or distributor</a:t>
            </a:r>
          </a:p>
          <a:p>
            <a:pPr marL="171450" indent="-171450" algn="just">
              <a:spcBef>
                <a:spcPts val="600"/>
              </a:spcBef>
              <a:buFont typeface="Wingdings" panose="05000000000000000000" pitchFamily="2" charset="2"/>
              <a:buChar char="q"/>
            </a:pPr>
            <a:r>
              <a:rPr lang="en-US" sz="1400" dirty="0">
                <a:solidFill>
                  <a:schemeClr val="bg1"/>
                </a:solidFill>
                <a:latin typeface="Calibri" panose="020F0502020204030204" pitchFamily="34" charset="0"/>
              </a:rPr>
              <a:t>Can be penalised for harassment of business operator (There is provision for penalising Complainant for false complaint)</a:t>
            </a:r>
          </a:p>
          <a:p>
            <a:endParaRPr lang="en-US" sz="1400" dirty="0">
              <a:latin typeface="Calibri" panose="020F0502020204030204" pitchFamily="34" charset="0"/>
            </a:endParaRPr>
          </a:p>
        </p:txBody>
      </p:sp>
      <p:sp>
        <p:nvSpPr>
          <p:cNvPr id="12" name="TextBox 11"/>
          <p:cNvSpPr txBox="1"/>
          <p:nvPr/>
        </p:nvSpPr>
        <p:spPr>
          <a:xfrm>
            <a:off x="6781800" y="697468"/>
            <a:ext cx="2438400" cy="307777"/>
          </a:xfrm>
          <a:prstGeom prst="rect">
            <a:avLst/>
          </a:prstGeom>
          <a:noFill/>
        </p:spPr>
        <p:txBody>
          <a:bodyPr wrap="square" rtlCol="0">
            <a:spAutoFit/>
          </a:bodyPr>
          <a:lstStyle/>
          <a:p>
            <a:r>
              <a:rPr lang="en-US" sz="1400" b="1" dirty="0" smtClean="0">
                <a:latin typeface="Calibri" panose="020F0502020204030204" pitchFamily="34" charset="0"/>
              </a:rPr>
              <a:t>Food Safety Officer</a:t>
            </a:r>
            <a:endParaRPr lang="en-US" sz="1400" b="1" dirty="0">
              <a:latin typeface="Calibri" panose="020F0502020204030204" pitchFamily="34" charset="0"/>
            </a:endParaRPr>
          </a:p>
        </p:txBody>
      </p:sp>
      <p:sp>
        <p:nvSpPr>
          <p:cNvPr id="15" name="TextBox 14"/>
          <p:cNvSpPr txBox="1"/>
          <p:nvPr/>
        </p:nvSpPr>
        <p:spPr>
          <a:xfrm>
            <a:off x="3657599" y="1121045"/>
            <a:ext cx="2209801" cy="5736955"/>
          </a:xfrm>
          <a:prstGeom prst="rect">
            <a:avLst/>
          </a:prstGeom>
          <a:noFill/>
        </p:spPr>
        <p:txBody>
          <a:bodyPr wrap="square" rtlCol="0">
            <a:spAutoFit/>
          </a:bodyPr>
          <a:lstStyle/>
          <a:p>
            <a:pPr marL="171450" indent="-1714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Issue or cancel license of  Food Business Operator.</a:t>
            </a:r>
          </a:p>
          <a:p>
            <a:pPr marL="285750" indent="-2857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Prohibit  sale in contravention of this Act.</a:t>
            </a:r>
          </a:p>
          <a:p>
            <a:pPr marL="285750" indent="-2857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Receive report and samples of articles of food from Food Safety Officer and get them analyzed.</a:t>
            </a:r>
          </a:p>
          <a:p>
            <a:pPr marL="285750" indent="-2857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Make recommendation to the  Commissioner of Food Safety for sanction to launch prosecutions </a:t>
            </a:r>
          </a:p>
          <a:p>
            <a:pPr marL="285750" indent="-2857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Sanction prosecution</a:t>
            </a:r>
          </a:p>
          <a:p>
            <a:pPr marL="285750" indent="-2857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Maintain record  of all inspections made by Food Safety Officers </a:t>
            </a:r>
          </a:p>
          <a:p>
            <a:pPr marL="285750" indent="-285750">
              <a:lnSpc>
                <a:spcPct val="80000"/>
              </a:lnSpc>
              <a:spcBef>
                <a:spcPct val="100000"/>
              </a:spcBef>
              <a:buFont typeface="Wingdings" panose="05000000000000000000" pitchFamily="2" charset="2"/>
              <a:buChar char="q"/>
            </a:pPr>
            <a:r>
              <a:rPr lang="en-US" sz="1400" dirty="0">
                <a:solidFill>
                  <a:schemeClr val="bg1"/>
                </a:solidFill>
                <a:latin typeface="Calibri" panose="020F0502020204030204" pitchFamily="34" charset="0"/>
                <a:sym typeface="Lucida Grande"/>
              </a:rPr>
              <a:t>Get complaints investigated in respect of any contravention of the provision of this Act or against FSO</a:t>
            </a:r>
          </a:p>
          <a:p>
            <a:endParaRPr lang="en-US" sz="1400" dirty="0">
              <a:solidFill>
                <a:schemeClr val="bg1"/>
              </a:solidFill>
              <a:latin typeface="Calibri" panose="020F0502020204030204" pitchFamily="34" charset="0"/>
            </a:endParaRPr>
          </a:p>
        </p:txBody>
      </p:sp>
      <p:sp>
        <p:nvSpPr>
          <p:cNvPr id="13" name="Footer Placeholder 8"/>
          <p:cNvSpPr txBox="1">
            <a:spLocks/>
          </p:cNvSpPr>
          <p:nvPr/>
        </p:nvSpPr>
        <p:spPr>
          <a:xfrm>
            <a:off x="6019800" y="6095999"/>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250" fill="hold"/>
                                        <p:tgtEl>
                                          <p:spTgt spid="4"/>
                                        </p:tgtEl>
                                        <p:attrNameLst>
                                          <p:attrName>ppt_x</p:attrName>
                                        </p:attrNameLst>
                                      </p:cBhvr>
                                      <p:tavLst>
                                        <p:tav tm="0">
                                          <p:val>
                                            <p:strVal val="#ppt_x"/>
                                          </p:val>
                                        </p:tav>
                                        <p:tav tm="100000">
                                          <p:val>
                                            <p:strVal val="#ppt_x"/>
                                          </p:val>
                                        </p:tav>
                                      </p:tavLst>
                                    </p:anim>
                                    <p:anim calcmode="lin" valueType="num">
                                      <p:cBhvr additive="base">
                                        <p:cTn id="8" dur="225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2250"/>
                                        <p:tgtEl>
                                          <p:spTgt spid="8">
                                            <p:txEl>
                                              <p:pRg st="0" end="0"/>
                                            </p:txEl>
                                          </p:spTgt>
                                        </p:tgtEl>
                                      </p:cBhvr>
                                    </p:animEffect>
                                    <p:anim calcmode="lin" valueType="num">
                                      <p:cBhvr>
                                        <p:cTn id="14" dur="225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225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250"/>
                            </p:stCondLst>
                            <p:childTnLst>
                              <p:par>
                                <p:cTn id="17" presetID="47"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2250" fill="hold"/>
                                        <p:tgtEl>
                                          <p:spTgt spid="5"/>
                                        </p:tgtEl>
                                        <p:attrNameLst>
                                          <p:attrName>ppt_x</p:attrName>
                                        </p:attrNameLst>
                                      </p:cBhvr>
                                      <p:tavLst>
                                        <p:tav tm="0">
                                          <p:val>
                                            <p:strVal val="#ppt_x"/>
                                          </p:val>
                                        </p:tav>
                                        <p:tav tm="100000">
                                          <p:val>
                                            <p:strVal val="#ppt_x"/>
                                          </p:val>
                                        </p:tav>
                                      </p:tavLst>
                                    </p:anim>
                                    <p:anim calcmode="lin" valueType="num">
                                      <p:cBhvr additive="base">
                                        <p:cTn id="27" dur="22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 calcmode="lin" valueType="num">
                                      <p:cBhvr additive="base">
                                        <p:cTn id="38" dur="2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15">
                                            <p:txEl>
                                              <p:pRg st="0" end="0"/>
                                            </p:txEl>
                                          </p:spTgt>
                                        </p:tgtEl>
                                        <p:attrNameLst>
                                          <p:attrName>style.visibility</p:attrName>
                                        </p:attrNameLst>
                                      </p:cBhvr>
                                      <p:to>
                                        <p:strVal val="visible"/>
                                      </p:to>
                                    </p:set>
                                    <p:animEffect transition="in" filter="fade">
                                      <p:cBhvr>
                                        <p:cTn id="44" dur="2250"/>
                                        <p:tgtEl>
                                          <p:spTgt spid="15">
                                            <p:txEl>
                                              <p:pRg st="0" end="0"/>
                                            </p:txEl>
                                          </p:spTgt>
                                        </p:tgtEl>
                                      </p:cBhvr>
                                    </p:animEffect>
                                    <p:anim calcmode="lin" valueType="num">
                                      <p:cBhvr>
                                        <p:cTn id="45" dur="225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46" dur="2250" fill="hold"/>
                                        <p:tgtEl>
                                          <p:spTgt spid="15">
                                            <p:txEl>
                                              <p:pRg st="0" end="0"/>
                                            </p:txEl>
                                          </p:spTgt>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15">
                                            <p:txEl>
                                              <p:pRg st="1" end="1"/>
                                            </p:txEl>
                                          </p:spTgt>
                                        </p:tgtEl>
                                        <p:attrNameLst>
                                          <p:attrName>style.visibility</p:attrName>
                                        </p:attrNameLst>
                                      </p:cBhvr>
                                      <p:to>
                                        <p:strVal val="visible"/>
                                      </p:to>
                                    </p:set>
                                    <p:animEffect transition="in" filter="fade">
                                      <p:cBhvr>
                                        <p:cTn id="49" dur="2250"/>
                                        <p:tgtEl>
                                          <p:spTgt spid="15">
                                            <p:txEl>
                                              <p:pRg st="1" end="1"/>
                                            </p:txEl>
                                          </p:spTgt>
                                        </p:tgtEl>
                                      </p:cBhvr>
                                    </p:animEffect>
                                    <p:anim calcmode="lin" valueType="num">
                                      <p:cBhvr>
                                        <p:cTn id="50" dur="225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51" dur="2250" fill="hold"/>
                                        <p:tgtEl>
                                          <p:spTgt spid="15">
                                            <p:txEl>
                                              <p:pRg st="1" end="1"/>
                                            </p:txEl>
                                          </p:spTgt>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15">
                                            <p:txEl>
                                              <p:pRg st="2" end="2"/>
                                            </p:txEl>
                                          </p:spTgt>
                                        </p:tgtEl>
                                        <p:attrNameLst>
                                          <p:attrName>style.visibility</p:attrName>
                                        </p:attrNameLst>
                                      </p:cBhvr>
                                      <p:to>
                                        <p:strVal val="visible"/>
                                      </p:to>
                                    </p:set>
                                    <p:animEffect transition="in" filter="fade">
                                      <p:cBhvr>
                                        <p:cTn id="54" dur="2250"/>
                                        <p:tgtEl>
                                          <p:spTgt spid="15">
                                            <p:txEl>
                                              <p:pRg st="2" end="2"/>
                                            </p:txEl>
                                          </p:spTgt>
                                        </p:tgtEl>
                                      </p:cBhvr>
                                    </p:animEffect>
                                    <p:anim calcmode="lin" valueType="num">
                                      <p:cBhvr>
                                        <p:cTn id="55" dur="225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56" dur="2250" fill="hold"/>
                                        <p:tgtEl>
                                          <p:spTgt spid="15">
                                            <p:txEl>
                                              <p:pRg st="2" end="2"/>
                                            </p:txEl>
                                          </p:spTgt>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15">
                                            <p:txEl>
                                              <p:pRg st="3" end="3"/>
                                            </p:txEl>
                                          </p:spTgt>
                                        </p:tgtEl>
                                        <p:attrNameLst>
                                          <p:attrName>style.visibility</p:attrName>
                                        </p:attrNameLst>
                                      </p:cBhvr>
                                      <p:to>
                                        <p:strVal val="visible"/>
                                      </p:to>
                                    </p:set>
                                    <p:animEffect transition="in" filter="fade">
                                      <p:cBhvr>
                                        <p:cTn id="59" dur="2250"/>
                                        <p:tgtEl>
                                          <p:spTgt spid="15">
                                            <p:txEl>
                                              <p:pRg st="3" end="3"/>
                                            </p:txEl>
                                          </p:spTgt>
                                        </p:tgtEl>
                                      </p:cBhvr>
                                    </p:animEffect>
                                    <p:anim calcmode="lin" valueType="num">
                                      <p:cBhvr>
                                        <p:cTn id="60" dur="225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61" dur="2250" fill="hold"/>
                                        <p:tgtEl>
                                          <p:spTgt spid="15">
                                            <p:txEl>
                                              <p:pRg st="3" end="3"/>
                                            </p:txEl>
                                          </p:spTgt>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15">
                                            <p:txEl>
                                              <p:pRg st="4" end="4"/>
                                            </p:txEl>
                                          </p:spTgt>
                                        </p:tgtEl>
                                        <p:attrNameLst>
                                          <p:attrName>style.visibility</p:attrName>
                                        </p:attrNameLst>
                                      </p:cBhvr>
                                      <p:to>
                                        <p:strVal val="visible"/>
                                      </p:to>
                                    </p:set>
                                    <p:animEffect transition="in" filter="fade">
                                      <p:cBhvr>
                                        <p:cTn id="64" dur="2250"/>
                                        <p:tgtEl>
                                          <p:spTgt spid="15">
                                            <p:txEl>
                                              <p:pRg st="4" end="4"/>
                                            </p:txEl>
                                          </p:spTgt>
                                        </p:tgtEl>
                                      </p:cBhvr>
                                    </p:animEffect>
                                    <p:anim calcmode="lin" valueType="num">
                                      <p:cBhvr>
                                        <p:cTn id="65" dur="225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66" dur="2250" fill="hold"/>
                                        <p:tgtEl>
                                          <p:spTgt spid="15">
                                            <p:txEl>
                                              <p:pRg st="4" end="4"/>
                                            </p:txEl>
                                          </p:spTgt>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15">
                                            <p:txEl>
                                              <p:pRg st="5" end="5"/>
                                            </p:txEl>
                                          </p:spTgt>
                                        </p:tgtEl>
                                        <p:attrNameLst>
                                          <p:attrName>style.visibility</p:attrName>
                                        </p:attrNameLst>
                                      </p:cBhvr>
                                      <p:to>
                                        <p:strVal val="visible"/>
                                      </p:to>
                                    </p:set>
                                    <p:animEffect transition="in" filter="fade">
                                      <p:cBhvr>
                                        <p:cTn id="69" dur="2250"/>
                                        <p:tgtEl>
                                          <p:spTgt spid="15">
                                            <p:txEl>
                                              <p:pRg st="5" end="5"/>
                                            </p:txEl>
                                          </p:spTgt>
                                        </p:tgtEl>
                                      </p:cBhvr>
                                    </p:animEffect>
                                    <p:anim calcmode="lin" valueType="num">
                                      <p:cBhvr>
                                        <p:cTn id="70" dur="225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71" dur="2250" fill="hold"/>
                                        <p:tgtEl>
                                          <p:spTgt spid="15">
                                            <p:txEl>
                                              <p:pRg st="5" end="5"/>
                                            </p:txEl>
                                          </p:spTgt>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15">
                                            <p:txEl>
                                              <p:pRg st="6" end="6"/>
                                            </p:txEl>
                                          </p:spTgt>
                                        </p:tgtEl>
                                        <p:attrNameLst>
                                          <p:attrName>style.visibility</p:attrName>
                                        </p:attrNameLst>
                                      </p:cBhvr>
                                      <p:to>
                                        <p:strVal val="visible"/>
                                      </p:to>
                                    </p:set>
                                    <p:animEffect transition="in" filter="fade">
                                      <p:cBhvr>
                                        <p:cTn id="74" dur="2250"/>
                                        <p:tgtEl>
                                          <p:spTgt spid="15">
                                            <p:txEl>
                                              <p:pRg st="6" end="6"/>
                                            </p:txEl>
                                          </p:spTgt>
                                        </p:tgtEl>
                                      </p:cBhvr>
                                    </p:animEffect>
                                    <p:anim calcmode="lin" valueType="num">
                                      <p:cBhvr>
                                        <p:cTn id="75" dur="225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76" dur="225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7" presetClass="entr" presetSubtype="0" fill="hold" grpId="0" nodeType="click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1000"/>
                                        <p:tgtEl>
                                          <p:spTgt spid="7"/>
                                        </p:tgtEl>
                                      </p:cBhvr>
                                    </p:animEffect>
                                    <p:anim calcmode="lin" valueType="num">
                                      <p:cBhvr>
                                        <p:cTn id="82" dur="1000" fill="hold"/>
                                        <p:tgtEl>
                                          <p:spTgt spid="7"/>
                                        </p:tgtEl>
                                        <p:attrNameLst>
                                          <p:attrName>ppt_x</p:attrName>
                                        </p:attrNameLst>
                                      </p:cBhvr>
                                      <p:tavLst>
                                        <p:tav tm="0">
                                          <p:val>
                                            <p:strVal val="#ppt_x"/>
                                          </p:val>
                                        </p:tav>
                                        <p:tav tm="100000">
                                          <p:val>
                                            <p:strVal val="#ppt_x"/>
                                          </p:val>
                                        </p:tav>
                                      </p:tavLst>
                                    </p:anim>
                                    <p:anim calcmode="lin" valueType="num">
                                      <p:cBhvr>
                                        <p:cTn id="8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1" fill="hold" nodeType="clickEffect">
                                  <p:stCondLst>
                                    <p:cond delay="0"/>
                                  </p:stCondLst>
                                  <p:childTnLst>
                                    <p:set>
                                      <p:cBhvr>
                                        <p:cTn id="87" dur="1" fill="hold">
                                          <p:stCondLst>
                                            <p:cond delay="0"/>
                                          </p:stCondLst>
                                        </p:cTn>
                                        <p:tgtEl>
                                          <p:spTgt spid="12">
                                            <p:txEl>
                                              <p:pRg st="0" end="0"/>
                                            </p:txEl>
                                          </p:spTgt>
                                        </p:tgtEl>
                                        <p:attrNameLst>
                                          <p:attrName>style.visibility</p:attrName>
                                        </p:attrNameLst>
                                      </p:cBhvr>
                                      <p:to>
                                        <p:strVal val="visible"/>
                                      </p:to>
                                    </p:set>
                                    <p:anim calcmode="lin" valueType="num">
                                      <p:cBhvr additive="base">
                                        <p:cTn id="88" dur="225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9" dur="225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7" presetClass="entr" presetSubtype="0" fill="hold" nodeType="clickEffect">
                                  <p:stCondLst>
                                    <p:cond delay="0"/>
                                  </p:stCondLst>
                                  <p:childTnLst>
                                    <p:set>
                                      <p:cBhvr>
                                        <p:cTn id="93" dur="1" fill="hold">
                                          <p:stCondLst>
                                            <p:cond delay="0"/>
                                          </p:stCondLst>
                                        </p:cTn>
                                        <p:tgtEl>
                                          <p:spTgt spid="11">
                                            <p:txEl>
                                              <p:pRg st="0" end="0"/>
                                            </p:txEl>
                                          </p:spTgt>
                                        </p:tgtEl>
                                        <p:attrNameLst>
                                          <p:attrName>style.visibility</p:attrName>
                                        </p:attrNameLst>
                                      </p:cBhvr>
                                      <p:to>
                                        <p:strVal val="visible"/>
                                      </p:to>
                                    </p:set>
                                    <p:animEffect transition="in" filter="fade">
                                      <p:cBhvr>
                                        <p:cTn id="94" dur="2250"/>
                                        <p:tgtEl>
                                          <p:spTgt spid="11">
                                            <p:txEl>
                                              <p:pRg st="0" end="0"/>
                                            </p:txEl>
                                          </p:spTgt>
                                        </p:tgtEl>
                                      </p:cBhvr>
                                    </p:animEffect>
                                    <p:anim calcmode="lin" valueType="num">
                                      <p:cBhvr>
                                        <p:cTn id="95" dur="225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6" dur="2250" fill="hold"/>
                                        <p:tgtEl>
                                          <p:spTgt spid="11">
                                            <p:txEl>
                                              <p:pRg st="0" end="0"/>
                                            </p:txEl>
                                          </p:spTgt>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1">
                                            <p:txEl>
                                              <p:pRg st="1" end="1"/>
                                            </p:txEl>
                                          </p:spTgt>
                                        </p:tgtEl>
                                        <p:attrNameLst>
                                          <p:attrName>style.visibility</p:attrName>
                                        </p:attrNameLst>
                                      </p:cBhvr>
                                      <p:to>
                                        <p:strVal val="visible"/>
                                      </p:to>
                                    </p:set>
                                    <p:animEffect transition="in" filter="fade">
                                      <p:cBhvr>
                                        <p:cTn id="99" dur="2250"/>
                                        <p:tgtEl>
                                          <p:spTgt spid="11">
                                            <p:txEl>
                                              <p:pRg st="1" end="1"/>
                                            </p:txEl>
                                          </p:spTgt>
                                        </p:tgtEl>
                                      </p:cBhvr>
                                    </p:animEffect>
                                    <p:anim calcmode="lin" valueType="num">
                                      <p:cBhvr>
                                        <p:cTn id="100" dur="225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01" dur="2250" fill="hold"/>
                                        <p:tgtEl>
                                          <p:spTgt spid="11">
                                            <p:txEl>
                                              <p:pRg st="1" end="1"/>
                                            </p:txEl>
                                          </p:spTgt>
                                        </p:tgtEl>
                                        <p:attrNameLst>
                                          <p:attrName>ppt_y</p:attrName>
                                        </p:attrNameLst>
                                      </p:cBhvr>
                                      <p:tavLst>
                                        <p:tav tm="0">
                                          <p:val>
                                            <p:strVal val="#ppt_y-.1"/>
                                          </p:val>
                                        </p:tav>
                                        <p:tav tm="100000">
                                          <p:val>
                                            <p:strVal val="#ppt_y"/>
                                          </p:val>
                                        </p:tav>
                                      </p:tavLst>
                                    </p:anim>
                                  </p:childTnLst>
                                </p:cTn>
                              </p:par>
                              <p:par>
                                <p:cTn id="102" presetID="47" presetClass="entr" presetSubtype="0" fill="hold" nodeType="withEffect">
                                  <p:stCondLst>
                                    <p:cond delay="0"/>
                                  </p:stCondLst>
                                  <p:childTnLst>
                                    <p:set>
                                      <p:cBhvr>
                                        <p:cTn id="103" dur="1" fill="hold">
                                          <p:stCondLst>
                                            <p:cond delay="0"/>
                                          </p:stCondLst>
                                        </p:cTn>
                                        <p:tgtEl>
                                          <p:spTgt spid="11">
                                            <p:txEl>
                                              <p:pRg st="2" end="2"/>
                                            </p:txEl>
                                          </p:spTgt>
                                        </p:tgtEl>
                                        <p:attrNameLst>
                                          <p:attrName>style.visibility</p:attrName>
                                        </p:attrNameLst>
                                      </p:cBhvr>
                                      <p:to>
                                        <p:strVal val="visible"/>
                                      </p:to>
                                    </p:set>
                                    <p:animEffect transition="in" filter="fade">
                                      <p:cBhvr>
                                        <p:cTn id="104" dur="2250"/>
                                        <p:tgtEl>
                                          <p:spTgt spid="11">
                                            <p:txEl>
                                              <p:pRg st="2" end="2"/>
                                            </p:txEl>
                                          </p:spTgt>
                                        </p:tgtEl>
                                      </p:cBhvr>
                                    </p:animEffect>
                                    <p:anim calcmode="lin" valueType="num">
                                      <p:cBhvr>
                                        <p:cTn id="105" dur="225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06" dur="2250" fill="hold"/>
                                        <p:tgtEl>
                                          <p:spTgt spid="11">
                                            <p:txEl>
                                              <p:pRg st="2" end="2"/>
                                            </p:txEl>
                                          </p:spTgt>
                                        </p:tgtEl>
                                        <p:attrNameLst>
                                          <p:attrName>ppt_y</p:attrName>
                                        </p:attrNameLst>
                                      </p:cBhvr>
                                      <p:tavLst>
                                        <p:tav tm="0">
                                          <p:val>
                                            <p:strVal val="#ppt_y-.1"/>
                                          </p:val>
                                        </p:tav>
                                        <p:tav tm="100000">
                                          <p:val>
                                            <p:strVal val="#ppt_y"/>
                                          </p:val>
                                        </p:tav>
                                      </p:tavLst>
                                    </p:anim>
                                  </p:childTnLst>
                                </p:cTn>
                              </p:par>
                              <p:par>
                                <p:cTn id="107" presetID="47" presetClass="entr" presetSubtype="0" fill="hold" nodeType="withEffect">
                                  <p:stCondLst>
                                    <p:cond delay="0"/>
                                  </p:stCondLst>
                                  <p:childTnLst>
                                    <p:set>
                                      <p:cBhvr>
                                        <p:cTn id="108" dur="1" fill="hold">
                                          <p:stCondLst>
                                            <p:cond delay="0"/>
                                          </p:stCondLst>
                                        </p:cTn>
                                        <p:tgtEl>
                                          <p:spTgt spid="11">
                                            <p:txEl>
                                              <p:pRg st="3" end="3"/>
                                            </p:txEl>
                                          </p:spTgt>
                                        </p:tgtEl>
                                        <p:attrNameLst>
                                          <p:attrName>style.visibility</p:attrName>
                                        </p:attrNameLst>
                                      </p:cBhvr>
                                      <p:to>
                                        <p:strVal val="visible"/>
                                      </p:to>
                                    </p:set>
                                    <p:animEffect transition="in" filter="fade">
                                      <p:cBhvr>
                                        <p:cTn id="109" dur="2250"/>
                                        <p:tgtEl>
                                          <p:spTgt spid="11">
                                            <p:txEl>
                                              <p:pRg st="3" end="3"/>
                                            </p:txEl>
                                          </p:spTgt>
                                        </p:tgtEl>
                                      </p:cBhvr>
                                    </p:animEffect>
                                    <p:anim calcmode="lin" valueType="num">
                                      <p:cBhvr>
                                        <p:cTn id="110" dur="225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11" dur="2250" fill="hold"/>
                                        <p:tgtEl>
                                          <p:spTgt spid="11">
                                            <p:txEl>
                                              <p:pRg st="3" end="3"/>
                                            </p:txEl>
                                          </p:spTgt>
                                        </p:tgtEl>
                                        <p:attrNameLst>
                                          <p:attrName>ppt_y</p:attrName>
                                        </p:attrNameLst>
                                      </p:cBhvr>
                                      <p:tavLst>
                                        <p:tav tm="0">
                                          <p:val>
                                            <p:strVal val="#ppt_y-.1"/>
                                          </p:val>
                                        </p:tav>
                                        <p:tav tm="100000">
                                          <p:val>
                                            <p:strVal val="#ppt_y"/>
                                          </p:val>
                                        </p:tav>
                                      </p:tavLst>
                                    </p:anim>
                                  </p:childTnLst>
                                </p:cTn>
                              </p:par>
                              <p:par>
                                <p:cTn id="112" presetID="47" presetClass="entr" presetSubtype="0" fill="hold" nodeType="withEffect">
                                  <p:stCondLst>
                                    <p:cond delay="0"/>
                                  </p:stCondLst>
                                  <p:childTnLst>
                                    <p:set>
                                      <p:cBhvr>
                                        <p:cTn id="113" dur="1" fill="hold">
                                          <p:stCondLst>
                                            <p:cond delay="0"/>
                                          </p:stCondLst>
                                        </p:cTn>
                                        <p:tgtEl>
                                          <p:spTgt spid="11">
                                            <p:txEl>
                                              <p:pRg st="4" end="4"/>
                                            </p:txEl>
                                          </p:spTgt>
                                        </p:tgtEl>
                                        <p:attrNameLst>
                                          <p:attrName>style.visibility</p:attrName>
                                        </p:attrNameLst>
                                      </p:cBhvr>
                                      <p:to>
                                        <p:strVal val="visible"/>
                                      </p:to>
                                    </p:set>
                                    <p:animEffect transition="in" filter="fade">
                                      <p:cBhvr>
                                        <p:cTn id="114" dur="2250"/>
                                        <p:tgtEl>
                                          <p:spTgt spid="11">
                                            <p:txEl>
                                              <p:pRg st="4" end="4"/>
                                            </p:txEl>
                                          </p:spTgt>
                                        </p:tgtEl>
                                      </p:cBhvr>
                                    </p:animEffect>
                                    <p:anim calcmode="lin" valueType="num">
                                      <p:cBhvr>
                                        <p:cTn id="115" dur="225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16" dur="2250" fill="hold"/>
                                        <p:tgtEl>
                                          <p:spTgt spid="11">
                                            <p:txEl>
                                              <p:pRg st="4" end="4"/>
                                            </p:txEl>
                                          </p:spTgt>
                                        </p:tgtEl>
                                        <p:attrNameLst>
                                          <p:attrName>ppt_y</p:attrName>
                                        </p:attrNameLst>
                                      </p:cBhvr>
                                      <p:tavLst>
                                        <p:tav tm="0">
                                          <p:val>
                                            <p:strVal val="#ppt_y-.1"/>
                                          </p:val>
                                        </p:tav>
                                        <p:tav tm="100000">
                                          <p:val>
                                            <p:strVal val="#ppt_y"/>
                                          </p:val>
                                        </p:tav>
                                      </p:tavLst>
                                    </p:anim>
                                  </p:childTnLst>
                                </p:cTn>
                              </p:par>
                              <p:par>
                                <p:cTn id="117" presetID="47" presetClass="entr" presetSubtype="0" fill="hold" nodeType="withEffect">
                                  <p:stCondLst>
                                    <p:cond delay="0"/>
                                  </p:stCondLst>
                                  <p:childTnLst>
                                    <p:set>
                                      <p:cBhvr>
                                        <p:cTn id="118" dur="1" fill="hold">
                                          <p:stCondLst>
                                            <p:cond delay="0"/>
                                          </p:stCondLst>
                                        </p:cTn>
                                        <p:tgtEl>
                                          <p:spTgt spid="11">
                                            <p:txEl>
                                              <p:pRg st="5" end="5"/>
                                            </p:txEl>
                                          </p:spTgt>
                                        </p:tgtEl>
                                        <p:attrNameLst>
                                          <p:attrName>style.visibility</p:attrName>
                                        </p:attrNameLst>
                                      </p:cBhvr>
                                      <p:to>
                                        <p:strVal val="visible"/>
                                      </p:to>
                                    </p:set>
                                    <p:animEffect transition="in" filter="fade">
                                      <p:cBhvr>
                                        <p:cTn id="119" dur="2250"/>
                                        <p:tgtEl>
                                          <p:spTgt spid="11">
                                            <p:txEl>
                                              <p:pRg st="5" end="5"/>
                                            </p:txEl>
                                          </p:spTgt>
                                        </p:tgtEl>
                                      </p:cBhvr>
                                    </p:animEffect>
                                    <p:anim calcmode="lin" valueType="num">
                                      <p:cBhvr>
                                        <p:cTn id="120" dur="225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121" dur="225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orizontal Scroll 4"/>
          <p:cNvSpPr/>
          <p:nvPr/>
        </p:nvSpPr>
        <p:spPr>
          <a:xfrm>
            <a:off x="533400" y="533401"/>
            <a:ext cx="8229600" cy="5867399"/>
          </a:xfrm>
          <a:prstGeom prst="horizontalScroll">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95400" y="1513106"/>
            <a:ext cx="7467600" cy="4247317"/>
          </a:xfrm>
          <a:prstGeom prst="rect">
            <a:avLst/>
          </a:prstGeom>
        </p:spPr>
        <p:txBody>
          <a:bodyPr wrap="square">
            <a:spAutoFit/>
          </a:bodyPr>
          <a:lstStyle/>
          <a:p>
            <a:pPr algn="just">
              <a:buFont typeface="Wingdings" pitchFamily="2" charset="2"/>
              <a:buChar char="q"/>
            </a:pPr>
            <a:r>
              <a:rPr lang="en-IN" dirty="0" smtClean="0">
                <a:solidFill>
                  <a:schemeClr val="bg1"/>
                </a:solidFill>
                <a:latin typeface="Calibri" panose="020F0502020204030204" pitchFamily="34" charset="0"/>
              </a:rPr>
              <a:t> Article 31 lays down Licensing and Registration conditions which are compulsory for any food business.</a:t>
            </a:r>
          </a:p>
          <a:p>
            <a:pPr algn="just"/>
            <a:endParaRPr lang="en-IN" dirty="0" smtClean="0">
              <a:solidFill>
                <a:schemeClr val="bg1"/>
              </a:solidFill>
              <a:latin typeface="Calibri" panose="020F0502020204030204" pitchFamily="34" charset="0"/>
            </a:endParaRPr>
          </a:p>
          <a:p>
            <a:pPr algn="just">
              <a:buFont typeface="Wingdings" pitchFamily="2" charset="2"/>
              <a:buChar char="q"/>
            </a:pPr>
            <a:r>
              <a:rPr lang="en-IN" dirty="0" smtClean="0">
                <a:solidFill>
                  <a:schemeClr val="bg1"/>
                </a:solidFill>
                <a:latin typeface="Calibri" panose="020F0502020204030204" pitchFamily="34" charset="0"/>
              </a:rPr>
              <a:t> Any person desirous to commence or carry on any food business shall make an application to grant of a License to the Designated Officer along with fees.</a:t>
            </a:r>
          </a:p>
          <a:p>
            <a:pPr algn="just"/>
            <a:endParaRPr lang="en-IN" dirty="0" smtClean="0">
              <a:solidFill>
                <a:schemeClr val="bg1"/>
              </a:solidFill>
              <a:latin typeface="Calibri" panose="020F0502020204030204" pitchFamily="34" charset="0"/>
            </a:endParaRPr>
          </a:p>
          <a:p>
            <a:pPr algn="just">
              <a:buFont typeface="Wingdings" pitchFamily="2" charset="2"/>
              <a:buChar char="q"/>
            </a:pPr>
            <a:r>
              <a:rPr lang="en-IN" dirty="0" smtClean="0">
                <a:solidFill>
                  <a:schemeClr val="bg1"/>
                </a:solidFill>
                <a:latin typeface="Calibri" panose="020F0502020204030204" pitchFamily="34" charset="0"/>
              </a:rPr>
              <a:t> In case a license is not issued within two months from the date of making the application or his application is not rejected, the applicant may start his food business after expiry of the said period.</a:t>
            </a:r>
          </a:p>
          <a:p>
            <a:pPr algn="just">
              <a:buFont typeface="Wingdings" pitchFamily="2" charset="2"/>
              <a:buChar char="q"/>
            </a:pPr>
            <a:endParaRPr lang="en-IN" dirty="0" smtClean="0">
              <a:solidFill>
                <a:schemeClr val="bg1"/>
              </a:solidFill>
              <a:latin typeface="Calibri" panose="020F0502020204030204" pitchFamily="34" charset="0"/>
            </a:endParaRPr>
          </a:p>
          <a:p>
            <a:pPr algn="just">
              <a:buFont typeface="Wingdings" pitchFamily="2" charset="2"/>
              <a:buChar char="q"/>
            </a:pPr>
            <a:r>
              <a:rPr lang="en-IN" dirty="0" smtClean="0">
                <a:solidFill>
                  <a:schemeClr val="bg1"/>
                </a:solidFill>
                <a:latin typeface="Calibri" panose="020F0502020204030204" pitchFamily="34" charset="0"/>
              </a:rPr>
              <a:t> The provision of obtaining a licence for carrying on any food business shall not apply to a petty retailer, hawker, itinerant vendor or a temporary stall holder or small scale or cottage or such other industries relating to food business or tiny Food Business Operator. But they shall have Registration with the Designated Officer.</a:t>
            </a:r>
            <a:endParaRPr lang="en-IN" dirty="0">
              <a:solidFill>
                <a:schemeClr val="bg1"/>
              </a:solidFill>
              <a:latin typeface="Calibri" panose="020F0502020204030204" pitchFamily="34" charset="0"/>
            </a:endParaRPr>
          </a:p>
        </p:txBody>
      </p:sp>
      <p:sp>
        <p:nvSpPr>
          <p:cNvPr id="9" name="TextBox 8"/>
          <p:cNvSpPr txBox="1"/>
          <p:nvPr/>
        </p:nvSpPr>
        <p:spPr>
          <a:xfrm>
            <a:off x="531466" y="0"/>
            <a:ext cx="9145934" cy="954107"/>
          </a:xfrm>
          <a:prstGeom prst="rect">
            <a:avLst/>
          </a:prstGeom>
          <a:noFill/>
        </p:spPr>
        <p:txBody>
          <a:bodyPr wrap="square" rtlCol="0">
            <a:spAutoFit/>
          </a:bodyPr>
          <a:lstStyle/>
          <a:p>
            <a:r>
              <a:rPr lang="en-US" sz="2800" b="1" dirty="0" smtClean="0">
                <a:solidFill>
                  <a:schemeClr val="bg1"/>
                </a:solidFill>
                <a:latin typeface="Calibri" panose="020F0502020204030204" pitchFamily="34" charset="0"/>
              </a:rPr>
              <a:t>ENFORCEMENT OF PROVISIONS OF THE ACT….</a:t>
            </a:r>
            <a:endParaRPr lang="en-IN" sz="2800" b="1" dirty="0" smtClean="0">
              <a:solidFill>
                <a:schemeClr val="bg1"/>
              </a:solidFill>
              <a:latin typeface="Calibri" panose="020F0502020204030204" pitchFamily="34" charset="0"/>
            </a:endParaRPr>
          </a:p>
          <a:p>
            <a:endParaRPr lang="en-US" sz="2800" dirty="0">
              <a:solidFill>
                <a:schemeClr val="bg1"/>
              </a:solidFill>
              <a:latin typeface="Calibri" panose="020F0502020204030204" pitchFamily="34" charset="0"/>
            </a:endParaRPr>
          </a:p>
        </p:txBody>
      </p:sp>
      <p:sp>
        <p:nvSpPr>
          <p:cNvPr id="8" name="Footer Placeholder 8"/>
          <p:cNvSpPr txBox="1">
            <a:spLocks/>
          </p:cNvSpPr>
          <p:nvPr/>
        </p:nvSpPr>
        <p:spPr>
          <a:xfrm>
            <a:off x="6019800" y="6001555"/>
            <a:ext cx="3047999" cy="856445"/>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extLst>
      <p:ext uri="{BB962C8B-B14F-4D97-AF65-F5344CB8AC3E}">
        <p14:creationId xmlns:p14="http://schemas.microsoft.com/office/powerpoint/2010/main" xmlns="" val="12749625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2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225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7">
                                            <p:txEl>
                                              <p:pRg st="0" end="0"/>
                                            </p:txEl>
                                          </p:spTgt>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 calcmode="lin" valueType="num">
                                      <p:cBhvr additive="base">
                                        <p:cTn id="16" dur="225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7" dur="2250" fill="hold"/>
                                        <p:tgtEl>
                                          <p:spTgt spid="7">
                                            <p:txEl>
                                              <p:pRg st="2" end="2"/>
                                            </p:txEl>
                                          </p:spTgt>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 calcmode="lin" valueType="num">
                                      <p:cBhvr additive="base">
                                        <p:cTn id="20" dur="225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1" dur="2250" fill="hold"/>
                                        <p:tgtEl>
                                          <p:spTgt spid="7">
                                            <p:txEl>
                                              <p:pRg st="4" end="4"/>
                                            </p:txEl>
                                          </p:spTgt>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 calcmode="lin" valueType="num">
                                      <p:cBhvr additive="base">
                                        <p:cTn id="24" dur="225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5" dur="2250" fill="hold"/>
                                        <p:tgtEl>
                                          <p:spTgt spid="7">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endParaRPr lang="en-IN" b="1" dirty="0" smtClean="0"/>
          </a:p>
          <a:p>
            <a:pPr algn="ctr"/>
            <a:endParaRPr lang="en-US" dirty="0"/>
          </a:p>
        </p:txBody>
      </p:sp>
      <p:sp>
        <p:nvSpPr>
          <p:cNvPr id="4" name="TextBox 3"/>
          <p:cNvSpPr txBox="1"/>
          <p:nvPr/>
        </p:nvSpPr>
        <p:spPr>
          <a:xfrm>
            <a:off x="798490" y="76200"/>
            <a:ext cx="7985860" cy="830997"/>
          </a:xfrm>
          <a:prstGeom prst="rect">
            <a:avLst/>
          </a:prstGeom>
          <a:noFill/>
        </p:spPr>
        <p:txBody>
          <a:bodyPr wrap="square" rtlCol="0">
            <a:spAutoFit/>
          </a:bodyPr>
          <a:lstStyle/>
          <a:p>
            <a:r>
              <a:rPr lang="en-US" sz="2400" b="1" dirty="0" smtClean="0">
                <a:solidFill>
                  <a:schemeClr val="bg1"/>
                </a:solidFill>
                <a:latin typeface="Calibri" panose="020F0502020204030204" pitchFamily="34" charset="0"/>
              </a:rPr>
              <a:t>LICENSING AND REGISTRATION OF FOOD BUSINESS….</a:t>
            </a:r>
            <a:endParaRPr lang="en-IN" sz="2400" b="1" dirty="0" smtClean="0">
              <a:solidFill>
                <a:schemeClr val="bg1"/>
              </a:solidFill>
              <a:latin typeface="Calibri" panose="020F0502020204030204" pitchFamily="34" charset="0"/>
            </a:endParaRPr>
          </a:p>
          <a:p>
            <a:endParaRPr lang="en-US" sz="2400" b="1" dirty="0">
              <a:solidFill>
                <a:schemeClr val="bg1"/>
              </a:solidFill>
              <a:latin typeface="Calibri" panose="020F0502020204030204" pitchFamily="34" charset="0"/>
            </a:endParaRPr>
          </a:p>
        </p:txBody>
      </p:sp>
      <p:graphicFrame>
        <p:nvGraphicFramePr>
          <p:cNvPr id="5" name="Diagram 4"/>
          <p:cNvGraphicFramePr/>
          <p:nvPr>
            <p:extLst>
              <p:ext uri="{D42A27DB-BD31-4B8C-83A1-F6EECF244321}">
                <p14:modId xmlns:p14="http://schemas.microsoft.com/office/powerpoint/2010/main" xmlns="" val="1960711439"/>
              </p:ext>
            </p:extLst>
          </p:nvPr>
        </p:nvGraphicFramePr>
        <p:xfrm>
          <a:off x="990600" y="838200"/>
          <a:ext cx="7543800" cy="4600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581400" y="2438399"/>
            <a:ext cx="1981200" cy="2492990"/>
          </a:xfrm>
          <a:prstGeom prst="rect">
            <a:avLst/>
          </a:prstGeom>
          <a:noFill/>
        </p:spPr>
        <p:txBody>
          <a:bodyPr wrap="square" rtlCol="0">
            <a:spAutoFit/>
          </a:bodyPr>
          <a:lstStyle/>
          <a:p>
            <a:pPr algn="just"/>
            <a:r>
              <a:rPr lang="en-US" sz="1600" dirty="0">
                <a:latin typeface="Calibri" panose="020F0502020204030204" pitchFamily="34" charset="0"/>
              </a:rPr>
              <a:t>Designated </a:t>
            </a:r>
            <a:r>
              <a:rPr lang="en-US" sz="1600" dirty="0" smtClean="0">
                <a:latin typeface="Calibri" panose="020F0502020204030204" pitchFamily="34" charset="0"/>
              </a:rPr>
              <a:t>Officers appointed </a:t>
            </a:r>
            <a:r>
              <a:rPr lang="en-US" sz="1600" dirty="0">
                <a:latin typeface="Calibri" panose="020F0502020204030204" pitchFamily="34" charset="0"/>
              </a:rPr>
              <a:t>under Section 36(1) of the Act by the Food Safety Commissioner of a State or UT for the purpose of licensing and monitoring.</a:t>
            </a:r>
          </a:p>
          <a:p>
            <a:endParaRPr lang="en-US" sz="1200" dirty="0">
              <a:latin typeface="Arial Black" panose="020B0A04020102020204" pitchFamily="34" charset="0"/>
            </a:endParaRPr>
          </a:p>
        </p:txBody>
      </p:sp>
      <p:sp>
        <p:nvSpPr>
          <p:cNvPr id="7" name="Rectangle 6"/>
          <p:cNvSpPr/>
          <p:nvPr/>
        </p:nvSpPr>
        <p:spPr>
          <a:xfrm>
            <a:off x="0" y="6400800"/>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8"/>
          <p:cNvSpPr txBox="1">
            <a:spLocks/>
          </p:cNvSpPr>
          <p:nvPr/>
        </p:nvSpPr>
        <p:spPr>
          <a:xfrm>
            <a:off x="6019800" y="5562600"/>
            <a:ext cx="3047999" cy="838201"/>
          </a:xfrm>
          <a:prstGeom prst="rect">
            <a:avLst/>
          </a:prstGeom>
        </p:spPr>
        <p:txBody>
          <a:bodyPr vert="horz" anchor="b"/>
          <a:lstStyle/>
          <a:p>
            <a:pPr algn="r">
              <a:defRPr/>
            </a:pP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Arial Black" pitchFamily="34" charset="0"/>
              </a:rPr>
              <a:t> </a:t>
            </a:r>
            <a:r>
              <a:rPr kumimoji="0" lang="en-US" sz="1600" b="1"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SINGH M &amp; CO.,</a:t>
            </a:r>
          </a:p>
          <a:p>
            <a:pPr algn="r">
              <a:defRPr/>
            </a:pPr>
            <a:r>
              <a:rPr kumimoji="0" lang="en-US" sz="1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rPr>
              <a:t>Practising Company Secretaries</a:t>
            </a:r>
            <a:endParaRPr kumimoji="0" lang="en-US" sz="1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1570</TotalTime>
  <Words>1797</Words>
  <Application>Microsoft Office PowerPoint</Application>
  <PresentationFormat>On-screen Show (4:3)</PresentationFormat>
  <Paragraphs>233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Faridabad Chapter</cp:lastModifiedBy>
  <cp:revision>190</cp:revision>
  <dcterms:created xsi:type="dcterms:W3CDTF">2016-09-01T02:01:15Z</dcterms:created>
  <dcterms:modified xsi:type="dcterms:W3CDTF">2022-06-27T06:25:40Z</dcterms:modified>
</cp:coreProperties>
</file>