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8" r:id="rId10"/>
    <p:sldId id="271" r:id="rId11"/>
    <p:sldId id="275" r:id="rId12"/>
    <p:sldId id="277" r:id="rId13"/>
    <p:sldId id="278" r:id="rId14"/>
    <p:sldId id="282" r:id="rId15"/>
    <p:sldId id="283" r:id="rId16"/>
    <p:sldId id="285" r:id="rId17"/>
    <p:sldId id="286" r:id="rId18"/>
    <p:sldId id="287" r:id="rId19"/>
    <p:sldId id="288" r:id="rId20"/>
    <p:sldId id="289" r:id="rId21"/>
    <p:sldId id="290" r:id="rId22"/>
    <p:sldId id="300" r:id="rId23"/>
    <p:sldId id="297" r:id="rId24"/>
    <p:sldId id="29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/>
    <p:restoredTop sz="94633"/>
  </p:normalViewPr>
  <p:slideViewPr>
    <p:cSldViewPr snapToGrid="0" snapToObjects="1">
      <p:cViewPr>
        <p:scale>
          <a:sx n="85" d="100"/>
          <a:sy n="85" d="100"/>
        </p:scale>
        <p:origin x="1128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44DCC-9543-A74C-A627-FDE1322F7916}" type="datetimeFigureOut">
              <a:rPr lang="en-US" smtClean="0"/>
              <a:t>6/1/20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B60C5-B448-A94C-AE0D-058DF3BBD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01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B60C5-B448-A94C-AE0D-058DF3BBD8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9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80F3-E474-D548-B125-457400421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3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80F3-E474-D548-B125-457400421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2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80F3-E474-D548-B125-457400421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9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80F3-E474-D548-B125-457400421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4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80F3-E474-D548-B125-457400421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80F3-E474-D548-B125-457400421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80F3-E474-D548-B125-457400421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0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80F3-E474-D548-B125-457400421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80F3-E474-D548-B125-457400421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6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80F3-E474-D548-B125-457400421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6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80F3-E474-D548-B125-457400421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9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5/29/20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C80F3-E474-D548-B125-457400421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nandita117@gmail.com" TargetMode="External"/><Relationship Id="rId3" Type="http://schemas.openxmlformats.org/officeDocument/2006/relationships/hyperlink" Target="mailto:suchikumbhat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3382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COMPETITION LAW IN INDIA : A PRELIMINARY OVERVIEW</a:t>
            </a:r>
            <a:endParaRPr lang="en-US" sz="4800" b="1" dirty="0">
              <a:solidFill>
                <a:schemeClr val="accent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By</a:t>
            </a:r>
            <a:r>
              <a:rPr lang="en-US" sz="1800" b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sz="1800" b="1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sz="1800" b="1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Nandita</a:t>
            </a:r>
            <a:r>
              <a:rPr lang="en-US" sz="1800" b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Sahai</a:t>
            </a:r>
            <a:endParaRPr lang="en-US" sz="1800" b="1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sz="1800" b="1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Suchitra</a:t>
            </a:r>
            <a:r>
              <a:rPr lang="en-US" sz="1800" b="1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Kumbhat</a:t>
            </a:r>
            <a:endParaRPr lang="en-US" sz="1800" b="1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4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>
          <a:xfrm>
            <a:off x="2362200" y="815976"/>
            <a:ext cx="7861300" cy="54813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3400" dirty="0">
                <a:solidFill>
                  <a:schemeClr val="accent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Cartel Penalties</a:t>
            </a: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1981201" y="1588957"/>
            <a:ext cx="8413845" cy="5132518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385763" lvl="1" indent="-385763" algn="just" defTabSz="481013">
              <a:spcBef>
                <a:spcPts val="0"/>
              </a:spcBef>
              <a:spcAft>
                <a:spcPts val="600"/>
              </a:spcAft>
              <a:buSzPct val="60000"/>
              <a:buFont typeface="Wingdings" charset="0"/>
              <a:buChar char="n"/>
              <a:defRPr/>
            </a:pPr>
            <a:r>
              <a:rPr lang="en-US" sz="1800" dirty="0">
                <a:solidFill>
                  <a:srgbClr val="4F5151"/>
                </a:solidFill>
                <a:latin typeface="Arial" charset="0"/>
                <a:cs typeface="ＭＳ Ｐゴシック" charset="0"/>
              </a:rPr>
              <a:t>Up to 10% of average turnover for the preceding 3 years.</a:t>
            </a:r>
          </a:p>
          <a:p>
            <a:pPr marL="385763" lvl="1" indent="-385763" algn="just" defTabSz="481013">
              <a:spcBef>
                <a:spcPts val="0"/>
              </a:spcBef>
              <a:spcAft>
                <a:spcPts val="600"/>
              </a:spcAft>
              <a:buSzPct val="60000"/>
              <a:buFont typeface="Wingdings" charset="0"/>
              <a:buChar char="n"/>
              <a:defRPr/>
            </a:pPr>
            <a:r>
              <a:rPr lang="en-US" sz="1800" u="sng" dirty="0">
                <a:solidFill>
                  <a:srgbClr val="4F5151"/>
                </a:solidFill>
                <a:latin typeface="Arial" charset="0"/>
                <a:cs typeface="ＭＳ Ｐゴシック" charset="0"/>
              </a:rPr>
              <a:t>Increased penalties for Cartels</a:t>
            </a:r>
            <a:r>
              <a:rPr lang="en-US" sz="1800" dirty="0">
                <a:solidFill>
                  <a:srgbClr val="4F5151"/>
                </a:solidFill>
                <a:latin typeface="Arial" charset="0"/>
                <a:cs typeface="ＭＳ Ｐゴシック" charset="0"/>
              </a:rPr>
              <a:t>: Up to 3 times the profit or 10% of turnover for every year of continuance of the cartel, whichever is higher.</a:t>
            </a:r>
          </a:p>
          <a:p>
            <a:pPr marL="0" lvl="1" indent="0" algn="just" defTabSz="481013">
              <a:spcBef>
                <a:spcPts val="0"/>
              </a:spcBef>
              <a:spcAft>
                <a:spcPts val="600"/>
              </a:spcAft>
              <a:buSzPct val="60000"/>
              <a:buNone/>
              <a:defRPr/>
            </a:pPr>
            <a:endParaRPr lang="en-US" sz="1000" dirty="0">
              <a:solidFill>
                <a:srgbClr val="4F5151"/>
              </a:solidFill>
              <a:latin typeface="Arial" charset="0"/>
              <a:cs typeface="ＭＳ Ｐゴシック" charset="0"/>
            </a:endParaRPr>
          </a:p>
          <a:p>
            <a:pPr marL="385763" lvl="1" indent="-385763" algn="just" defTabSz="481013">
              <a:spcBef>
                <a:spcPts val="0"/>
              </a:spcBef>
              <a:spcAft>
                <a:spcPts val="600"/>
              </a:spcAft>
              <a:buSzPct val="60000"/>
              <a:buFont typeface="Wingdings" charset="0"/>
              <a:buChar char="n"/>
              <a:defRPr/>
            </a:pPr>
            <a:r>
              <a:rPr lang="en-US" sz="1800" b="1" dirty="0">
                <a:latin typeface="Arial" charset="0"/>
                <a:cs typeface="ＭＳ Ｐゴシック" charset="0"/>
              </a:rPr>
              <a:t>Highest penalty on companies </a:t>
            </a:r>
            <a:r>
              <a:rPr lang="en-US" sz="1800" dirty="0">
                <a:latin typeface="Arial" charset="0"/>
                <a:cs typeface="ＭＳ Ｐゴシック" charset="0"/>
              </a:rPr>
              <a:t>-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INR 6,714 crores </a:t>
            </a:r>
            <a:r>
              <a:rPr lang="en-US" sz="1800" dirty="0" smtClean="0">
                <a:solidFill>
                  <a:srgbClr val="4F5151"/>
                </a:solidFill>
                <a:latin typeface="Arial" charset="0"/>
                <a:cs typeface="ＭＳ Ｐゴシック" charset="0"/>
              </a:rPr>
              <a:t>in </a:t>
            </a:r>
            <a:r>
              <a:rPr lang="en-US" sz="1800" dirty="0">
                <a:solidFill>
                  <a:srgbClr val="00B050"/>
                </a:solidFill>
                <a:latin typeface="Arial" charset="0"/>
                <a:cs typeface="ＭＳ Ｐゴシック" charset="0"/>
              </a:rPr>
              <a:t>Builders Association of India v. Cement Manufacturers’ Association &amp; </a:t>
            </a:r>
            <a:r>
              <a:rPr lang="en-US" sz="1800" dirty="0" err="1">
                <a:solidFill>
                  <a:srgbClr val="00B050"/>
                </a:solidFill>
                <a:latin typeface="Arial" charset="0"/>
                <a:cs typeface="ＭＳ Ｐゴシック" charset="0"/>
              </a:rPr>
              <a:t>Ors</a:t>
            </a:r>
            <a:r>
              <a:rPr lang="en-US" sz="1800" dirty="0">
                <a:solidFill>
                  <a:srgbClr val="4F5151"/>
                </a:solidFill>
                <a:latin typeface="Arial" charset="0"/>
                <a:cs typeface="ＭＳ Ｐゴシック" charset="0"/>
              </a:rPr>
              <a:t>.</a:t>
            </a:r>
          </a:p>
          <a:p>
            <a:pPr marL="385763" lvl="1" indent="-385763" algn="just" defTabSz="481013">
              <a:spcBef>
                <a:spcPts val="0"/>
              </a:spcBef>
              <a:spcAft>
                <a:spcPts val="600"/>
              </a:spcAft>
              <a:buSzPct val="60000"/>
              <a:buFont typeface="Wingdings" charset="0"/>
              <a:buChar char="n"/>
              <a:defRPr/>
            </a:pPr>
            <a:endParaRPr lang="en-US" sz="1000" b="1" dirty="0">
              <a:latin typeface="Arial" charset="0"/>
              <a:cs typeface="ＭＳ Ｐゴシック" charset="0"/>
            </a:endParaRPr>
          </a:p>
          <a:p>
            <a:pPr marL="385763" lvl="1" indent="-385763" algn="just" defTabSz="481013">
              <a:spcBef>
                <a:spcPts val="0"/>
              </a:spcBef>
              <a:spcAft>
                <a:spcPts val="600"/>
              </a:spcAft>
              <a:buSzPct val="60000"/>
              <a:buFont typeface="Wingdings" charset="0"/>
              <a:buChar char="n"/>
              <a:defRPr/>
            </a:pPr>
            <a:r>
              <a:rPr lang="en-US" sz="1800" b="1" dirty="0">
                <a:latin typeface="Arial" charset="0"/>
                <a:cs typeface="ＭＳ Ｐゴシック" charset="0"/>
              </a:rPr>
              <a:t>Highest penalty on individuals </a:t>
            </a:r>
            <a:r>
              <a:rPr lang="en-US" sz="1800" dirty="0">
                <a:latin typeface="Arial" charset="0"/>
                <a:cs typeface="ＭＳ Ｐゴシック" charset="0"/>
              </a:rPr>
              <a:t>–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INR 4,04,63,747 </a:t>
            </a:r>
            <a:r>
              <a:rPr lang="en-US" sz="1800" dirty="0" smtClean="0">
                <a:solidFill>
                  <a:srgbClr val="4F5151"/>
                </a:solidFill>
                <a:latin typeface="Arial" charset="0"/>
                <a:cs typeface="ＭＳ Ｐゴシック" charset="0"/>
              </a:rPr>
              <a:t>in </a:t>
            </a:r>
            <a:r>
              <a:rPr lang="en-US" sz="1800" dirty="0">
                <a:solidFill>
                  <a:srgbClr val="00B050"/>
                </a:solidFill>
                <a:latin typeface="Arial" charset="0"/>
                <a:cs typeface="ＭＳ Ｐゴシック" charset="0"/>
              </a:rPr>
              <a:t>In Re: Bengal Chemist and Druggist Association</a:t>
            </a:r>
            <a:r>
              <a:rPr lang="en-US" sz="1800" dirty="0">
                <a:solidFill>
                  <a:srgbClr val="4F5151"/>
                </a:solidFill>
                <a:latin typeface="Arial" charset="0"/>
                <a:cs typeface="ＭＳ Ｐゴシック" charset="0"/>
              </a:rPr>
              <a:t>.</a:t>
            </a:r>
          </a:p>
          <a:p>
            <a:pPr marL="385763" lvl="1" indent="-385763" algn="just" defTabSz="481013">
              <a:spcBef>
                <a:spcPts val="0"/>
              </a:spcBef>
              <a:spcAft>
                <a:spcPts val="600"/>
              </a:spcAft>
              <a:buSzPct val="60000"/>
              <a:buFont typeface="Wingdings" charset="0"/>
              <a:buChar char="n"/>
              <a:defRPr/>
            </a:pPr>
            <a:endParaRPr lang="en-US" sz="1800" dirty="0">
              <a:solidFill>
                <a:srgbClr val="4F5151"/>
              </a:solidFill>
              <a:latin typeface="Arial" charset="0"/>
              <a:cs typeface="ＭＳ Ｐゴシック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45213C0-21D6-4D35-9F48-D4CA0637D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9476" y="4443663"/>
            <a:ext cx="4586748" cy="227781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97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>
          <a:xfrm>
            <a:off x="2362200" y="815976"/>
            <a:ext cx="7861300" cy="503159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3600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Vertical Agreements</a:t>
            </a: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1960564" y="1590931"/>
            <a:ext cx="8250237" cy="513054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marL="385763" lvl="1" indent="-385763" algn="just" defTabSz="481013">
              <a:spcBef>
                <a:spcPts val="0"/>
              </a:spcBef>
              <a:buSzPct val="60000"/>
              <a:buFont typeface="Wingdings" charset="0"/>
              <a:buChar char="n"/>
              <a:defRPr/>
            </a:pP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Entered into by enterprises operating at </a:t>
            </a:r>
            <a:r>
              <a:rPr lang="en-US" sz="2200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different levels </a:t>
            </a: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of the production chain in different markets.</a:t>
            </a:r>
          </a:p>
          <a:p>
            <a:pPr marL="0" lvl="1" indent="0" algn="just" defTabSz="481013">
              <a:spcBef>
                <a:spcPts val="0"/>
              </a:spcBef>
              <a:buSzPct val="60000"/>
              <a:buNone/>
              <a:defRPr/>
            </a:pPr>
            <a:endParaRPr 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85763" lvl="1" indent="-385763" algn="just" defTabSz="481013">
              <a:spcBef>
                <a:spcPts val="0"/>
              </a:spcBef>
              <a:buSzPct val="60000"/>
              <a:buFont typeface="Wingdings" charset="0"/>
              <a:buChar char="n"/>
              <a:defRPr/>
            </a:pP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Agreements with distributors/ retailers/ dealers/ suppliers, which includes:</a:t>
            </a:r>
          </a:p>
          <a:p>
            <a:pPr marL="785813" lvl="2" indent="-385763" algn="just" defTabSz="481013"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Exclusivity obligations.</a:t>
            </a:r>
          </a:p>
          <a:p>
            <a:pPr marL="785813" lvl="2" indent="-385763" algn="just" defTabSz="481013"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Refusal to deal.</a:t>
            </a:r>
          </a:p>
          <a:p>
            <a:pPr marL="785813" lvl="2" indent="-385763" algn="just" defTabSz="481013"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Tying and bundling offers.</a:t>
            </a:r>
          </a:p>
          <a:p>
            <a:pPr marL="785813" lvl="2" indent="-385763" algn="just" defTabSz="481013"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Resale price maintenance (</a:t>
            </a:r>
            <a:r>
              <a:rPr lang="en-US" sz="2200" b="1" dirty="0">
                <a:latin typeface="Times New Roman" charset="0"/>
                <a:ea typeface="Times New Roman" charset="0"/>
                <a:cs typeface="Times New Roman" charset="0"/>
              </a:rPr>
              <a:t>RPM</a:t>
            </a:r>
            <a:r>
              <a:rPr lang="en-US" sz="2200" dirty="0">
                <a:latin typeface="Times New Roman" charset="0"/>
                <a:ea typeface="Times New Roman" charset="0"/>
                <a:cs typeface="Times New Roman" charset="0"/>
              </a:rPr>
              <a:t>). </a:t>
            </a:r>
          </a:p>
          <a:p>
            <a:pPr marL="400050" lvl="2" indent="0" algn="just" defTabSz="481013">
              <a:spcBef>
                <a:spcPts val="0"/>
              </a:spcBef>
              <a:buSzPct val="60000"/>
              <a:buNone/>
              <a:defRPr/>
            </a:pPr>
            <a:endParaRPr lang="en-US" sz="1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17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2277980" y="1559008"/>
            <a:ext cx="7732295" cy="5037054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385763" lvl="1" indent="-385763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charset="0"/>
              <a:buChar char="n"/>
              <a:defRPr/>
            </a:pPr>
            <a:r>
              <a:rPr lang="en-US" sz="2000" dirty="0">
                <a:solidFill>
                  <a:srgbClr val="0070C0"/>
                </a:solidFill>
                <a:latin typeface="Arial" charset="0"/>
                <a:cs typeface="ＭＳ Ｐゴシック" charset="0"/>
              </a:rPr>
              <a:t>RPM, tying: </a:t>
            </a:r>
          </a:p>
          <a:p>
            <a:pPr marL="400050" lvl="2" indent="0" algn="just" defTabSz="481013">
              <a:spcBef>
                <a:spcPts val="0"/>
              </a:spcBef>
              <a:spcAft>
                <a:spcPts val="1200"/>
              </a:spcAft>
              <a:buSzPct val="60000"/>
              <a:buNone/>
              <a:defRPr/>
            </a:pPr>
            <a:r>
              <a:rPr lang="en-US" i="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INR 87 crores</a:t>
            </a:r>
            <a:r>
              <a:rPr lang="en-US" i="0" dirty="0">
                <a:latin typeface="Arial" charset="0"/>
                <a:cs typeface="ＭＳ Ｐゴシック" charset="0"/>
              </a:rPr>
              <a:t> </a:t>
            </a:r>
            <a:r>
              <a:rPr lang="en-US" i="0" dirty="0" smtClean="0">
                <a:latin typeface="Arial" charset="0"/>
                <a:cs typeface="ＭＳ Ｐゴシック" charset="0"/>
              </a:rPr>
              <a:t>in </a:t>
            </a:r>
            <a:r>
              <a:rPr lang="en-US" i="1" dirty="0" err="1">
                <a:solidFill>
                  <a:srgbClr val="00B050"/>
                </a:solidFill>
                <a:latin typeface="Arial" charset="0"/>
                <a:cs typeface="ＭＳ Ｐゴシック" charset="0"/>
              </a:rPr>
              <a:t>Fx</a:t>
            </a:r>
            <a:r>
              <a:rPr lang="en-US" i="1" dirty="0">
                <a:solidFill>
                  <a:srgbClr val="00B050"/>
                </a:solidFill>
                <a:latin typeface="Arial" charset="0"/>
                <a:cs typeface="ＭＳ Ｐゴシック" charset="0"/>
              </a:rPr>
              <a:t> Enterprise Solutions India Pvt. Ltd. v. Hyundai Motor India Ltd</a:t>
            </a:r>
            <a:r>
              <a:rPr lang="en-US" i="0" dirty="0">
                <a:solidFill>
                  <a:srgbClr val="00B050"/>
                </a:solidFill>
                <a:latin typeface="Arial" charset="0"/>
                <a:cs typeface="ＭＳ Ｐゴシック" charset="0"/>
              </a:rPr>
              <a:t>.</a:t>
            </a:r>
          </a:p>
          <a:p>
            <a:pPr marL="400050" lvl="2" indent="0" algn="just" defTabSz="481013">
              <a:spcBef>
                <a:spcPts val="0"/>
              </a:spcBef>
              <a:spcAft>
                <a:spcPts val="1200"/>
              </a:spcAft>
              <a:buSzPct val="60000"/>
              <a:buNone/>
              <a:defRPr/>
            </a:pPr>
            <a:endParaRPr lang="en-US" sz="1000" dirty="0">
              <a:latin typeface="Arial" charset="0"/>
              <a:cs typeface="ＭＳ Ｐゴシック" charset="0"/>
            </a:endParaRPr>
          </a:p>
          <a:p>
            <a:pPr marL="385763" lvl="1" indent="-385763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charset="0"/>
              <a:buChar char="n"/>
              <a:defRPr/>
            </a:pPr>
            <a:r>
              <a:rPr lang="en-US" sz="2000" dirty="0">
                <a:solidFill>
                  <a:srgbClr val="0070C0"/>
                </a:solidFill>
                <a:latin typeface="Arial" charset="0"/>
              </a:rPr>
              <a:t>Refusal to deal, Exclusive Agreements: </a:t>
            </a:r>
          </a:p>
          <a:p>
            <a:pPr marL="400050" lvl="2" indent="0" algn="just" defTabSz="481013">
              <a:spcBef>
                <a:spcPts val="0"/>
              </a:spcBef>
              <a:spcAft>
                <a:spcPts val="1200"/>
              </a:spcAft>
              <a:buSzPct val="60000"/>
              <a:buNone/>
              <a:defRPr/>
            </a:pPr>
            <a:r>
              <a:rPr lang="en-US" i="0" dirty="0">
                <a:solidFill>
                  <a:srgbClr val="FF0000"/>
                </a:solidFill>
                <a:latin typeface="Arial" charset="0"/>
              </a:rPr>
              <a:t>INR 2,544 </a:t>
            </a:r>
            <a:r>
              <a:rPr lang="en-US" i="0" dirty="0" smtClean="0">
                <a:solidFill>
                  <a:srgbClr val="FF0000"/>
                </a:solidFill>
                <a:latin typeface="Arial" charset="0"/>
              </a:rPr>
              <a:t>crores</a:t>
            </a:r>
            <a:r>
              <a:rPr lang="en-US" dirty="0" smtClean="0">
                <a:latin typeface="Arial" charset="0"/>
                <a:cs typeface="ＭＳ Ｐゴシック" charset="0"/>
              </a:rPr>
              <a:t> </a:t>
            </a:r>
            <a:r>
              <a:rPr lang="en-US" dirty="0">
                <a:latin typeface="Arial" charset="0"/>
                <a:cs typeface="ＭＳ Ｐゴシック" charset="0"/>
              </a:rPr>
              <a:t>in </a:t>
            </a:r>
            <a:r>
              <a:rPr lang="en-GB" i="1" dirty="0">
                <a:solidFill>
                  <a:srgbClr val="00B050"/>
                </a:solidFill>
              </a:rPr>
              <a:t>Toyota &amp; </a:t>
            </a:r>
            <a:r>
              <a:rPr lang="en-GB" i="1" dirty="0" err="1">
                <a:solidFill>
                  <a:srgbClr val="00B050"/>
                </a:solidFill>
              </a:rPr>
              <a:t>Ors</a:t>
            </a:r>
            <a:r>
              <a:rPr lang="en-GB" i="1" dirty="0">
                <a:solidFill>
                  <a:srgbClr val="00B050"/>
                </a:solidFill>
              </a:rPr>
              <a:t>. v. </a:t>
            </a:r>
            <a:r>
              <a:rPr lang="en-US" i="1" dirty="0">
                <a:solidFill>
                  <a:srgbClr val="00B050"/>
                </a:solidFill>
              </a:rPr>
              <a:t>Competition Commission of India</a:t>
            </a:r>
            <a:r>
              <a:rPr lang="en-US" i="0" dirty="0"/>
              <a:t>.</a:t>
            </a:r>
            <a:endParaRPr lang="en-US" i="0" dirty="0">
              <a:latin typeface="Arial" charset="0"/>
              <a:cs typeface="ＭＳ Ｐゴシック" charset="0"/>
            </a:endParaRPr>
          </a:p>
          <a:p>
            <a:pPr marL="385763" lvl="1" indent="-385763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charset="0"/>
              <a:buChar char="n"/>
              <a:defRPr/>
            </a:pPr>
            <a:endParaRPr lang="en-US" sz="2000" dirty="0">
              <a:latin typeface="Arial" charset="0"/>
              <a:cs typeface="ＭＳ Ｐゴシック" charset="0"/>
            </a:endParaRPr>
          </a:p>
          <a:p>
            <a:pPr marL="812800" lvl="2" indent="-412750" algn="just" defTabSz="481013">
              <a:spcBef>
                <a:spcPts val="0"/>
              </a:spcBef>
              <a:buSzPct val="60000"/>
              <a:buNone/>
              <a:defRPr/>
            </a:pPr>
            <a:endParaRPr lang="en-US" dirty="0">
              <a:latin typeface="Arial" charset="0"/>
              <a:cs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6187F20-AD76-4A69-9AC0-CBCDE1743377}"/>
              </a:ext>
            </a:extLst>
          </p:cNvPr>
          <p:cNvSpPr txBox="1"/>
          <p:nvPr/>
        </p:nvSpPr>
        <p:spPr>
          <a:xfrm>
            <a:off x="2518611" y="876072"/>
            <a:ext cx="71547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dirty="0">
                <a:solidFill>
                  <a:schemeClr val="accent1"/>
                </a:solidFill>
                <a:latin typeface="Georgia"/>
                <a:ea typeface="ＭＳ Ｐゴシック" panose="020B0600070205080204" pitchFamily="34" charset="-128"/>
              </a:rPr>
              <a:t>Penalties for vertical agreements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E3E1531-3B75-40D8-8C3B-6A2CE1FB0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338" y="4443663"/>
            <a:ext cx="4315324" cy="227781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4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>
          <a:xfrm>
            <a:off x="2362200" y="815976"/>
            <a:ext cx="7861300" cy="7270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What is Dominant Position?</a:t>
            </a: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1981202" y="1347537"/>
            <a:ext cx="8242299" cy="5123114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marL="0" lvl="1" indent="0" algn="just" defTabSz="481013">
              <a:spcBef>
                <a:spcPts val="0"/>
              </a:spcBef>
              <a:spcAft>
                <a:spcPts val="1200"/>
              </a:spcAft>
              <a:buSzPct val="60000"/>
              <a:buNone/>
              <a:defRPr/>
            </a:pPr>
            <a:endParaRPr lang="en-US" sz="900" dirty="0">
              <a:latin typeface="Arial" charset="0"/>
              <a:cs typeface="ＭＳ Ｐゴシック" charset="0"/>
            </a:endParaRPr>
          </a:p>
          <a:p>
            <a:pPr marL="385763" lvl="1" indent="-385763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charset="0"/>
              <a:buChar char="n"/>
              <a:defRPr/>
            </a:pPr>
            <a:r>
              <a:rPr lang="en-IN" sz="2200" dirty="0">
                <a:latin typeface="Arial" charset="0"/>
              </a:rPr>
              <a:t>Dominant company has economic strength to </a:t>
            </a:r>
            <a:r>
              <a:rPr lang="en-IN" sz="2200" b="1" dirty="0">
                <a:latin typeface="Arial" charset="0"/>
              </a:rPr>
              <a:t>behave independently of its competitors, customers and consumers.</a:t>
            </a:r>
            <a:endParaRPr lang="en-US" sz="2200" b="1" dirty="0">
              <a:latin typeface="Arial" charset="0"/>
            </a:endParaRPr>
          </a:p>
          <a:p>
            <a:pPr marL="385763" lvl="1" indent="-385763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charset="0"/>
              <a:buChar char="n"/>
              <a:defRPr/>
            </a:pPr>
            <a:r>
              <a:rPr lang="en-US" sz="2200" dirty="0">
                <a:latin typeface="Arial" charset="0"/>
                <a:cs typeface="ＭＳ Ｐゴシック" charset="0"/>
              </a:rPr>
              <a:t>Economic tools used in defining relevant markets.</a:t>
            </a:r>
          </a:p>
          <a:p>
            <a:pPr marL="385763" lvl="1" indent="-385763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charset="0"/>
              <a:buChar char="n"/>
              <a:defRPr/>
            </a:pPr>
            <a:r>
              <a:rPr lang="en-US" sz="2200" dirty="0">
                <a:latin typeface="Arial" charset="0"/>
                <a:cs typeface="ＭＳ Ｐゴシック" charset="0"/>
              </a:rPr>
              <a:t>No specified market share threshold to determine dominance.</a:t>
            </a:r>
          </a:p>
          <a:p>
            <a:pPr marL="385763" lvl="1" indent="-385763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charset="0"/>
              <a:buChar char="n"/>
              <a:defRPr/>
            </a:pPr>
            <a:r>
              <a:rPr lang="en-US" sz="2200" dirty="0">
                <a:latin typeface="Arial" charset="0"/>
                <a:cs typeface="ＭＳ Ｐゴシック" charset="0"/>
              </a:rPr>
              <a:t>Dominance per se is not prohibited. Abuse of such dominance is prohibited.</a:t>
            </a:r>
          </a:p>
          <a:p>
            <a:pPr marL="0" lvl="1" indent="0" algn="just" defTabSz="481013">
              <a:spcBef>
                <a:spcPts val="0"/>
              </a:spcBef>
              <a:spcAft>
                <a:spcPts val="1200"/>
              </a:spcAft>
              <a:buSzPct val="60000"/>
              <a:buNone/>
              <a:defRPr/>
            </a:pPr>
            <a:endParaRPr lang="en-US" sz="200" b="1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marL="0" lvl="1" indent="0" algn="just" defTabSz="481013">
              <a:spcBef>
                <a:spcPts val="0"/>
              </a:spcBef>
              <a:spcAft>
                <a:spcPts val="1200"/>
              </a:spcAft>
              <a:buSzPct val="60000"/>
              <a:buNone/>
              <a:defRPr/>
            </a:pPr>
            <a:endParaRPr lang="en-US" b="1" i="0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marL="0" lvl="1" indent="0" algn="just" defTabSz="481013">
              <a:spcBef>
                <a:spcPts val="0"/>
              </a:spcBef>
              <a:spcAft>
                <a:spcPts val="1200"/>
              </a:spcAft>
              <a:buSzPct val="60000"/>
              <a:buNone/>
              <a:defRPr/>
            </a:pPr>
            <a:r>
              <a:rPr lang="en-US" b="1" i="0" dirty="0">
                <a:latin typeface="Arial" charset="0"/>
                <a:cs typeface="ＭＳ Ｐゴシック" charset="0"/>
              </a:rPr>
              <a:t>         Not BAD to be BIG!</a:t>
            </a:r>
          </a:p>
          <a:p>
            <a:pPr marL="385763" lvl="1" indent="-385763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charset="0"/>
              <a:buChar char="n"/>
              <a:defRPr/>
            </a:pPr>
            <a:endParaRPr lang="en-US" i="0" dirty="0">
              <a:latin typeface="Arial" charset="0"/>
              <a:cs typeface="ＭＳ Ｐゴシック" charset="0"/>
            </a:endParaRPr>
          </a:p>
          <a:p>
            <a:pPr marL="385763" lvl="1" indent="-385763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charset="0"/>
              <a:buChar char="n"/>
              <a:defRPr/>
            </a:pPr>
            <a:endParaRPr lang="en-US" i="0" dirty="0">
              <a:latin typeface="Arial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5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>
          <a:xfrm>
            <a:off x="2362200" y="728892"/>
            <a:ext cx="7861300" cy="7270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Abuse  of Dominant Position</a:t>
            </a: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2390982" y="1567543"/>
            <a:ext cx="7803737" cy="5290457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marL="0" lvl="1" indent="0" algn="just" defTabSz="481013">
              <a:spcBef>
                <a:spcPts val="0"/>
              </a:spcBef>
              <a:spcAft>
                <a:spcPts val="1200"/>
              </a:spcAft>
              <a:buSzPct val="60000"/>
              <a:buNone/>
              <a:defRPr/>
            </a:pPr>
            <a:r>
              <a:rPr lang="en-US" sz="2000" u="sng" dirty="0">
                <a:latin typeface="Times New Roman" charset="0"/>
                <a:ea typeface="Times New Roman" charset="0"/>
                <a:cs typeface="Times New Roman" charset="0"/>
              </a:rPr>
              <a:t>2 categories of abuse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</a:p>
          <a:p>
            <a:pPr marL="385763" lvl="1" indent="-385763" algn="just" defTabSz="481013">
              <a:spcBef>
                <a:spcPts val="0"/>
              </a:spcBef>
              <a:spcAft>
                <a:spcPts val="600"/>
              </a:spcAft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sz="2000" b="1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Exploitative</a:t>
            </a:r>
            <a:r>
              <a:rPr lang="en-US" sz="20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(unfair conditions or excessive/ discriminatory pricing); </a:t>
            </a:r>
          </a:p>
          <a:p>
            <a:pPr marL="385763" lvl="1" indent="-385763" algn="just" defTabSz="481013">
              <a:spcBef>
                <a:spcPts val="0"/>
              </a:spcBef>
              <a:spcAft>
                <a:spcPts val="600"/>
              </a:spcAft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sz="2000" b="1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Exclusionary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(denial of market access and leveraging).</a:t>
            </a:r>
          </a:p>
          <a:p>
            <a:pPr marL="0" lvl="1" indent="0" algn="just" defTabSz="481013">
              <a:spcBef>
                <a:spcPts val="0"/>
              </a:spcBef>
              <a:spcAft>
                <a:spcPts val="1200"/>
              </a:spcAft>
              <a:buSzPct val="60000"/>
              <a:buNone/>
              <a:defRPr/>
            </a:pP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lvl="1" indent="0" algn="just" defTabSz="481013">
              <a:spcBef>
                <a:spcPts val="0"/>
              </a:spcBef>
              <a:spcAft>
                <a:spcPts val="1200"/>
              </a:spcAft>
              <a:buSzPct val="60000"/>
              <a:buNone/>
              <a:defRPr/>
            </a:pPr>
            <a:r>
              <a:rPr lang="en-US" sz="2000" u="sng" dirty="0">
                <a:latin typeface="Times New Roman" charset="0"/>
                <a:ea typeface="Times New Roman" charset="0"/>
                <a:cs typeface="Times New Roman" charset="0"/>
              </a:rPr>
              <a:t>Abusive Conduct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</a:p>
          <a:p>
            <a:pPr marL="385763" lvl="1" indent="-385763" algn="just" defTabSz="481013">
              <a:spcBef>
                <a:spcPts val="0"/>
              </a:spcBef>
              <a:spcAft>
                <a:spcPts val="600"/>
              </a:spcAft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Unfair or discriminatory conditions or prices (including predatory pricing).</a:t>
            </a:r>
          </a:p>
          <a:p>
            <a:pPr marL="385763" lvl="1" indent="-385763" algn="just" defTabSz="481013">
              <a:spcBef>
                <a:spcPts val="0"/>
              </a:spcBef>
              <a:spcAft>
                <a:spcPts val="600"/>
              </a:spcAft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Limiting production or scientific/ technical development. </a:t>
            </a:r>
          </a:p>
          <a:p>
            <a:pPr marL="385763" lvl="1" indent="-385763" algn="just" defTabSz="481013">
              <a:spcBef>
                <a:spcPts val="0"/>
              </a:spcBef>
              <a:spcAft>
                <a:spcPts val="600"/>
              </a:spcAft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Denial of market access.</a:t>
            </a:r>
          </a:p>
          <a:p>
            <a:pPr marL="385763" lvl="1" indent="-385763" algn="just" defTabSz="481013">
              <a:spcBef>
                <a:spcPts val="0"/>
              </a:spcBef>
              <a:spcAft>
                <a:spcPts val="600"/>
              </a:spcAft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Tying of products/ services.</a:t>
            </a:r>
          </a:p>
          <a:p>
            <a:pPr marL="385763" lvl="1" indent="-385763" algn="just" defTabSz="481013">
              <a:spcBef>
                <a:spcPts val="0"/>
              </a:spcBef>
              <a:spcAft>
                <a:spcPts val="600"/>
              </a:spcAft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Leveraging dominant position in one relevant market to enter into or protect position in another relevant market.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86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11E9A851-95F9-46DA-85E1-A484353E2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507959"/>
            <a:ext cx="8229600" cy="5923356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 </a:t>
            </a:r>
            <a:r>
              <a:rPr lang="en-GB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630 crores 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19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Belaire Owners Association v. DLF Ltd</a:t>
            </a:r>
            <a:r>
              <a:rPr lang="en-GB" sz="1900" i="1" dirty="0">
                <a:solidFill>
                  <a:srgbClr val="4F5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n-GB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 591 crores 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9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Maharashtra State Power Generation Company Ltd. &amp; </a:t>
            </a:r>
            <a:r>
              <a:rPr lang="en-US" sz="1900" i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Ors</a:t>
            </a:r>
            <a:r>
              <a:rPr lang="en-US" sz="19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v. Mahanadi Coalfields Ltd. and </a:t>
            </a:r>
            <a:r>
              <a:rPr lang="en-US" sz="1900" i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Ors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n-US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 302 crores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900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XYZ v. Grasim Industries Limited &amp; </a:t>
            </a:r>
            <a:r>
              <a:rPr lang="en-US" sz="1900" i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Ors</a:t>
            </a:r>
            <a:r>
              <a:rPr lang="en-US" sz="1900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(Most recent)</a:t>
            </a:r>
            <a:endParaRPr lang="en-GB" sz="1900" i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n-GB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 52.24 crores 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9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Surinder Singh </a:t>
            </a:r>
            <a:r>
              <a:rPr lang="en-US" sz="1900" i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Barmi</a:t>
            </a:r>
            <a:r>
              <a:rPr lang="en-US" sz="19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v. Board of Control for Cricket in India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rgbClr val="FF0000"/>
                </a:solidFill>
                <a:latin typeface="Arial" charset="0"/>
              </a:rPr>
              <a:t>INR 19.20 </a:t>
            </a:r>
            <a:r>
              <a:rPr lang="en-US" sz="1900" dirty="0" smtClean="0">
                <a:solidFill>
                  <a:srgbClr val="FF0000"/>
                </a:solidFill>
                <a:latin typeface="Arial" charset="0"/>
              </a:rPr>
              <a:t>Crores</a:t>
            </a:r>
            <a:r>
              <a:rPr lang="en-US" sz="1900" dirty="0" smtClean="0">
                <a:solidFill>
                  <a:srgbClr val="4F5151"/>
                </a:solidFill>
                <a:latin typeface="Arial" charset="0"/>
              </a:rPr>
              <a:t>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1900" dirty="0">
                <a:solidFill>
                  <a:srgbClr val="4F5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Asia LPG Co. Pvt. Ltd. v. CCI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 5.66 crores 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19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Kapoor Glass </a:t>
            </a:r>
            <a:r>
              <a:rPr lang="en-GB" sz="1900" i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Pvt.</a:t>
            </a:r>
            <a:r>
              <a:rPr lang="en-GB" sz="19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Ltd. v. Schott Glass India </a:t>
            </a:r>
            <a:r>
              <a:rPr lang="en-GB" sz="1900" i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Pvt.</a:t>
            </a:r>
            <a:r>
              <a:rPr lang="en-GB" sz="19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Ltd</a:t>
            </a:r>
            <a:r>
              <a:rPr lang="en-GB" sz="1900" i="1" dirty="0">
                <a:solidFill>
                  <a:srgbClr val="4F5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5763" lvl="1" indent="-385763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charset="0"/>
              <a:buChar char="n"/>
              <a:defRPr/>
            </a:pPr>
            <a:endParaRPr lang="en-GB" sz="1800" dirty="0">
              <a:latin typeface="Arial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E0DC36E9-CCFB-46EA-8D5C-6D83F41C9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05853"/>
            <a:ext cx="8229600" cy="673768"/>
          </a:xfrm>
        </p:spPr>
        <p:txBody>
          <a:bodyPr>
            <a:normAutofit/>
          </a:bodyPr>
          <a:lstStyle/>
          <a:p>
            <a:pPr lvl="1" algn="ctr" defTabSz="481013">
              <a:spcAft>
                <a:spcPts val="1200"/>
              </a:spcAft>
              <a:buClr>
                <a:srgbClr val="1290BD"/>
              </a:buClr>
              <a:buSzPct val="60000"/>
              <a:defRPr/>
            </a:pPr>
            <a:r>
              <a:rPr lang="en-US" sz="3600" kern="1200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Penalties for Abuse of Dominance </a:t>
            </a:r>
            <a:endParaRPr lang="en-GB" sz="3600" i="1" kern="1200" dirty="0">
              <a:solidFill>
                <a:schemeClr val="accent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054" name="Picture 6" descr="anasonic Granted 100% Leniency in Second Batteries Cartel Cas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713" y="4919662"/>
            <a:ext cx="28289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66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907BB05C-C7DC-45ED-A07D-61B5CD334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18547"/>
            <a:ext cx="8229600" cy="258361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F51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Unannounced raids by CCI officials.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dawn raids</a:t>
            </a:r>
            <a:r>
              <a:rPr lang="en-US" sz="2400" dirty="0">
                <a:solidFill>
                  <a:srgbClr val="4F51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across several sectors (</a:t>
            </a:r>
            <a:r>
              <a:rPr lang="en-US" sz="2400" b="1" dirty="0">
                <a:solidFill>
                  <a:srgbClr val="4F51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construction, batteries, breweries, food and pulses and product and tarpaulin manufacturing</a:t>
            </a:r>
            <a:r>
              <a:rPr lang="en-US" sz="2400" dirty="0">
                <a:solidFill>
                  <a:srgbClr val="4F51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F51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Supreme Court upheld the CCI’s powers to ‘</a:t>
            </a:r>
            <a:r>
              <a:rPr lang="en-US" sz="2400" b="1" dirty="0">
                <a:solidFill>
                  <a:srgbClr val="4F51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</a:t>
            </a:r>
            <a:r>
              <a:rPr lang="en-US" sz="2400" b="1" u="sng" dirty="0">
                <a:solidFill>
                  <a:srgbClr val="4F51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b="1" dirty="0">
                <a:solidFill>
                  <a:srgbClr val="4F51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seize</a:t>
            </a:r>
            <a:r>
              <a:rPr lang="en-US" sz="2400" dirty="0">
                <a:solidFill>
                  <a:srgbClr val="4F51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evidence during a dawn raid.</a:t>
            </a:r>
          </a:p>
          <a:p>
            <a:pPr algn="just"/>
            <a:endParaRPr lang="en-US" sz="2000" dirty="0">
              <a:solidFill>
                <a:srgbClr val="4F515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solidFill>
                <a:srgbClr val="4F515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4F515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F4CCF005-3A12-4D47-B824-740521719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70022"/>
            <a:ext cx="8229600" cy="385011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Dawn Raids</a:t>
            </a:r>
            <a:endParaRPr lang="en-GB" sz="3600" dirty="0">
              <a:solidFill>
                <a:schemeClr val="accent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  <p:pic>
        <p:nvPicPr>
          <p:cNvPr id="3078" name="Picture 6" descr="rivilege Claims During Dawn Raids – Competition Commissio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157" y="4265671"/>
            <a:ext cx="396240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222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1A97ABC1-513F-41FC-8864-4BC712952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7348" y="1588168"/>
            <a:ext cx="5678906" cy="2823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If CCI officials request </a:t>
            </a:r>
            <a:r>
              <a:rPr lang="en-US" sz="1800" b="1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privileged documents</a:t>
            </a:r>
            <a:r>
              <a:rPr lang="en-US" sz="1800" b="1" dirty="0" smtClean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sz="1800" b="1" dirty="0">
              <a:solidFill>
                <a:srgbClr val="4F515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Refuse to provide documents based on </a:t>
            </a:r>
            <a:r>
              <a:rPr lang="en-US" sz="18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attorney-client privilege</a:t>
            </a:r>
            <a:r>
              <a:rPr lang="en-US" sz="1800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If officials insist, request that documents be placed in </a:t>
            </a:r>
            <a:r>
              <a:rPr lang="en-US" sz="18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sealed envelope </a:t>
            </a:r>
            <a:r>
              <a:rPr lang="en-US" sz="1800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until legal status can be ascertained.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Communication with external legal counsel – </a:t>
            </a:r>
            <a:r>
              <a:rPr lang="en-US" sz="18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protected by legal privilege</a:t>
            </a:r>
            <a:r>
              <a:rPr lang="en-US" sz="1800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endParaRPr lang="en-US" sz="1800" dirty="0">
              <a:solidFill>
                <a:srgbClr val="4F515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1800" dirty="0">
              <a:solidFill>
                <a:srgbClr val="4F515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en-GB" sz="1800" dirty="0">
              <a:solidFill>
                <a:srgbClr val="4F515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263AB77A-4E78-4A46-97E5-EC9C15754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673769"/>
            <a:ext cx="8229600" cy="60876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Dawn Raids - Documents</a:t>
            </a:r>
            <a:endParaRPr lang="en-GB" sz="3600" dirty="0">
              <a:solidFill>
                <a:schemeClr val="accent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F5946C4-C085-4C10-8DD2-FEC85F5BAC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140"/>
          <a:stretch/>
        </p:blipFill>
        <p:spPr>
          <a:xfrm>
            <a:off x="7716255" y="1756595"/>
            <a:ext cx="2672013" cy="26880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D3FF0F5-AEA2-4B6F-B9C2-B2BDDD7531ED}"/>
              </a:ext>
            </a:extLst>
          </p:cNvPr>
          <p:cNvSpPr txBox="1"/>
          <p:nvPr/>
        </p:nvSpPr>
        <p:spPr>
          <a:xfrm>
            <a:off x="2037348" y="4477755"/>
            <a:ext cx="78766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1290BD"/>
              </a:buClr>
            </a:pPr>
            <a:r>
              <a:rPr lang="en-US" b="1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Survival Tips</a:t>
            </a:r>
            <a:r>
              <a:rPr lang="en-US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1290BD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Cooperate, be friendly and stay alert.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1290BD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Inform management, Legal Department and external counsel.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1290BD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Ensure that search stays within its scope.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1290BD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Don’t destroy documents while investigation is going on.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1290BD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Keep accurate minutes.</a:t>
            </a:r>
            <a:endParaRPr lang="en-GB" dirty="0">
              <a:solidFill>
                <a:srgbClr val="4F515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09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>
          <a:xfrm>
            <a:off x="2362200" y="743406"/>
            <a:ext cx="7861300" cy="530759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3600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Merger Control – </a:t>
            </a:r>
            <a:r>
              <a:rPr lang="en-US" altLang="en-US" sz="3600" dirty="0" smtClean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An Overview</a:t>
            </a:r>
            <a:endParaRPr lang="en-US" altLang="en-US" sz="3600" dirty="0">
              <a:solidFill>
                <a:schemeClr val="accent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2149643" y="1407887"/>
            <a:ext cx="8071858" cy="5062764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marL="0" lvl="1" indent="0" algn="just" defTabSz="481013">
              <a:spcBef>
                <a:spcPts val="0"/>
              </a:spcBef>
              <a:spcAft>
                <a:spcPts val="1200"/>
              </a:spcAft>
              <a:buSzPct val="60000"/>
              <a:buNone/>
              <a:defRPr/>
            </a:pPr>
            <a:endParaRPr lang="en-US" sz="1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85763" lvl="1" indent="-385763" algn="just" defTabSz="481013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1800" b="1" dirty="0">
                <a:latin typeface="Times New Roman" charset="0"/>
                <a:ea typeface="Times New Roman" charset="0"/>
                <a:cs typeface="Times New Roman" charset="0"/>
              </a:rPr>
              <a:t>Who should notify: </a:t>
            </a: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Acquirer in acquisition; merging parties in merger or amalgamation.</a:t>
            </a:r>
          </a:p>
          <a:p>
            <a:pPr marL="385763" lvl="1" indent="-385763" algn="just" defTabSz="481013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1800" b="1" dirty="0">
                <a:latin typeface="Times New Roman" charset="0"/>
                <a:ea typeface="Times New Roman" charset="0"/>
                <a:cs typeface="Times New Roman" charset="0"/>
              </a:rPr>
              <a:t>How to notify: </a:t>
            </a: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Different forms provided in the Combination Regulations, depending on market shares and nature of transaction: </a:t>
            </a:r>
          </a:p>
          <a:p>
            <a:pPr marL="785813" lvl="2" indent="-385763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sz="1800" i="0" dirty="0">
                <a:latin typeface="Times New Roman" charset="0"/>
                <a:ea typeface="Times New Roman" charset="0"/>
                <a:cs typeface="Times New Roman" charset="0"/>
              </a:rPr>
              <a:t>Form I (short form); </a:t>
            </a:r>
          </a:p>
          <a:p>
            <a:pPr marL="785813" lvl="2" indent="-385763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sz="1800" i="0" dirty="0">
                <a:latin typeface="Times New Roman" charset="0"/>
                <a:ea typeface="Times New Roman" charset="0"/>
                <a:cs typeface="Times New Roman" charset="0"/>
              </a:rPr>
              <a:t>Form II (long form); and</a:t>
            </a:r>
          </a:p>
          <a:p>
            <a:pPr marL="785813" lvl="2" indent="-385763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sz="1800" i="0" dirty="0">
                <a:latin typeface="Times New Roman" charset="0"/>
                <a:ea typeface="Times New Roman" charset="0"/>
                <a:cs typeface="Times New Roman" charset="0"/>
              </a:rPr>
              <a:t>Form III (post-facto).</a:t>
            </a:r>
          </a:p>
          <a:p>
            <a:pPr marL="385763" lvl="1" indent="-385763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panose="05000000000000000000" pitchFamily="2" charset="2"/>
              <a:buChar char="§"/>
              <a:defRPr/>
            </a:pPr>
            <a:endParaRPr lang="en-US" sz="1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85763" lvl="1" indent="-385763" algn="just" defTabSz="481013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Mandatory and suspensory regime.</a:t>
            </a:r>
          </a:p>
          <a:p>
            <a:pPr marL="385763" lvl="1" indent="-385763" algn="just" defTabSz="481013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Combinations causing or likely to cause AAEC in India will be void.</a:t>
            </a:r>
          </a:p>
          <a:p>
            <a:pPr marL="385763" lvl="1" indent="-385763" algn="just" defTabSz="481013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Pre-filing consultation – </a:t>
            </a:r>
            <a:r>
              <a:rPr lang="en-US" sz="1800" dirty="0" smtClean="0">
                <a:latin typeface="Times New Roman" charset="0"/>
                <a:ea typeface="Times New Roman" charset="0"/>
                <a:cs typeface="Times New Roman" charset="0"/>
              </a:rPr>
              <a:t>oral, non-binding </a:t>
            </a: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and informal.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01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788F6B3-A181-41CE-8BC6-8D378EEEC6F5}"/>
              </a:ext>
            </a:extLst>
          </p:cNvPr>
          <p:cNvSpPr/>
          <p:nvPr/>
        </p:nvSpPr>
        <p:spPr>
          <a:xfrm>
            <a:off x="2938462" y="1575547"/>
            <a:ext cx="6257925" cy="4743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 an Acquisition, Merger or Amalgamation?</a:t>
            </a:r>
            <a:endParaRPr lang="en-GB" sz="1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xmlns="" id="{4A5ED636-5419-4914-B5F7-0896AD0D2E8F}"/>
              </a:ext>
            </a:extLst>
          </p:cNvPr>
          <p:cNvSpPr/>
          <p:nvPr/>
        </p:nvSpPr>
        <p:spPr>
          <a:xfrm>
            <a:off x="5784054" y="2100302"/>
            <a:ext cx="300037" cy="45162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FDA9B4A-5C89-4EB6-9DCD-93FAB6C53966}"/>
              </a:ext>
            </a:extLst>
          </p:cNvPr>
          <p:cNvSpPr/>
          <p:nvPr/>
        </p:nvSpPr>
        <p:spPr>
          <a:xfrm>
            <a:off x="2938463" y="3020114"/>
            <a:ext cx="6257925" cy="4671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 excluded or exempted?</a:t>
            </a:r>
            <a:endParaRPr lang="en-GB" sz="1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9E0E0F0-74E3-4CA5-99EE-DAA79AAEDE0A}"/>
              </a:ext>
            </a:extLst>
          </p:cNvPr>
          <p:cNvSpPr/>
          <p:nvPr/>
        </p:nvSpPr>
        <p:spPr>
          <a:xfrm>
            <a:off x="5188743" y="2582180"/>
            <a:ext cx="1457325" cy="408886"/>
          </a:xfrm>
          <a:prstGeom prst="rect">
            <a:avLst/>
          </a:prstGeom>
          <a:solidFill>
            <a:srgbClr val="3FE1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GB" sz="1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xmlns="" id="{80EECE14-DBDD-4D2C-9663-D765701E2AA7}"/>
              </a:ext>
            </a:extLst>
          </p:cNvPr>
          <p:cNvSpPr/>
          <p:nvPr/>
        </p:nvSpPr>
        <p:spPr>
          <a:xfrm>
            <a:off x="5795962" y="3522154"/>
            <a:ext cx="300038" cy="44556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BD0EC0C-1A0A-4F7F-BBD7-CD88293EC3CE}"/>
              </a:ext>
            </a:extLst>
          </p:cNvPr>
          <p:cNvSpPr/>
          <p:nvPr/>
        </p:nvSpPr>
        <p:spPr>
          <a:xfrm>
            <a:off x="5233539" y="4025815"/>
            <a:ext cx="1402260" cy="46710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GB" sz="1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0728CBA-0B56-4B12-A20D-31BED7E9AEEC}"/>
              </a:ext>
            </a:extLst>
          </p:cNvPr>
          <p:cNvSpPr/>
          <p:nvPr/>
        </p:nvSpPr>
        <p:spPr>
          <a:xfrm>
            <a:off x="2950369" y="4530990"/>
            <a:ext cx="6257925" cy="535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 Notification Thresholds exceeded?</a:t>
            </a:r>
            <a:endParaRPr lang="en-GB" sz="1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xmlns="" id="{E497B20F-2BCF-47F6-B519-AEB57810A4C7}"/>
              </a:ext>
            </a:extLst>
          </p:cNvPr>
          <p:cNvSpPr/>
          <p:nvPr/>
        </p:nvSpPr>
        <p:spPr>
          <a:xfrm>
            <a:off x="5879305" y="5107965"/>
            <a:ext cx="271463" cy="46309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88C57770-6DA0-456A-81C9-DBDA2233B5E0}"/>
              </a:ext>
            </a:extLst>
          </p:cNvPr>
          <p:cNvSpPr/>
          <p:nvPr/>
        </p:nvSpPr>
        <p:spPr>
          <a:xfrm>
            <a:off x="2938462" y="6147940"/>
            <a:ext cx="6269831" cy="4907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Transaction is notifiable</a:t>
            </a:r>
            <a:endParaRPr lang="en-GB" sz="1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235262B-CB4B-4177-A95A-EA84C734F33E}"/>
              </a:ext>
            </a:extLst>
          </p:cNvPr>
          <p:cNvSpPr/>
          <p:nvPr/>
        </p:nvSpPr>
        <p:spPr>
          <a:xfrm>
            <a:off x="5174457" y="5610846"/>
            <a:ext cx="1650207" cy="487882"/>
          </a:xfrm>
          <a:prstGeom prst="rect">
            <a:avLst/>
          </a:prstGeom>
          <a:solidFill>
            <a:srgbClr val="3FE1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IN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GB" sz="1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AF42E3E-1817-46BA-A259-949E0581AEDA}"/>
              </a:ext>
            </a:extLst>
          </p:cNvPr>
          <p:cNvSpPr/>
          <p:nvPr/>
        </p:nvSpPr>
        <p:spPr>
          <a:xfrm>
            <a:off x="4192274" y="737707"/>
            <a:ext cx="40000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Test for Notifiability</a:t>
            </a:r>
            <a:endParaRPr lang="en-GB" sz="2400" dirty="0">
              <a:solidFill>
                <a:schemeClr val="accent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05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What is Competition Law?</a:t>
            </a:r>
            <a:endParaRPr lang="en-US" sz="3800" dirty="0">
              <a:solidFill>
                <a:schemeClr val="accent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first legislation introduced in India in order to regulate competition was the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Monopolies and Restrictive Trade Practices 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Act, 1969 (</a:t>
            </a:r>
            <a:r>
              <a:rPr 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MRTP Act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).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The objective of the Act was to control monopolies, i.e., avoid the concentration of power in the hands of a few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people/ market players.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In the year 2002, the Competition Act was introduced by replacing the MRTP Act. This act along with a host of corresponding legislations intends to prevent market distortion caused by anti-competitive practices. 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Competition Act, 2002 (</a:t>
            </a:r>
            <a:r>
              <a:rPr 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Act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) established the Competition Commission of India (</a:t>
            </a:r>
            <a:r>
              <a:rPr 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CCI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) in order to prevent anti-competitive practices and, promote and sustain competition in India.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44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>
          <a:xfrm>
            <a:off x="2362200" y="815976"/>
            <a:ext cx="7861300" cy="7270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Remedies/ Commitments </a:t>
            </a: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1941096" y="1727455"/>
            <a:ext cx="8269705" cy="474319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0" lvl="1" indent="0" algn="just" defTabSz="481013">
              <a:spcBef>
                <a:spcPts val="0"/>
              </a:spcBef>
              <a:spcAft>
                <a:spcPts val="1200"/>
              </a:spcAft>
              <a:buSzPct val="60000"/>
              <a:buNone/>
              <a:defRPr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Competitively significant transactions may require remedies/ commitments, as a pre-condition for </a:t>
            </a:r>
            <a:r>
              <a:rPr lang="en-US" sz="1800" dirty="0" smtClean="0">
                <a:latin typeface="Times New Roman" charset="0"/>
                <a:ea typeface="Times New Roman" charset="0"/>
                <a:cs typeface="Times New Roman" charset="0"/>
              </a:rPr>
              <a:t>approval from the CCI:</a:t>
            </a:r>
            <a:endParaRPr lang="en-US" sz="1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lvl="1" indent="0" algn="just" defTabSz="481013">
              <a:spcBef>
                <a:spcPts val="0"/>
              </a:spcBef>
              <a:spcAft>
                <a:spcPts val="1200"/>
              </a:spcAft>
              <a:buSzPct val="60000"/>
              <a:buNone/>
              <a:defRPr/>
            </a:pPr>
            <a:endParaRPr lang="en-US" sz="1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1800" b="1" dirty="0">
                <a:latin typeface="Times New Roman" charset="0"/>
                <a:ea typeface="Times New Roman" charset="0"/>
                <a:cs typeface="Times New Roman" charset="0"/>
              </a:rPr>
              <a:t>Structural remedies </a:t>
            </a:r>
            <a:r>
              <a:rPr lang="en-GB" sz="1800" dirty="0">
                <a:latin typeface="Times New Roman" charset="0"/>
                <a:ea typeface="Times New Roman" charset="0"/>
                <a:cs typeface="Times New Roman" charset="0"/>
              </a:rPr>
              <a:t>which cause a permanent change in the structure of the concerned parties, such as divestitures.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n-GB" sz="1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1800" b="1" dirty="0">
                <a:latin typeface="Times New Roman" charset="0"/>
                <a:ea typeface="Times New Roman" charset="0"/>
                <a:cs typeface="Times New Roman" charset="0"/>
              </a:rPr>
              <a:t>Behavioural remedies </a:t>
            </a:r>
            <a:r>
              <a:rPr lang="en-GB" sz="1800" dirty="0">
                <a:latin typeface="Times New Roman" charset="0"/>
                <a:ea typeface="Times New Roman" charset="0"/>
                <a:cs typeface="Times New Roman" charset="0"/>
              </a:rPr>
              <a:t>which require a commitment by the parties, such as modifications to non-compete restrictions, </a:t>
            </a:r>
            <a:r>
              <a:rPr lang="en-GB" sz="1800" dirty="0">
                <a:latin typeface="Times New Roman" charset="0"/>
                <a:ea typeface="Times New Roman" charset="0"/>
                <a:cs typeface="Times New Roman" charset="0"/>
              </a:rPr>
              <a:t>rule of information </a:t>
            </a:r>
            <a:r>
              <a:rPr lang="en-GB" sz="1800" dirty="0" smtClean="0">
                <a:latin typeface="Times New Roman" charset="0"/>
                <a:ea typeface="Times New Roman" charset="0"/>
                <a:cs typeface="Times New Roman" charset="0"/>
              </a:rPr>
              <a:t>control or price </a:t>
            </a:r>
            <a:r>
              <a:rPr lang="en-GB" sz="1800" dirty="0" smtClean="0">
                <a:latin typeface="Times New Roman" charset="0"/>
                <a:ea typeface="Times New Roman" charset="0"/>
                <a:cs typeface="Times New Roman" charset="0"/>
              </a:rPr>
              <a:t>caps.</a:t>
            </a:r>
            <a:endParaRPr lang="en-GB" sz="1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n-GB" sz="1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sz="1800" b="1" dirty="0">
                <a:latin typeface="Times New Roman" charset="0"/>
                <a:ea typeface="Times New Roman" charset="0"/>
                <a:cs typeface="Times New Roman" charset="0"/>
              </a:rPr>
              <a:t>Hybrid remedies </a:t>
            </a:r>
            <a:r>
              <a:rPr lang="en-GB" sz="1800" dirty="0">
                <a:latin typeface="Times New Roman" charset="0"/>
                <a:ea typeface="Times New Roman" charset="0"/>
                <a:cs typeface="Times New Roman" charset="0"/>
              </a:rPr>
              <a:t>consist of </a:t>
            </a:r>
            <a:r>
              <a:rPr lang="en-GB" sz="1800" dirty="0" smtClean="0">
                <a:latin typeface="Times New Roman" charset="0"/>
                <a:ea typeface="Times New Roman" charset="0"/>
                <a:cs typeface="Times New Roman" charset="0"/>
              </a:rPr>
              <a:t>both structural as well as </a:t>
            </a:r>
            <a:r>
              <a:rPr lang="en-GB" sz="1800" dirty="0">
                <a:latin typeface="Times New Roman" charset="0"/>
                <a:ea typeface="Times New Roman" charset="0"/>
                <a:cs typeface="Times New Roman" charset="0"/>
              </a:rPr>
              <a:t>behavioural remedies.</a:t>
            </a:r>
          </a:p>
          <a:p>
            <a:pPr marL="0" lvl="1" indent="0" algn="just" defTabSz="481013">
              <a:spcBef>
                <a:spcPts val="0"/>
              </a:spcBef>
              <a:spcAft>
                <a:spcPts val="1200"/>
              </a:spcAft>
              <a:buSzPct val="60000"/>
              <a:buNone/>
              <a:defRPr/>
            </a:pPr>
            <a:endParaRPr lang="en-US" sz="2200" dirty="0">
              <a:latin typeface="Arial" charset="0"/>
              <a:cs typeface="ＭＳ Ｐゴシック" charset="0"/>
            </a:endParaRPr>
          </a:p>
          <a:p>
            <a:pPr marL="385763" lvl="1" indent="-385763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charset="0"/>
              <a:buChar char="n"/>
              <a:defRPr/>
            </a:pPr>
            <a:endParaRPr lang="en-US" sz="2000" dirty="0">
              <a:latin typeface="Arial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41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>
          <a:xfrm>
            <a:off x="2349501" y="864136"/>
            <a:ext cx="7861300" cy="66065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Gun Jumping Penalties </a:t>
            </a: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1981201" y="1524791"/>
            <a:ext cx="8229600" cy="5093367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342900" lvl="1" indent="-342900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INR 5 crore </a:t>
            </a:r>
            <a:r>
              <a:rPr lang="en-US" dirty="0" smtClean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in </a:t>
            </a:r>
            <a:r>
              <a:rPr lang="en-US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Piramal Enterprises Ltd. /Shriram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marL="342900" lvl="1" indent="-342900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INR 3 crore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 </a:t>
            </a:r>
            <a:r>
              <a:rPr lang="en-US" dirty="0" err="1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Zuari</a:t>
            </a:r>
            <a:r>
              <a:rPr lang="en-US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Fertilisers</a:t>
            </a:r>
            <a:r>
              <a:rPr lang="en-US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 &amp; Chemicals Ltd. and </a:t>
            </a:r>
            <a:r>
              <a:rPr lang="en-US" dirty="0" err="1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Zuari</a:t>
            </a:r>
            <a:r>
              <a:rPr lang="en-US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Agro</a:t>
            </a:r>
            <a:r>
              <a:rPr lang="en-US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 Chemicals Limited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marL="342900" lvl="1" indent="-342900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INR 2 crore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 </a:t>
            </a:r>
            <a:r>
              <a:rPr lang="en-US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SCM Soilfert Ltd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marL="342900" lvl="1" indent="-342900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INR 1 crore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 </a:t>
            </a:r>
            <a:r>
              <a:rPr lang="en-US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Eli Lilly and Company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marL="342900" lvl="1" indent="-342900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INR 1 crore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 </a:t>
            </a:r>
            <a:r>
              <a:rPr lang="en-US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Baxalta incorporated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marL="342900" lvl="1" indent="-342900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INR 50 lakhs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 </a:t>
            </a:r>
            <a:r>
              <a:rPr lang="en-US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Canada Pension Plan Investment Board.</a:t>
            </a:r>
          </a:p>
          <a:p>
            <a:pPr marL="785813" lvl="2" indent="-385763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charset="0"/>
              <a:buChar char="n"/>
              <a:defRPr/>
            </a:pPr>
            <a:endParaRPr lang="en-US" dirty="0">
              <a:latin typeface="Arial" charset="0"/>
              <a:cs typeface="ＭＳ Ｐゴシック" charset="0"/>
            </a:endParaRPr>
          </a:p>
          <a:p>
            <a:pPr marL="385763" lvl="1" indent="-385763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charset="0"/>
              <a:buChar char="n"/>
              <a:defRPr/>
            </a:pPr>
            <a:endParaRPr lang="en-US" sz="2000" dirty="0">
              <a:latin typeface="Arial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90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Competition Law for Company Secretaries in India</a:t>
            </a:r>
            <a:endParaRPr lang="en-US" sz="3600" dirty="0">
              <a:solidFill>
                <a:schemeClr val="accent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Far reaching consequence of non-compliance – Company Secretary is responsible for ensuring all legal compliances are in place. 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It becomes a duty of the Company Secretary to advise the company to comply with the provisions of the Act.</a:t>
            </a: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Section 35 of the Act authorizes a Company Secretary holding a certificate of practice under Section 6(1) of the Company Secretaries Act, 1980 to appear before the CCI. </a:t>
            </a:r>
            <a:endParaRPr lang="en-US" dirty="0"/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Potential concerns from individual penalty perspective.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65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49538C84-ADFC-409D-A830-A0730241D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1820" y="1235243"/>
            <a:ext cx="7898979" cy="388869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IN" dirty="0"/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>
                <a:latin typeface="Times New Roman" charset="0"/>
                <a:ea typeface="Times New Roman" charset="0"/>
                <a:cs typeface="Times New Roman" charset="0"/>
              </a:rPr>
              <a:t>Potential M&amp;A.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>
                <a:latin typeface="Times New Roman" charset="0"/>
                <a:ea typeface="Times New Roman" charset="0"/>
                <a:cs typeface="Times New Roman" charset="0"/>
              </a:rPr>
              <a:t>Complaint by third parties.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>
                <a:latin typeface="Times New Roman" charset="0"/>
                <a:ea typeface="Times New Roman" charset="0"/>
                <a:cs typeface="Times New Roman" charset="0"/>
              </a:rPr>
              <a:t>Alleged participation in cartel.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>
                <a:latin typeface="Times New Roman" charset="0"/>
                <a:ea typeface="Times New Roman" charset="0"/>
                <a:cs typeface="Times New Roman" charset="0"/>
              </a:rPr>
              <a:t>Vertical Restraints.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>
                <a:latin typeface="Times New Roman" charset="0"/>
                <a:ea typeface="Times New Roman" charset="0"/>
                <a:cs typeface="Times New Roman" charset="0"/>
              </a:rPr>
              <a:t>Abusive/unfair conduct.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F17411AF-9B13-4664-8813-2A7FFEBE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689811"/>
            <a:ext cx="8229600" cy="728736"/>
          </a:xfrm>
        </p:spPr>
        <p:txBody>
          <a:bodyPr>
            <a:normAutofit/>
          </a:bodyPr>
          <a:lstStyle/>
          <a:p>
            <a:pPr algn="ctr"/>
            <a:r>
              <a:rPr lang="en-IN" sz="3600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When </a:t>
            </a:r>
            <a:r>
              <a:rPr lang="en-IN" sz="3600" dirty="0" smtClean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to </a:t>
            </a:r>
            <a:r>
              <a:rPr lang="en-IN" sz="3600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knock the doors of CCI?</a:t>
            </a:r>
            <a:endParaRPr lang="en-GB" sz="3600" dirty="0">
              <a:solidFill>
                <a:schemeClr val="accent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3C73653-0609-43FB-9AEE-B8C41D89B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2305" y="4170812"/>
            <a:ext cx="3667877" cy="2300464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50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749079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Thank you</a:t>
            </a:r>
            <a:endParaRPr lang="en-US" sz="4800" dirty="0">
              <a:solidFill>
                <a:schemeClr val="accent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any further queries, please reach us at:</a:t>
            </a:r>
          </a:p>
          <a:p>
            <a:r>
              <a:rPr lang="en-US" dirty="0" smtClean="0">
                <a:hlinkClick r:id="rId2"/>
              </a:rPr>
              <a:t>nandita117@gmail.com</a:t>
            </a:r>
            <a:r>
              <a:rPr lang="en-US" dirty="0" smtClean="0"/>
              <a:t> </a:t>
            </a:r>
            <a:r>
              <a:rPr lang="en-US" dirty="0" smtClean="0"/>
              <a:t>(+91 9769242989); </a:t>
            </a:r>
            <a:r>
              <a:rPr lang="en-US" dirty="0" smtClean="0"/>
              <a:t>or</a:t>
            </a:r>
          </a:p>
          <a:p>
            <a:r>
              <a:rPr lang="en-US" dirty="0" smtClean="0">
                <a:hlinkClick r:id="rId3"/>
              </a:rPr>
              <a:t>suchikumbhat@gmail.com</a:t>
            </a:r>
            <a:r>
              <a:rPr lang="en-US" dirty="0" smtClean="0"/>
              <a:t> </a:t>
            </a:r>
            <a:r>
              <a:rPr lang="en-US" dirty="0" smtClean="0"/>
              <a:t>(+91 7299999000).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Why Competition Law?</a:t>
            </a:r>
            <a:endParaRPr lang="en-US" sz="3800" dirty="0">
              <a:solidFill>
                <a:schemeClr val="accent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8964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sz="2400" dirty="0" smtClean="0">
                <a:latin typeface="Times New Roman" charset="0"/>
                <a:ea typeface="Times New Roman" charset="0"/>
                <a:cs typeface="Times New Roman" charset="0"/>
              </a:rPr>
              <a:t>Highest economic penalties.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 smtClean="0">
                <a:latin typeface="Times New Roman" charset="0"/>
                <a:ea typeface="Times New Roman" charset="0"/>
                <a:cs typeface="Times New Roman" charset="0"/>
              </a:rPr>
              <a:t>Individual penalties.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 smtClean="0">
                <a:latin typeface="Times New Roman" charset="0"/>
                <a:ea typeface="Times New Roman" charset="0"/>
                <a:cs typeface="Times New Roman" charset="0"/>
              </a:rPr>
              <a:t>Manage disgruntled employees/partners.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 smtClean="0">
                <a:latin typeface="Times New Roman" charset="0"/>
                <a:ea typeface="Times New Roman" charset="0"/>
                <a:cs typeface="Times New Roman" charset="0"/>
              </a:rPr>
              <a:t>Competition law compliance makes good business sense - keeps you ahead of the game.</a:t>
            </a:r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lvl="0" indent="0" algn="ctr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sz="2400" b="1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“</a:t>
            </a:r>
            <a:r>
              <a:rPr lang="en-GB" sz="2400" b="1" i="1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It takes 20 years to build a reputation and five minutes to ruin it. If you think about that, you’ll do things differently.” </a:t>
            </a:r>
            <a:br>
              <a:rPr lang="en-GB" sz="2400" b="1" i="1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GB" sz="2400" b="1" i="1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– Warren Buffet</a:t>
            </a:r>
            <a:endParaRPr lang="en-GB" sz="2400" b="1" dirty="0">
              <a:solidFill>
                <a:srgbClr val="00B05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2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Competition Law in India </a:t>
            </a:r>
            <a:endParaRPr lang="en-US" sz="3800" dirty="0">
              <a:solidFill>
                <a:schemeClr val="accent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55600" lvl="1" indent="-355600" algn="just" defTabSz="88847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b="1" i="0" kern="0" dirty="0" smtClean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Adjudicating authority: </a:t>
            </a:r>
            <a:r>
              <a:rPr lang="en-US" sz="2000" i="0" kern="0" dirty="0" smtClean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Competition Commission of India.</a:t>
            </a:r>
          </a:p>
          <a:p>
            <a:pPr marL="0" lvl="1" indent="0" algn="just" defTabSz="888475">
              <a:spcBef>
                <a:spcPts val="0"/>
              </a:spcBef>
              <a:spcAft>
                <a:spcPts val="1200"/>
              </a:spcAft>
              <a:buNone/>
            </a:pPr>
            <a:endParaRPr lang="en-US" sz="2000" b="1" i="0" kern="0" dirty="0" smtClean="0">
              <a:solidFill>
                <a:srgbClr val="4F515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55600" lvl="1" indent="-355600" algn="just" defTabSz="88847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b="1" i="0" kern="0" dirty="0" smtClean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Investigating authority: </a:t>
            </a:r>
            <a:r>
              <a:rPr lang="en-US" sz="2000" i="0" kern="0" dirty="0" smtClean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Director General (</a:t>
            </a:r>
            <a:r>
              <a:rPr lang="en-US" sz="2000" b="1" i="0" kern="0" dirty="0" smtClean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DG</a:t>
            </a:r>
            <a:r>
              <a:rPr lang="en-US" sz="2000" i="0" kern="0" dirty="0" smtClean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).</a:t>
            </a:r>
          </a:p>
          <a:p>
            <a:pPr marL="355600" lvl="1" indent="-355600" algn="just" defTabSz="88847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b="1" i="0" kern="0" dirty="0" smtClean="0">
              <a:solidFill>
                <a:srgbClr val="4F515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55600" lvl="1" indent="-355600" algn="just" defTabSz="88847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b="1" i="0" kern="0" dirty="0" smtClean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Appeals </a:t>
            </a:r>
            <a:r>
              <a:rPr lang="en-US" sz="2000" i="0" kern="0" dirty="0" smtClean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from CCI decisions lie before the National Company Law Appellate Tribunal (</a:t>
            </a:r>
            <a:r>
              <a:rPr lang="en-US" sz="2000" b="1" i="0" kern="0" dirty="0" smtClean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NCLAT</a:t>
            </a:r>
            <a:r>
              <a:rPr lang="en-US" sz="2000" i="0" kern="0" dirty="0" smtClean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), within 60 days of such order from the CCI. Appeals from the NCLAT lie before the Supreme Court.</a:t>
            </a:r>
            <a:endParaRPr lang="en-US" sz="2000" kern="0" dirty="0" smtClean="0">
              <a:solidFill>
                <a:srgbClr val="4F515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55600" lvl="1" indent="-355600" algn="just" defTabSz="88847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b="1" i="0" dirty="0" smtClean="0">
              <a:solidFill>
                <a:srgbClr val="4F515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723900" lvl="2" indent="-457200" algn="just" defTabSz="888475">
              <a:spcBef>
                <a:spcPts val="0"/>
              </a:spcBef>
              <a:spcAft>
                <a:spcPts val="0"/>
              </a:spcAft>
              <a:buSzPct val="60000"/>
              <a:buFont typeface="Wingdings" panose="05000000000000000000" pitchFamily="2" charset="2"/>
              <a:buChar char="§"/>
              <a:defRPr/>
            </a:pPr>
            <a:r>
              <a:rPr lang="en-US" b="1" kern="0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Sections 3 and 4</a:t>
            </a:r>
            <a:r>
              <a:rPr lang="en-US" kern="0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 				20 May 2009</a:t>
            </a:r>
          </a:p>
          <a:p>
            <a:pPr marL="723900" lvl="2" indent="-457200" algn="just" defTabSz="888475">
              <a:spcBef>
                <a:spcPts val="0"/>
              </a:spcBef>
              <a:spcAft>
                <a:spcPts val="0"/>
              </a:spcAft>
              <a:buSzPct val="60000"/>
              <a:buNone/>
              <a:defRPr/>
            </a:pPr>
            <a:r>
              <a:rPr lang="en-US" kern="0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	(</a:t>
            </a:r>
            <a:r>
              <a:rPr lang="en-US" i="1" kern="0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Anti-competitive agreements </a:t>
            </a:r>
          </a:p>
          <a:p>
            <a:pPr marL="723900" lvl="2" indent="-457200" algn="just" defTabSz="888475">
              <a:spcBef>
                <a:spcPts val="0"/>
              </a:spcBef>
              <a:spcAft>
                <a:spcPts val="0"/>
              </a:spcAft>
              <a:buSzPct val="60000"/>
              <a:buNone/>
              <a:defRPr/>
            </a:pPr>
            <a:r>
              <a:rPr lang="en-US" i="1" kern="0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          &amp; Abuse of Dominance</a:t>
            </a:r>
            <a:r>
              <a:rPr lang="en-US" kern="0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marL="723900" lvl="2" indent="-457200" algn="just" defTabSz="888475">
              <a:spcBef>
                <a:spcPts val="0"/>
              </a:spcBef>
              <a:spcAft>
                <a:spcPts val="0"/>
              </a:spcAft>
              <a:buSzPct val="60000"/>
              <a:buNone/>
              <a:defRPr/>
            </a:pPr>
            <a:endParaRPr lang="en-US" kern="0" dirty="0">
              <a:solidFill>
                <a:srgbClr val="4F515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723900" lvl="2" indent="-457200" algn="just" defTabSz="888475">
              <a:spcBef>
                <a:spcPts val="0"/>
              </a:spcBef>
              <a:spcAft>
                <a:spcPts val="0"/>
              </a:spcAft>
              <a:buSzPct val="60000"/>
              <a:buFont typeface="Wingdings" panose="05000000000000000000" pitchFamily="2" charset="2"/>
              <a:buChar char="§"/>
              <a:defRPr/>
            </a:pPr>
            <a:r>
              <a:rPr lang="en-US" b="1" kern="0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Sections 5 and 6 </a:t>
            </a:r>
            <a:r>
              <a:rPr lang="en-US" kern="0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b="1" kern="0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			</a:t>
            </a:r>
            <a:r>
              <a:rPr lang="en-US" kern="0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1 June 2011	</a:t>
            </a:r>
          </a:p>
          <a:p>
            <a:pPr marL="723900" lvl="2" indent="-457200" algn="just" defTabSz="888475">
              <a:spcBef>
                <a:spcPts val="0"/>
              </a:spcBef>
              <a:spcAft>
                <a:spcPts val="0"/>
              </a:spcAft>
              <a:buSzPct val="60000"/>
              <a:buNone/>
              <a:defRPr/>
            </a:pPr>
            <a:r>
              <a:rPr lang="en-US" kern="0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	(</a:t>
            </a:r>
            <a:r>
              <a:rPr lang="en-US" i="1" kern="0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Regulation of combinations</a:t>
            </a:r>
            <a:r>
              <a:rPr lang="en-US" kern="0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)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36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Competition Act, 2002</a:t>
            </a:r>
            <a:endParaRPr lang="en-US" sz="3800" dirty="0">
              <a:solidFill>
                <a:schemeClr val="accent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368413" y="1872636"/>
            <a:ext cx="3315879" cy="383785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763" lvl="1" indent="-385763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charset="0"/>
              <a:buChar char="n"/>
              <a:defRPr/>
            </a:pPr>
            <a:r>
              <a:rPr lang="en-US" sz="2000" dirty="0" smtClean="0">
                <a:latin typeface="Arial" charset="0"/>
                <a:cs typeface="ＭＳ Ｐゴシック" charset="0"/>
              </a:rPr>
              <a:t>Prohibits Anti-Competitive Agreements (</a:t>
            </a:r>
            <a:r>
              <a:rPr lang="en-US" sz="2000" dirty="0" smtClean="0">
                <a:solidFill>
                  <a:srgbClr val="00B050"/>
                </a:solidFill>
                <a:latin typeface="Arial" charset="0"/>
                <a:cs typeface="ＭＳ Ｐゴシック" charset="0"/>
              </a:rPr>
              <a:t>Section 3</a:t>
            </a:r>
            <a:r>
              <a:rPr lang="en-US" sz="2000" dirty="0" smtClean="0">
                <a:latin typeface="Arial" charset="0"/>
                <a:cs typeface="ＭＳ Ｐゴシック" charset="0"/>
              </a:rPr>
              <a:t>)</a:t>
            </a:r>
          </a:p>
          <a:p>
            <a:pPr marL="385763" lvl="1" indent="-385763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charset="0"/>
              <a:buChar char="n"/>
              <a:defRPr/>
            </a:pPr>
            <a:endParaRPr lang="en-US" sz="2000" dirty="0" smtClean="0">
              <a:latin typeface="Arial" charset="0"/>
              <a:cs typeface="ＭＳ Ｐゴシック" charset="0"/>
            </a:endParaRPr>
          </a:p>
          <a:p>
            <a:pPr marL="385763" lvl="1" indent="-385763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charset="0"/>
              <a:buChar char="n"/>
              <a:defRPr/>
            </a:pPr>
            <a:r>
              <a:rPr lang="en-US" sz="2000" dirty="0" smtClean="0">
                <a:latin typeface="Arial" charset="0"/>
                <a:cs typeface="ＭＳ Ｐゴシック" charset="0"/>
              </a:rPr>
              <a:t>Prohibits Abuse of Dominance (</a:t>
            </a:r>
            <a:r>
              <a:rPr lang="en-US" sz="2000" dirty="0" smtClean="0">
                <a:solidFill>
                  <a:srgbClr val="00B050"/>
                </a:solidFill>
                <a:latin typeface="Arial" charset="0"/>
                <a:cs typeface="ＭＳ Ｐゴシック" charset="0"/>
              </a:rPr>
              <a:t>Section 4</a:t>
            </a:r>
            <a:r>
              <a:rPr lang="en-US" sz="2000" dirty="0" smtClean="0">
                <a:latin typeface="Arial" charset="0"/>
                <a:cs typeface="ＭＳ Ｐゴシック" charset="0"/>
              </a:rPr>
              <a:t>)</a:t>
            </a:r>
          </a:p>
          <a:p>
            <a:pPr marL="0" indent="-457200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charset="0"/>
              <a:buChar char="n"/>
              <a:defRPr/>
            </a:pPr>
            <a:endParaRPr lang="en-US" dirty="0" smtClean="0">
              <a:latin typeface="Arial" charset="0"/>
              <a:cs typeface="ＭＳ Ｐゴシック" charset="0"/>
            </a:endParaRPr>
          </a:p>
          <a:p>
            <a:pPr marL="385763" lvl="1" indent="-385763" defTabSz="481013">
              <a:spcBef>
                <a:spcPts val="0"/>
              </a:spcBef>
              <a:buSzPct val="60000"/>
              <a:buFont typeface="Wingdings" charset="0"/>
              <a:buChar char="n"/>
              <a:defRPr/>
            </a:pPr>
            <a:r>
              <a:rPr lang="en-US" sz="2000" dirty="0" smtClean="0">
                <a:latin typeface="Arial" charset="0"/>
                <a:cs typeface="ＭＳ Ｐゴシック" charset="0"/>
              </a:rPr>
              <a:t>Regulates Combinations </a:t>
            </a:r>
          </a:p>
          <a:p>
            <a:pPr marL="0" lvl="1" indent="0" defTabSz="481013">
              <a:spcBef>
                <a:spcPts val="0"/>
              </a:spcBef>
              <a:buSzPct val="60000"/>
              <a:buFont typeface="Arial"/>
              <a:buNone/>
              <a:defRPr/>
            </a:pPr>
            <a:r>
              <a:rPr lang="en-US" sz="2000" dirty="0" smtClean="0">
                <a:latin typeface="Arial" charset="0"/>
                <a:cs typeface="ＭＳ Ｐゴシック" charset="0"/>
              </a:rPr>
              <a:t>	(</a:t>
            </a:r>
            <a:r>
              <a:rPr lang="en-US" sz="2000" dirty="0" smtClean="0">
                <a:solidFill>
                  <a:srgbClr val="00B050"/>
                </a:solidFill>
                <a:latin typeface="Arial" charset="0"/>
                <a:cs typeface="ＭＳ Ｐゴシック" charset="0"/>
              </a:rPr>
              <a:t>Sections 5 &amp; 6</a:t>
            </a:r>
            <a:r>
              <a:rPr lang="en-US" sz="2000" dirty="0" smtClean="0">
                <a:latin typeface="Arial" charset="0"/>
                <a:cs typeface="ＭＳ Ｐゴシック" charset="0"/>
              </a:rPr>
              <a:t>)</a:t>
            </a:r>
            <a:endParaRPr lang="en-US" sz="2000" dirty="0">
              <a:latin typeface="Arial" charset="0"/>
              <a:cs typeface="ＭＳ Ｐゴシック" charset="0"/>
            </a:endParaRPr>
          </a:p>
        </p:txBody>
      </p:sp>
      <p:sp>
        <p:nvSpPr>
          <p:cNvPr id="6" name="Flowchart: Process 4"/>
          <p:cNvSpPr/>
          <p:nvPr/>
        </p:nvSpPr>
        <p:spPr>
          <a:xfrm>
            <a:off x="893763" y="2466975"/>
            <a:ext cx="2725737" cy="18288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IN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Competition Act</a:t>
            </a: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3581400" y="2102556"/>
            <a:ext cx="1630984" cy="2557638"/>
            <a:chOff x="1747" y="1838"/>
            <a:chExt cx="883" cy="1024"/>
          </a:xfrm>
          <a:solidFill>
            <a:schemeClr val="tx1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auto">
            <a:xfrm rot="638597">
              <a:off x="1824" y="1873"/>
              <a:ext cx="581" cy="438"/>
            </a:xfrm>
            <a:custGeom>
              <a:avLst/>
              <a:gdLst>
                <a:gd name="T0" fmla="*/ 0 w 2600"/>
                <a:gd name="T1" fmla="*/ 86 h 1961"/>
                <a:gd name="T2" fmla="*/ 9 w 2600"/>
                <a:gd name="T3" fmla="*/ 98 h 1961"/>
                <a:gd name="T4" fmla="*/ 130 w 2600"/>
                <a:gd name="T5" fmla="*/ 10 h 1961"/>
                <a:gd name="T6" fmla="*/ 122 w 2600"/>
                <a:gd name="T7" fmla="*/ 0 h 1961"/>
                <a:gd name="T8" fmla="*/ 0 w 2600"/>
                <a:gd name="T9" fmla="*/ 86 h 19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00"/>
                <a:gd name="T16" fmla="*/ 0 h 1961"/>
                <a:gd name="T17" fmla="*/ 2600 w 2600"/>
                <a:gd name="T18" fmla="*/ 1961 h 19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00" h="1961">
                  <a:moveTo>
                    <a:pt x="0" y="1732"/>
                  </a:moveTo>
                  <a:lnTo>
                    <a:pt x="179" y="1961"/>
                  </a:lnTo>
                  <a:lnTo>
                    <a:pt x="2600" y="207"/>
                  </a:lnTo>
                  <a:lnTo>
                    <a:pt x="2444" y="0"/>
                  </a:lnTo>
                  <a:lnTo>
                    <a:pt x="0" y="17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377" y="1838"/>
              <a:ext cx="197" cy="155"/>
            </a:xfrm>
            <a:custGeom>
              <a:avLst/>
              <a:gdLst>
                <a:gd name="T0" fmla="*/ 6 w 1149"/>
                <a:gd name="T1" fmla="*/ 16 h 991"/>
                <a:gd name="T2" fmla="*/ 0 w 1149"/>
                <a:gd name="T3" fmla="*/ 7 h 991"/>
                <a:gd name="T4" fmla="*/ 28 w 1149"/>
                <a:gd name="T5" fmla="*/ 0 h 991"/>
                <a:gd name="T6" fmla="*/ 13 w 1149"/>
                <a:gd name="T7" fmla="*/ 24 h 991"/>
                <a:gd name="T8" fmla="*/ 6 w 1149"/>
                <a:gd name="T9" fmla="*/ 16 h 9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9"/>
                <a:gd name="T16" fmla="*/ 0 h 991"/>
                <a:gd name="T17" fmla="*/ 1149 w 1149"/>
                <a:gd name="T18" fmla="*/ 991 h 9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9" h="991">
                  <a:moveTo>
                    <a:pt x="262" y="653"/>
                  </a:moveTo>
                  <a:lnTo>
                    <a:pt x="0" y="288"/>
                  </a:lnTo>
                  <a:lnTo>
                    <a:pt x="1149" y="0"/>
                  </a:lnTo>
                  <a:lnTo>
                    <a:pt x="522" y="991"/>
                  </a:lnTo>
                  <a:lnTo>
                    <a:pt x="262" y="6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/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1822" y="2335"/>
              <a:ext cx="671" cy="5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2458" y="2306"/>
              <a:ext cx="172" cy="135"/>
            </a:xfrm>
            <a:custGeom>
              <a:avLst/>
              <a:gdLst>
                <a:gd name="T0" fmla="*/ 0 w 1096"/>
                <a:gd name="T1" fmla="*/ 11 h 859"/>
                <a:gd name="T2" fmla="*/ 0 w 1096"/>
                <a:gd name="T3" fmla="*/ 0 h 859"/>
                <a:gd name="T4" fmla="*/ 27 w 1096"/>
                <a:gd name="T5" fmla="*/ 11 h 859"/>
                <a:gd name="T6" fmla="*/ 0 w 1096"/>
                <a:gd name="T7" fmla="*/ 21 h 859"/>
                <a:gd name="T8" fmla="*/ 0 w 1096"/>
                <a:gd name="T9" fmla="*/ 11 h 8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6"/>
                <a:gd name="T16" fmla="*/ 0 h 859"/>
                <a:gd name="T17" fmla="*/ 1096 w 1096"/>
                <a:gd name="T18" fmla="*/ 859 h 8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6" h="859">
                  <a:moveTo>
                    <a:pt x="0" y="442"/>
                  </a:moveTo>
                  <a:lnTo>
                    <a:pt x="0" y="0"/>
                  </a:lnTo>
                  <a:lnTo>
                    <a:pt x="1096" y="442"/>
                  </a:lnTo>
                  <a:lnTo>
                    <a:pt x="0" y="859"/>
                  </a:lnTo>
                  <a:lnTo>
                    <a:pt x="0" y="4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/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auto">
            <a:xfrm>
              <a:off x="1782" y="2398"/>
              <a:ext cx="711" cy="426"/>
            </a:xfrm>
            <a:custGeom>
              <a:avLst/>
              <a:gdLst>
                <a:gd name="T0" fmla="*/ 8 w 2584"/>
                <a:gd name="T1" fmla="*/ 0 h 1954"/>
                <a:gd name="T2" fmla="*/ 0 w 2584"/>
                <a:gd name="T3" fmla="*/ 11 h 1954"/>
                <a:gd name="T4" fmla="*/ 121 w 2584"/>
                <a:gd name="T5" fmla="*/ 98 h 1954"/>
                <a:gd name="T6" fmla="*/ 129 w 2584"/>
                <a:gd name="T7" fmla="*/ 87 h 1954"/>
                <a:gd name="T8" fmla="*/ 8 w 2584"/>
                <a:gd name="T9" fmla="*/ 0 h 19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4"/>
                <a:gd name="T16" fmla="*/ 0 h 1954"/>
                <a:gd name="T17" fmla="*/ 2584 w 2584"/>
                <a:gd name="T18" fmla="*/ 1954 h 19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4" h="1954">
                  <a:moveTo>
                    <a:pt x="156" y="0"/>
                  </a:moveTo>
                  <a:lnTo>
                    <a:pt x="0" y="208"/>
                  </a:lnTo>
                  <a:lnTo>
                    <a:pt x="2427" y="1954"/>
                  </a:lnTo>
                  <a:lnTo>
                    <a:pt x="2584" y="1747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/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auto">
            <a:xfrm>
              <a:off x="2360" y="2723"/>
              <a:ext cx="257" cy="139"/>
            </a:xfrm>
            <a:custGeom>
              <a:avLst/>
              <a:gdLst>
                <a:gd name="T0" fmla="*/ 6 w 1149"/>
                <a:gd name="T1" fmla="*/ 9 h 991"/>
                <a:gd name="T2" fmla="*/ 12 w 1149"/>
                <a:gd name="T3" fmla="*/ 0 h 991"/>
                <a:gd name="T4" fmla="*/ 28 w 1149"/>
                <a:gd name="T5" fmla="*/ 24 h 991"/>
                <a:gd name="T6" fmla="*/ 0 w 1149"/>
                <a:gd name="T7" fmla="*/ 18 h 991"/>
                <a:gd name="T8" fmla="*/ 6 w 1149"/>
                <a:gd name="T9" fmla="*/ 9 h 9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9"/>
                <a:gd name="T16" fmla="*/ 0 h 991"/>
                <a:gd name="T17" fmla="*/ 1149 w 1149"/>
                <a:gd name="T18" fmla="*/ 991 h 9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9" h="991">
                  <a:moveTo>
                    <a:pt x="235" y="365"/>
                  </a:moveTo>
                  <a:lnTo>
                    <a:pt x="495" y="0"/>
                  </a:lnTo>
                  <a:lnTo>
                    <a:pt x="1149" y="991"/>
                  </a:lnTo>
                  <a:lnTo>
                    <a:pt x="0" y="730"/>
                  </a:lnTo>
                  <a:lnTo>
                    <a:pt x="235" y="36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/>
            </a:p>
          </p:txBody>
        </p:sp>
        <p:sp>
          <p:nvSpPr>
            <p:cNvPr id="14" name="Freeform 20"/>
            <p:cNvSpPr>
              <a:spLocks/>
            </p:cNvSpPr>
            <p:nvPr/>
          </p:nvSpPr>
          <p:spPr bwMode="auto">
            <a:xfrm>
              <a:off x="1759" y="2223"/>
              <a:ext cx="80" cy="106"/>
            </a:xfrm>
            <a:custGeom>
              <a:avLst/>
              <a:gdLst>
                <a:gd name="T0" fmla="*/ 18 w 355"/>
                <a:gd name="T1" fmla="*/ 22 h 477"/>
                <a:gd name="T2" fmla="*/ 18 w 355"/>
                <a:gd name="T3" fmla="*/ 22 h 477"/>
                <a:gd name="T4" fmla="*/ 18 w 355"/>
                <a:gd name="T5" fmla="*/ 20 h 477"/>
                <a:gd name="T6" fmla="*/ 17 w 355"/>
                <a:gd name="T7" fmla="*/ 18 h 477"/>
                <a:gd name="T8" fmla="*/ 16 w 355"/>
                <a:gd name="T9" fmla="*/ 16 h 477"/>
                <a:gd name="T10" fmla="*/ 16 w 355"/>
                <a:gd name="T11" fmla="*/ 15 h 477"/>
                <a:gd name="T12" fmla="*/ 15 w 355"/>
                <a:gd name="T13" fmla="*/ 13 h 477"/>
                <a:gd name="T14" fmla="*/ 14 w 355"/>
                <a:gd name="T15" fmla="*/ 12 h 477"/>
                <a:gd name="T16" fmla="*/ 14 w 355"/>
                <a:gd name="T17" fmla="*/ 10 h 477"/>
                <a:gd name="T18" fmla="*/ 13 w 355"/>
                <a:gd name="T19" fmla="*/ 8 h 477"/>
                <a:gd name="T20" fmla="*/ 11 w 355"/>
                <a:gd name="T21" fmla="*/ 7 h 477"/>
                <a:gd name="T22" fmla="*/ 11 w 355"/>
                <a:gd name="T23" fmla="*/ 6 h 477"/>
                <a:gd name="T24" fmla="*/ 9 w 355"/>
                <a:gd name="T25" fmla="*/ 5 h 477"/>
                <a:gd name="T26" fmla="*/ 8 w 355"/>
                <a:gd name="T27" fmla="*/ 4 h 477"/>
                <a:gd name="T28" fmla="*/ 7 w 355"/>
                <a:gd name="T29" fmla="*/ 3 h 477"/>
                <a:gd name="T30" fmla="*/ 6 w 355"/>
                <a:gd name="T31" fmla="*/ 2 h 477"/>
                <a:gd name="T32" fmla="*/ 4 w 355"/>
                <a:gd name="T33" fmla="*/ 1 h 477"/>
                <a:gd name="T34" fmla="*/ 3 w 355"/>
                <a:gd name="T35" fmla="*/ 0 h 477"/>
                <a:gd name="T36" fmla="*/ 0 w 355"/>
                <a:gd name="T37" fmla="*/ 6 h 477"/>
                <a:gd name="T38" fmla="*/ 1 w 355"/>
                <a:gd name="T39" fmla="*/ 6 h 477"/>
                <a:gd name="T40" fmla="*/ 2 w 355"/>
                <a:gd name="T41" fmla="*/ 7 h 477"/>
                <a:gd name="T42" fmla="*/ 3 w 355"/>
                <a:gd name="T43" fmla="*/ 7 h 477"/>
                <a:gd name="T44" fmla="*/ 4 w 355"/>
                <a:gd name="T45" fmla="*/ 8 h 477"/>
                <a:gd name="T46" fmla="*/ 5 w 355"/>
                <a:gd name="T47" fmla="*/ 9 h 477"/>
                <a:gd name="T48" fmla="*/ 6 w 355"/>
                <a:gd name="T49" fmla="*/ 10 h 477"/>
                <a:gd name="T50" fmla="*/ 7 w 355"/>
                <a:gd name="T51" fmla="*/ 11 h 477"/>
                <a:gd name="T52" fmla="*/ 7 w 355"/>
                <a:gd name="T53" fmla="*/ 12 h 477"/>
                <a:gd name="T54" fmla="*/ 8 w 355"/>
                <a:gd name="T55" fmla="*/ 13 h 477"/>
                <a:gd name="T56" fmla="*/ 9 w 355"/>
                <a:gd name="T57" fmla="*/ 14 h 477"/>
                <a:gd name="T58" fmla="*/ 9 w 355"/>
                <a:gd name="T59" fmla="*/ 16 h 477"/>
                <a:gd name="T60" fmla="*/ 10 w 355"/>
                <a:gd name="T61" fmla="*/ 17 h 477"/>
                <a:gd name="T62" fmla="*/ 11 w 355"/>
                <a:gd name="T63" fmla="*/ 18 h 477"/>
                <a:gd name="T64" fmla="*/ 11 w 355"/>
                <a:gd name="T65" fmla="*/ 20 h 477"/>
                <a:gd name="T66" fmla="*/ 11 w 355"/>
                <a:gd name="T67" fmla="*/ 22 h 477"/>
                <a:gd name="T68" fmla="*/ 12 w 355"/>
                <a:gd name="T69" fmla="*/ 23 h 477"/>
                <a:gd name="T70" fmla="*/ 12 w 355"/>
                <a:gd name="T71" fmla="*/ 24 h 477"/>
                <a:gd name="T72" fmla="*/ 18 w 355"/>
                <a:gd name="T73" fmla="*/ 22 h 47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55"/>
                <a:gd name="T112" fmla="*/ 0 h 477"/>
                <a:gd name="T113" fmla="*/ 355 w 355"/>
                <a:gd name="T114" fmla="*/ 477 h 47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55" h="477">
                  <a:moveTo>
                    <a:pt x="353" y="439"/>
                  </a:moveTo>
                  <a:lnTo>
                    <a:pt x="355" y="447"/>
                  </a:lnTo>
                  <a:lnTo>
                    <a:pt x="346" y="407"/>
                  </a:lnTo>
                  <a:lnTo>
                    <a:pt x="336" y="370"/>
                  </a:lnTo>
                  <a:lnTo>
                    <a:pt x="325" y="334"/>
                  </a:lnTo>
                  <a:lnTo>
                    <a:pt x="312" y="298"/>
                  </a:lnTo>
                  <a:lnTo>
                    <a:pt x="298" y="264"/>
                  </a:lnTo>
                  <a:lnTo>
                    <a:pt x="283" y="232"/>
                  </a:lnTo>
                  <a:lnTo>
                    <a:pt x="265" y="201"/>
                  </a:lnTo>
                  <a:lnTo>
                    <a:pt x="248" y="172"/>
                  </a:lnTo>
                  <a:lnTo>
                    <a:pt x="228" y="144"/>
                  </a:lnTo>
                  <a:lnTo>
                    <a:pt x="207" y="118"/>
                  </a:lnTo>
                  <a:lnTo>
                    <a:pt x="184" y="93"/>
                  </a:lnTo>
                  <a:lnTo>
                    <a:pt x="161" y="72"/>
                  </a:lnTo>
                  <a:lnTo>
                    <a:pt x="135" y="52"/>
                  </a:lnTo>
                  <a:lnTo>
                    <a:pt x="109" y="33"/>
                  </a:lnTo>
                  <a:lnTo>
                    <a:pt x="80" y="15"/>
                  </a:lnTo>
                  <a:lnTo>
                    <a:pt x="52" y="0"/>
                  </a:lnTo>
                  <a:lnTo>
                    <a:pt x="0" y="112"/>
                  </a:lnTo>
                  <a:lnTo>
                    <a:pt x="22" y="123"/>
                  </a:lnTo>
                  <a:lnTo>
                    <a:pt x="42" y="134"/>
                  </a:lnTo>
                  <a:lnTo>
                    <a:pt x="61" y="148"/>
                  </a:lnTo>
                  <a:lnTo>
                    <a:pt x="80" y="164"/>
                  </a:lnTo>
                  <a:lnTo>
                    <a:pt x="97" y="181"/>
                  </a:lnTo>
                  <a:lnTo>
                    <a:pt x="115" y="199"/>
                  </a:lnTo>
                  <a:lnTo>
                    <a:pt x="129" y="218"/>
                  </a:lnTo>
                  <a:lnTo>
                    <a:pt x="145" y="239"/>
                  </a:lnTo>
                  <a:lnTo>
                    <a:pt x="160" y="262"/>
                  </a:lnTo>
                  <a:lnTo>
                    <a:pt x="173" y="288"/>
                  </a:lnTo>
                  <a:lnTo>
                    <a:pt x="185" y="314"/>
                  </a:lnTo>
                  <a:lnTo>
                    <a:pt x="198" y="343"/>
                  </a:lnTo>
                  <a:lnTo>
                    <a:pt x="208" y="370"/>
                  </a:lnTo>
                  <a:lnTo>
                    <a:pt x="217" y="403"/>
                  </a:lnTo>
                  <a:lnTo>
                    <a:pt x="227" y="436"/>
                  </a:lnTo>
                  <a:lnTo>
                    <a:pt x="234" y="470"/>
                  </a:lnTo>
                  <a:lnTo>
                    <a:pt x="236" y="477"/>
                  </a:lnTo>
                  <a:lnTo>
                    <a:pt x="353" y="4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/>
            </a:p>
          </p:txBody>
        </p:sp>
        <p:sp>
          <p:nvSpPr>
            <p:cNvPr id="15" name="Freeform 21"/>
            <p:cNvSpPr>
              <a:spLocks/>
            </p:cNvSpPr>
            <p:nvPr/>
          </p:nvSpPr>
          <p:spPr bwMode="auto">
            <a:xfrm>
              <a:off x="1797" y="2321"/>
              <a:ext cx="45" cy="101"/>
            </a:xfrm>
            <a:custGeom>
              <a:avLst/>
              <a:gdLst>
                <a:gd name="T0" fmla="*/ 5 w 201"/>
                <a:gd name="T1" fmla="*/ 23 h 452"/>
                <a:gd name="T2" fmla="*/ 5 w 201"/>
                <a:gd name="T3" fmla="*/ 23 h 452"/>
                <a:gd name="T4" fmla="*/ 7 w 201"/>
                <a:gd name="T5" fmla="*/ 19 h 452"/>
                <a:gd name="T6" fmla="*/ 9 w 201"/>
                <a:gd name="T7" fmla="*/ 15 h 452"/>
                <a:gd name="T8" fmla="*/ 10 w 201"/>
                <a:gd name="T9" fmla="*/ 12 h 452"/>
                <a:gd name="T10" fmla="*/ 10 w 201"/>
                <a:gd name="T11" fmla="*/ 8 h 452"/>
                <a:gd name="T12" fmla="*/ 10 w 201"/>
                <a:gd name="T13" fmla="*/ 6 h 452"/>
                <a:gd name="T14" fmla="*/ 10 w 201"/>
                <a:gd name="T15" fmla="*/ 3 h 452"/>
                <a:gd name="T16" fmla="*/ 10 w 201"/>
                <a:gd name="T17" fmla="*/ 1 h 452"/>
                <a:gd name="T18" fmla="*/ 9 w 201"/>
                <a:gd name="T19" fmla="*/ 0 h 452"/>
                <a:gd name="T20" fmla="*/ 3 w 201"/>
                <a:gd name="T21" fmla="*/ 2 h 452"/>
                <a:gd name="T22" fmla="*/ 3 w 201"/>
                <a:gd name="T23" fmla="*/ 3 h 452"/>
                <a:gd name="T24" fmla="*/ 4 w 201"/>
                <a:gd name="T25" fmla="*/ 4 h 452"/>
                <a:gd name="T26" fmla="*/ 4 w 201"/>
                <a:gd name="T27" fmla="*/ 6 h 452"/>
                <a:gd name="T28" fmla="*/ 4 w 201"/>
                <a:gd name="T29" fmla="*/ 8 h 452"/>
                <a:gd name="T30" fmla="*/ 3 w 201"/>
                <a:gd name="T31" fmla="*/ 11 h 452"/>
                <a:gd name="T32" fmla="*/ 3 w 201"/>
                <a:gd name="T33" fmla="*/ 13 h 452"/>
                <a:gd name="T34" fmla="*/ 2 w 201"/>
                <a:gd name="T35" fmla="*/ 16 h 452"/>
                <a:gd name="T36" fmla="*/ 0 w 201"/>
                <a:gd name="T37" fmla="*/ 19 h 452"/>
                <a:gd name="T38" fmla="*/ 0 w 201"/>
                <a:gd name="T39" fmla="*/ 19 h 452"/>
                <a:gd name="T40" fmla="*/ 5 w 201"/>
                <a:gd name="T41" fmla="*/ 23 h 45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1"/>
                <a:gd name="T64" fmla="*/ 0 h 452"/>
                <a:gd name="T65" fmla="*/ 201 w 201"/>
                <a:gd name="T66" fmla="*/ 452 h 45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1" h="452">
                  <a:moveTo>
                    <a:pt x="103" y="451"/>
                  </a:moveTo>
                  <a:lnTo>
                    <a:pt x="103" y="452"/>
                  </a:lnTo>
                  <a:lnTo>
                    <a:pt x="145" y="379"/>
                  </a:lnTo>
                  <a:lnTo>
                    <a:pt x="174" y="305"/>
                  </a:lnTo>
                  <a:lnTo>
                    <a:pt x="191" y="235"/>
                  </a:lnTo>
                  <a:lnTo>
                    <a:pt x="200" y="171"/>
                  </a:lnTo>
                  <a:lnTo>
                    <a:pt x="201" y="115"/>
                  </a:lnTo>
                  <a:lnTo>
                    <a:pt x="197" y="67"/>
                  </a:lnTo>
                  <a:lnTo>
                    <a:pt x="191" y="28"/>
                  </a:lnTo>
                  <a:lnTo>
                    <a:pt x="183" y="0"/>
                  </a:lnTo>
                  <a:lnTo>
                    <a:pt x="66" y="38"/>
                  </a:lnTo>
                  <a:lnTo>
                    <a:pt x="69" y="53"/>
                  </a:lnTo>
                  <a:lnTo>
                    <a:pt x="74" y="80"/>
                  </a:lnTo>
                  <a:lnTo>
                    <a:pt x="77" y="117"/>
                  </a:lnTo>
                  <a:lnTo>
                    <a:pt x="76" y="162"/>
                  </a:lnTo>
                  <a:lnTo>
                    <a:pt x="69" y="213"/>
                  </a:lnTo>
                  <a:lnTo>
                    <a:pt x="57" y="269"/>
                  </a:lnTo>
                  <a:lnTo>
                    <a:pt x="35" y="325"/>
                  </a:lnTo>
                  <a:lnTo>
                    <a:pt x="0" y="384"/>
                  </a:lnTo>
                  <a:lnTo>
                    <a:pt x="0" y="385"/>
                  </a:lnTo>
                  <a:lnTo>
                    <a:pt x="103" y="4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/>
            </a:p>
          </p:txBody>
        </p:sp>
        <p:sp>
          <p:nvSpPr>
            <p:cNvPr id="16" name="Freeform 22"/>
            <p:cNvSpPr>
              <a:spLocks/>
            </p:cNvSpPr>
            <p:nvPr/>
          </p:nvSpPr>
          <p:spPr bwMode="auto">
            <a:xfrm>
              <a:off x="1747" y="2407"/>
              <a:ext cx="73" cy="70"/>
            </a:xfrm>
            <a:custGeom>
              <a:avLst/>
              <a:gdLst>
                <a:gd name="T0" fmla="*/ 4 w 328"/>
                <a:gd name="T1" fmla="*/ 16 h 313"/>
                <a:gd name="T2" fmla="*/ 5 w 328"/>
                <a:gd name="T3" fmla="*/ 15 h 313"/>
                <a:gd name="T4" fmla="*/ 6 w 328"/>
                <a:gd name="T5" fmla="*/ 14 h 313"/>
                <a:gd name="T6" fmla="*/ 7 w 328"/>
                <a:gd name="T7" fmla="*/ 13 h 313"/>
                <a:gd name="T8" fmla="*/ 8 w 328"/>
                <a:gd name="T9" fmla="*/ 12 h 313"/>
                <a:gd name="T10" fmla="*/ 9 w 328"/>
                <a:gd name="T11" fmla="*/ 12 h 313"/>
                <a:gd name="T12" fmla="*/ 10 w 328"/>
                <a:gd name="T13" fmla="*/ 11 h 313"/>
                <a:gd name="T14" fmla="*/ 11 w 328"/>
                <a:gd name="T15" fmla="*/ 10 h 313"/>
                <a:gd name="T16" fmla="*/ 11 w 328"/>
                <a:gd name="T17" fmla="*/ 9 h 313"/>
                <a:gd name="T18" fmla="*/ 12 w 328"/>
                <a:gd name="T19" fmla="*/ 8 h 313"/>
                <a:gd name="T20" fmla="*/ 13 w 328"/>
                <a:gd name="T21" fmla="*/ 8 h 313"/>
                <a:gd name="T22" fmla="*/ 14 w 328"/>
                <a:gd name="T23" fmla="*/ 7 h 313"/>
                <a:gd name="T24" fmla="*/ 14 w 328"/>
                <a:gd name="T25" fmla="*/ 6 h 313"/>
                <a:gd name="T26" fmla="*/ 15 w 328"/>
                <a:gd name="T27" fmla="*/ 6 h 313"/>
                <a:gd name="T28" fmla="*/ 15 w 328"/>
                <a:gd name="T29" fmla="*/ 5 h 313"/>
                <a:gd name="T30" fmla="*/ 16 w 328"/>
                <a:gd name="T31" fmla="*/ 4 h 313"/>
                <a:gd name="T32" fmla="*/ 16 w 328"/>
                <a:gd name="T33" fmla="*/ 3 h 313"/>
                <a:gd name="T34" fmla="*/ 11 w 328"/>
                <a:gd name="T35" fmla="*/ 0 h 313"/>
                <a:gd name="T36" fmla="*/ 11 w 328"/>
                <a:gd name="T37" fmla="*/ 1 h 313"/>
                <a:gd name="T38" fmla="*/ 10 w 328"/>
                <a:gd name="T39" fmla="*/ 1 h 313"/>
                <a:gd name="T40" fmla="*/ 10 w 328"/>
                <a:gd name="T41" fmla="*/ 2 h 313"/>
                <a:gd name="T42" fmla="*/ 9 w 328"/>
                <a:gd name="T43" fmla="*/ 2 h 313"/>
                <a:gd name="T44" fmla="*/ 9 w 328"/>
                <a:gd name="T45" fmla="*/ 3 h 313"/>
                <a:gd name="T46" fmla="*/ 8 w 328"/>
                <a:gd name="T47" fmla="*/ 4 h 313"/>
                <a:gd name="T48" fmla="*/ 8 w 328"/>
                <a:gd name="T49" fmla="*/ 4 h 313"/>
                <a:gd name="T50" fmla="*/ 7 w 328"/>
                <a:gd name="T51" fmla="*/ 5 h 313"/>
                <a:gd name="T52" fmla="*/ 7 w 328"/>
                <a:gd name="T53" fmla="*/ 5 h 313"/>
                <a:gd name="T54" fmla="*/ 6 w 328"/>
                <a:gd name="T55" fmla="*/ 6 h 313"/>
                <a:gd name="T56" fmla="*/ 5 w 328"/>
                <a:gd name="T57" fmla="*/ 7 h 313"/>
                <a:gd name="T58" fmla="*/ 4 w 328"/>
                <a:gd name="T59" fmla="*/ 7 h 313"/>
                <a:gd name="T60" fmla="*/ 3 w 328"/>
                <a:gd name="T61" fmla="*/ 8 h 313"/>
                <a:gd name="T62" fmla="*/ 2 w 328"/>
                <a:gd name="T63" fmla="*/ 9 h 313"/>
                <a:gd name="T64" fmla="*/ 1 w 328"/>
                <a:gd name="T65" fmla="*/ 10 h 313"/>
                <a:gd name="T66" fmla="*/ 0 w 328"/>
                <a:gd name="T67" fmla="*/ 11 h 313"/>
                <a:gd name="T68" fmla="*/ 4 w 328"/>
                <a:gd name="T69" fmla="*/ 16 h 3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8"/>
                <a:gd name="T106" fmla="*/ 0 h 313"/>
                <a:gd name="T107" fmla="*/ 328 w 328"/>
                <a:gd name="T108" fmla="*/ 313 h 3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8" h="313">
                  <a:moveTo>
                    <a:pt x="70" y="313"/>
                  </a:moveTo>
                  <a:lnTo>
                    <a:pt x="94" y="296"/>
                  </a:lnTo>
                  <a:lnTo>
                    <a:pt x="119" y="278"/>
                  </a:lnTo>
                  <a:lnTo>
                    <a:pt x="143" y="261"/>
                  </a:lnTo>
                  <a:lnTo>
                    <a:pt x="162" y="245"/>
                  </a:lnTo>
                  <a:lnTo>
                    <a:pt x="181" y="231"/>
                  </a:lnTo>
                  <a:lnTo>
                    <a:pt x="199" y="215"/>
                  </a:lnTo>
                  <a:lnTo>
                    <a:pt x="216" y="199"/>
                  </a:lnTo>
                  <a:lnTo>
                    <a:pt x="231" y="185"/>
                  </a:lnTo>
                  <a:lnTo>
                    <a:pt x="246" y="171"/>
                  </a:lnTo>
                  <a:lnTo>
                    <a:pt x="260" y="157"/>
                  </a:lnTo>
                  <a:lnTo>
                    <a:pt x="273" y="141"/>
                  </a:lnTo>
                  <a:lnTo>
                    <a:pt x="285" y="126"/>
                  </a:lnTo>
                  <a:lnTo>
                    <a:pt x="297" y="112"/>
                  </a:lnTo>
                  <a:lnTo>
                    <a:pt x="307" y="98"/>
                  </a:lnTo>
                  <a:lnTo>
                    <a:pt x="318" y="82"/>
                  </a:lnTo>
                  <a:lnTo>
                    <a:pt x="328" y="66"/>
                  </a:lnTo>
                  <a:lnTo>
                    <a:pt x="225" y="0"/>
                  </a:lnTo>
                  <a:lnTo>
                    <a:pt x="217" y="13"/>
                  </a:lnTo>
                  <a:lnTo>
                    <a:pt x="208" y="24"/>
                  </a:lnTo>
                  <a:lnTo>
                    <a:pt x="198" y="38"/>
                  </a:lnTo>
                  <a:lnTo>
                    <a:pt x="189" y="50"/>
                  </a:lnTo>
                  <a:lnTo>
                    <a:pt x="179" y="62"/>
                  </a:lnTo>
                  <a:lnTo>
                    <a:pt x="170" y="73"/>
                  </a:lnTo>
                  <a:lnTo>
                    <a:pt x="158" y="84"/>
                  </a:lnTo>
                  <a:lnTo>
                    <a:pt x="146" y="97"/>
                  </a:lnTo>
                  <a:lnTo>
                    <a:pt x="133" y="109"/>
                  </a:lnTo>
                  <a:lnTo>
                    <a:pt x="118" y="123"/>
                  </a:lnTo>
                  <a:lnTo>
                    <a:pt x="105" y="134"/>
                  </a:lnTo>
                  <a:lnTo>
                    <a:pt x="85" y="149"/>
                  </a:lnTo>
                  <a:lnTo>
                    <a:pt x="66" y="164"/>
                  </a:lnTo>
                  <a:lnTo>
                    <a:pt x="47" y="179"/>
                  </a:lnTo>
                  <a:lnTo>
                    <a:pt x="25" y="195"/>
                  </a:lnTo>
                  <a:lnTo>
                    <a:pt x="0" y="212"/>
                  </a:lnTo>
                  <a:lnTo>
                    <a:pt x="70" y="31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5061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Focus Areas</a:t>
            </a:r>
            <a:endParaRPr lang="en-US" sz="3800" dirty="0">
              <a:solidFill>
                <a:schemeClr val="accent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 smtClean="0">
                <a:latin typeface="Times New Roman" charset="0"/>
                <a:ea typeface="Times New Roman" charset="0"/>
                <a:cs typeface="Times New Roman" charset="0"/>
              </a:rPr>
              <a:t>Cartels.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>
                <a:latin typeface="Times New Roman" charset="0"/>
                <a:ea typeface="Times New Roman" charset="0"/>
                <a:cs typeface="Times New Roman" charset="0"/>
              </a:rPr>
              <a:t>Anti-competitive agreements/ information sharing.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>
                <a:latin typeface="Times New Roman" charset="0"/>
                <a:ea typeface="Times New Roman" charset="0"/>
                <a:cs typeface="Times New Roman" charset="0"/>
              </a:rPr>
              <a:t>Vertical agreements.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>
                <a:latin typeface="Times New Roman" charset="0"/>
                <a:ea typeface="Times New Roman" charset="0"/>
                <a:cs typeface="Times New Roman" charset="0"/>
              </a:rPr>
              <a:t>Abuse of dominance.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>
                <a:latin typeface="Times New Roman" charset="0"/>
                <a:ea typeface="Times New Roman" charset="0"/>
                <a:cs typeface="Times New Roman" charset="0"/>
              </a:rPr>
              <a:t>Merger Control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IN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2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800" dirty="0" smtClean="0">
                <a:solidFill>
                  <a:schemeClr val="accent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Anti-competitive Agreements</a:t>
            </a:r>
            <a:endParaRPr lang="en-US" sz="3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 algn="just" defTabSz="481013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latin typeface="Times New Roman" charset="0"/>
                <a:ea typeface="Times New Roman" charset="0"/>
                <a:cs typeface="Times New Roman" charset="0"/>
              </a:rPr>
              <a:t>Prohibition on agreements causing or likely to cause 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an appreciable adverse effect on competition (</a:t>
            </a:r>
            <a:r>
              <a:rPr lang="en-US" sz="2600" b="1" dirty="0" smtClean="0">
                <a:latin typeface="Times New Roman" charset="0"/>
                <a:ea typeface="Times New Roman" charset="0"/>
                <a:cs typeface="Times New Roman" charset="0"/>
              </a:rPr>
              <a:t>AAEC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) in India</a:t>
            </a:r>
            <a:endParaRPr lang="en-US" sz="2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lvl="1" indent="-342900" algn="just" defTabSz="481013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  <a:defRPr/>
            </a:pPr>
            <a:endParaRPr lang="en-US" sz="2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42900" lvl="1" indent="-342900" algn="just" defTabSz="481013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2600" b="1" dirty="0">
                <a:latin typeface="Times New Roman" charset="0"/>
                <a:ea typeface="Times New Roman" charset="0"/>
                <a:cs typeface="Times New Roman" charset="0"/>
              </a:rPr>
              <a:t>Two  types</a:t>
            </a:r>
            <a:r>
              <a:rPr lang="en-US" sz="2600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</a:p>
          <a:p>
            <a:pPr marL="785813" lvl="2" indent="-385763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panose="05000000000000000000" pitchFamily="2" charset="2"/>
              <a:buChar char="§"/>
              <a:defRPr/>
            </a:pPr>
            <a:r>
              <a:rPr lang="en-US" sz="2600" u="sng" dirty="0">
                <a:latin typeface="Times New Roman" charset="0"/>
                <a:ea typeface="Times New Roman" charset="0"/>
                <a:cs typeface="Times New Roman" charset="0"/>
              </a:rPr>
              <a:t>Horizontal Agreements: </a:t>
            </a:r>
          </a:p>
          <a:p>
            <a:pPr marL="1243013" lvl="3" indent="-385763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sz="2600" dirty="0">
                <a:latin typeface="Times New Roman" charset="0"/>
                <a:ea typeface="Times New Roman" charset="0"/>
                <a:cs typeface="Times New Roman" charset="0"/>
              </a:rPr>
              <a:t>Agreements amongst competitors.  </a:t>
            </a:r>
          </a:p>
          <a:p>
            <a:pPr marL="1243013" lvl="3" indent="-385763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sz="2600" dirty="0">
                <a:latin typeface="Times New Roman" charset="0"/>
                <a:ea typeface="Times New Roman" charset="0"/>
                <a:cs typeface="Times New Roman" charset="0"/>
              </a:rPr>
              <a:t>Includes decisions/ practices of associations.</a:t>
            </a:r>
          </a:p>
          <a:p>
            <a:pPr marL="857250" lvl="3" indent="0" algn="just" defTabSz="481013">
              <a:spcBef>
                <a:spcPts val="0"/>
              </a:spcBef>
              <a:spcAft>
                <a:spcPts val="1200"/>
              </a:spcAft>
              <a:buSzPct val="60000"/>
              <a:buNone/>
              <a:defRPr/>
            </a:pPr>
            <a:endParaRPr lang="en-US" sz="2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785813" lvl="2" indent="-385763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panose="05000000000000000000" pitchFamily="2" charset="2"/>
              <a:buChar char="§"/>
              <a:defRPr/>
            </a:pPr>
            <a:r>
              <a:rPr lang="en-US" sz="2600" u="sng" dirty="0">
                <a:latin typeface="Times New Roman" charset="0"/>
                <a:ea typeface="Times New Roman" charset="0"/>
                <a:cs typeface="Times New Roman" charset="0"/>
              </a:rPr>
              <a:t>Vertical Agreements</a:t>
            </a:r>
            <a:r>
              <a:rPr lang="en-US" sz="2600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</a:p>
          <a:p>
            <a:pPr marL="1243013" lvl="3" indent="-385763" algn="just" defTabSz="481013">
              <a:spcBef>
                <a:spcPts val="0"/>
              </a:spcBef>
              <a:spcAft>
                <a:spcPts val="1200"/>
              </a:spcAft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sz="2600" dirty="0">
                <a:latin typeface="Times New Roman" charset="0"/>
                <a:ea typeface="Times New Roman" charset="0"/>
                <a:cs typeface="Times New Roman" charset="0"/>
              </a:rPr>
              <a:t>Agreements between enterprises operating at different levels of the production chain.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06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Horizontal Agreements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85763" lvl="1" indent="-385763" algn="just" defTabSz="481013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1800" b="1" dirty="0">
                <a:latin typeface="Times New Roman" charset="0"/>
                <a:ea typeface="Times New Roman" charset="0"/>
                <a:cs typeface="Times New Roman" charset="0"/>
              </a:rPr>
              <a:t>Price fixing – </a:t>
            </a: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when competitors discuss prices they will charge their customers; any element of </a:t>
            </a:r>
            <a:r>
              <a:rPr lang="en-US" sz="1800" dirty="0">
                <a:solidFill>
                  <a:srgbClr val="4F5151"/>
                </a:solidFill>
                <a:latin typeface="Times New Roman" charset="0"/>
                <a:ea typeface="Times New Roman" charset="0"/>
                <a:cs typeface="Times New Roman" charset="0"/>
              </a:rPr>
              <a:t>price</a:t>
            </a: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en-US" sz="1800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credit terms, rebates, surcharges, promotions</a:t>
            </a: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, etc.).</a:t>
            </a:r>
          </a:p>
          <a:p>
            <a:pPr marL="171450" lvl="1" indent="-171450" algn="just" defTabSz="481013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  <a:defRPr/>
            </a:pPr>
            <a:endParaRPr lang="en-US" sz="18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85763" lvl="1" indent="-385763" algn="just" defTabSz="481013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1800" b="1" dirty="0">
                <a:latin typeface="Times New Roman" charset="0"/>
                <a:ea typeface="Times New Roman" charset="0"/>
                <a:cs typeface="Times New Roman" charset="0"/>
              </a:rPr>
              <a:t>Limit or control production/supply - </a:t>
            </a: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when competitors agree to limit production or output by </a:t>
            </a:r>
            <a:r>
              <a:rPr lang="en-US" sz="1800" dirty="0" smtClean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closing </a:t>
            </a:r>
            <a:r>
              <a:rPr lang="en-US" sz="1800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or not expanding production facilities </a:t>
            </a: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or by agreeing to limit production or store product rather than supplying it to the market.</a:t>
            </a:r>
          </a:p>
          <a:p>
            <a:pPr marL="171450" lvl="1" indent="-171450" algn="just" defTabSz="481013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  <a:defRPr/>
            </a:pPr>
            <a:endParaRPr lang="en-US" sz="1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85763" lvl="1" indent="-385763" algn="just" defTabSz="481013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1800" b="1" dirty="0">
                <a:latin typeface="Times New Roman" charset="0"/>
                <a:ea typeface="Times New Roman" charset="0"/>
                <a:cs typeface="Times New Roman" charset="0"/>
              </a:rPr>
              <a:t>Market/ customer allocation – </a:t>
            </a: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when competitors agree not to compete in certain </a:t>
            </a:r>
            <a:r>
              <a:rPr lang="en-US" sz="1800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geographic areas </a:t>
            </a: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or for </a:t>
            </a:r>
            <a:r>
              <a:rPr lang="en-US" sz="1800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certain customers</a:t>
            </a: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marL="171450" lvl="1" indent="-171450" algn="just" defTabSz="481013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  <a:defRPr/>
            </a:pPr>
            <a:endParaRPr lang="en-US" sz="1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385763" lvl="1" indent="-385763" algn="just" defTabSz="481013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sz="1800" b="1" dirty="0">
                <a:latin typeface="Times New Roman" charset="0"/>
                <a:ea typeface="Times New Roman" charset="0"/>
                <a:cs typeface="Times New Roman" charset="0"/>
              </a:rPr>
              <a:t>Bid rigging –  </a:t>
            </a: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when competitors agree to alter the outcome of certain bids or tenders. (E.g. by taking turns to offer </a:t>
            </a:r>
            <a:r>
              <a:rPr lang="en-US" sz="1800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high or low bids</a:t>
            </a: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, agreeing </a:t>
            </a:r>
            <a:r>
              <a:rPr lang="en-US" sz="1800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not to bid</a:t>
            </a: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, or agreeing to </a:t>
            </a:r>
            <a:r>
              <a:rPr lang="en-US" sz="1800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withdraw a bid</a:t>
            </a: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.) </a:t>
            </a:r>
          </a:p>
          <a:p>
            <a:endParaRPr lang="en-US" sz="1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16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20"/>
          <p:cNvSpPr>
            <a:spLocks noChangeArrowheads="1"/>
          </p:cNvSpPr>
          <p:nvPr/>
        </p:nvSpPr>
        <p:spPr bwMode="auto">
          <a:xfrm>
            <a:off x="7621756" y="3163694"/>
            <a:ext cx="727074" cy="50165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725" tIns="31862" rIns="63725" bIns="31862" anchor="ctr"/>
          <a:lstStyle/>
          <a:p>
            <a:pPr algn="ctr" defTabSz="636985" fontAlgn="base">
              <a:spcBef>
                <a:spcPct val="0"/>
              </a:spcBef>
              <a:spcAft>
                <a:spcPct val="0"/>
              </a:spcAft>
              <a:defRPr/>
            </a:pPr>
            <a:endParaRPr lang="de-AT" sz="160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15362" name="Title 2"/>
          <p:cNvSpPr>
            <a:spLocks noGrp="1"/>
          </p:cNvSpPr>
          <p:nvPr>
            <p:ph type="title"/>
          </p:nvPr>
        </p:nvSpPr>
        <p:spPr>
          <a:xfrm>
            <a:off x="2362200" y="815976"/>
            <a:ext cx="7861300" cy="68007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Cartels: Possible Infringement</a:t>
            </a:r>
          </a:p>
        </p:txBody>
      </p:sp>
      <p:sp>
        <p:nvSpPr>
          <p:cNvPr id="31" name="Oval 4"/>
          <p:cNvSpPr>
            <a:spLocks noChangeArrowheads="1"/>
          </p:cNvSpPr>
          <p:nvPr/>
        </p:nvSpPr>
        <p:spPr bwMode="auto">
          <a:xfrm>
            <a:off x="5691188" y="3229795"/>
            <a:ext cx="385762" cy="36512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725" tIns="31862" rIns="63725" bIns="31862" anchor="ctr"/>
          <a:lstStyle/>
          <a:p>
            <a:pPr algn="ctr" defTabSz="636985" fontAlgn="base">
              <a:spcBef>
                <a:spcPct val="0"/>
              </a:spcBef>
              <a:spcAft>
                <a:spcPct val="0"/>
              </a:spcAft>
              <a:defRPr/>
            </a:pPr>
            <a:endParaRPr lang="de-AT" sz="160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32" name="AutoShape 5"/>
          <p:cNvSpPr>
            <a:spLocks noChangeArrowheads="1"/>
          </p:cNvSpPr>
          <p:nvPr/>
        </p:nvSpPr>
        <p:spPr bwMode="auto">
          <a:xfrm>
            <a:off x="6878635" y="3221857"/>
            <a:ext cx="411162" cy="239713"/>
          </a:xfrm>
          <a:prstGeom prst="rightArrow">
            <a:avLst>
              <a:gd name="adj1" fmla="val 50000"/>
              <a:gd name="adj2" fmla="val 284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1290BD"/>
              </a:buClr>
              <a:buFont typeface="Arial" panose="020B0604020202020204" pitchFamily="34" charset="0"/>
              <a:buChar char="•"/>
              <a:defRPr sz="2800"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1290BD"/>
              </a:buClr>
              <a:buFont typeface="Arial" panose="020B0604020202020204" pitchFamily="34" charset="0"/>
              <a:buChar char="•"/>
              <a:defRPr sz="2400" i="1"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1290BD"/>
              </a:buClr>
              <a:buFont typeface="Arial" panose="020B0604020202020204" pitchFamily="34" charset="0"/>
              <a:buChar char="•"/>
              <a:defRPr sz="2000"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1290BD"/>
              </a:buClr>
              <a:buFont typeface="Arial" panose="020B0604020202020204" pitchFamily="34" charset="0"/>
              <a:buChar char="•"/>
              <a:defRPr i="1"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290BD"/>
              </a:buClr>
              <a:buFont typeface="Arial" panose="020B0604020202020204" pitchFamily="34" charset="0"/>
              <a:buChar char="•"/>
              <a:defRPr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290BD"/>
              </a:buClr>
              <a:buFont typeface="Arial" panose="020B0604020202020204" pitchFamily="34" charset="0"/>
              <a:buChar char="•"/>
              <a:defRPr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290BD"/>
              </a:buClr>
              <a:buFont typeface="Arial" panose="020B0604020202020204" pitchFamily="34" charset="0"/>
              <a:buChar char="•"/>
              <a:defRPr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290BD"/>
              </a:buClr>
              <a:buFont typeface="Arial" panose="020B0604020202020204" pitchFamily="34" charset="0"/>
              <a:buChar char="•"/>
              <a:defRPr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290BD"/>
              </a:buClr>
              <a:buFont typeface="Arial" panose="020B0604020202020204" pitchFamily="34" charset="0"/>
              <a:buChar char="•"/>
              <a:defRPr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US" altLang="en-US" sz="16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3" name="AutoShape 6"/>
          <p:cNvSpPr>
            <a:spLocks noChangeArrowheads="1"/>
          </p:cNvSpPr>
          <p:nvPr/>
        </p:nvSpPr>
        <p:spPr bwMode="auto">
          <a:xfrm rot="10800000">
            <a:off x="6492870" y="3351237"/>
            <a:ext cx="385764" cy="217489"/>
          </a:xfrm>
          <a:prstGeom prst="rightArrow">
            <a:avLst>
              <a:gd name="adj1" fmla="val 50000"/>
              <a:gd name="adj2" fmla="val 284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1290BD"/>
              </a:buClr>
              <a:buFont typeface="Arial" panose="020B0604020202020204" pitchFamily="34" charset="0"/>
              <a:buChar char="•"/>
              <a:defRPr sz="2800"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1290BD"/>
              </a:buClr>
              <a:buFont typeface="Arial" panose="020B0604020202020204" pitchFamily="34" charset="0"/>
              <a:buChar char="•"/>
              <a:defRPr sz="2400" i="1"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1290BD"/>
              </a:buClr>
              <a:buFont typeface="Arial" panose="020B0604020202020204" pitchFamily="34" charset="0"/>
              <a:buChar char="•"/>
              <a:defRPr sz="2000"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1290BD"/>
              </a:buClr>
              <a:buFont typeface="Arial" panose="020B0604020202020204" pitchFamily="34" charset="0"/>
              <a:buChar char="•"/>
              <a:defRPr i="1"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290BD"/>
              </a:buClr>
              <a:buFont typeface="Arial" panose="020B0604020202020204" pitchFamily="34" charset="0"/>
              <a:buChar char="•"/>
              <a:defRPr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290BD"/>
              </a:buClr>
              <a:buFont typeface="Arial" panose="020B0604020202020204" pitchFamily="34" charset="0"/>
              <a:buChar char="•"/>
              <a:defRPr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290BD"/>
              </a:buClr>
              <a:buFont typeface="Arial" panose="020B0604020202020204" pitchFamily="34" charset="0"/>
              <a:buChar char="•"/>
              <a:defRPr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290BD"/>
              </a:buClr>
              <a:buFont typeface="Arial" panose="020B0604020202020204" pitchFamily="34" charset="0"/>
              <a:buChar char="•"/>
              <a:defRPr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290BD"/>
              </a:buClr>
              <a:buFont typeface="Arial" panose="020B0604020202020204" pitchFamily="34" charset="0"/>
              <a:buChar char="•"/>
              <a:defRPr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US" altLang="en-US" sz="16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4" name="Oval 18"/>
          <p:cNvSpPr>
            <a:spLocks noChangeArrowheads="1"/>
          </p:cNvSpPr>
          <p:nvPr/>
        </p:nvSpPr>
        <p:spPr bwMode="auto">
          <a:xfrm>
            <a:off x="3684589" y="3121846"/>
            <a:ext cx="769937" cy="46513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725" tIns="31862" rIns="63725" bIns="31862" anchor="ctr"/>
          <a:lstStyle/>
          <a:p>
            <a:pPr algn="ctr" defTabSz="636985" fontAlgn="base">
              <a:spcBef>
                <a:spcPct val="0"/>
              </a:spcBef>
              <a:spcAft>
                <a:spcPct val="0"/>
              </a:spcAft>
              <a:defRPr/>
            </a:pPr>
            <a:endParaRPr lang="de-AT" sz="160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38" name="AutoShape 34"/>
          <p:cNvSpPr>
            <a:spLocks noChangeArrowheads="1"/>
          </p:cNvSpPr>
          <p:nvPr/>
        </p:nvSpPr>
        <p:spPr bwMode="auto">
          <a:xfrm>
            <a:off x="4492626" y="3221858"/>
            <a:ext cx="411162" cy="269081"/>
          </a:xfrm>
          <a:prstGeom prst="rightArrow">
            <a:avLst>
              <a:gd name="adj1" fmla="val 50000"/>
              <a:gd name="adj2" fmla="val 284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1290BD"/>
              </a:buClr>
              <a:buFont typeface="Arial" panose="020B0604020202020204" pitchFamily="34" charset="0"/>
              <a:buChar char="•"/>
              <a:defRPr sz="2800"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1290BD"/>
              </a:buClr>
              <a:buFont typeface="Arial" panose="020B0604020202020204" pitchFamily="34" charset="0"/>
              <a:buChar char="•"/>
              <a:defRPr sz="2400" i="1"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1290BD"/>
              </a:buClr>
              <a:buFont typeface="Arial" panose="020B0604020202020204" pitchFamily="34" charset="0"/>
              <a:buChar char="•"/>
              <a:defRPr sz="2000"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1290BD"/>
              </a:buClr>
              <a:buFont typeface="Arial" panose="020B0604020202020204" pitchFamily="34" charset="0"/>
              <a:buChar char="•"/>
              <a:defRPr i="1"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290BD"/>
              </a:buClr>
              <a:buFont typeface="Arial" panose="020B0604020202020204" pitchFamily="34" charset="0"/>
              <a:buChar char="•"/>
              <a:defRPr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290BD"/>
              </a:buClr>
              <a:buFont typeface="Arial" panose="020B0604020202020204" pitchFamily="34" charset="0"/>
              <a:buChar char="•"/>
              <a:defRPr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290BD"/>
              </a:buClr>
              <a:buFont typeface="Arial" panose="020B0604020202020204" pitchFamily="34" charset="0"/>
              <a:buChar char="•"/>
              <a:defRPr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290BD"/>
              </a:buClr>
              <a:buFont typeface="Arial" panose="020B0604020202020204" pitchFamily="34" charset="0"/>
              <a:buChar char="•"/>
              <a:defRPr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290BD"/>
              </a:buClr>
              <a:buFont typeface="Arial" panose="020B0604020202020204" pitchFamily="34" charset="0"/>
              <a:buChar char="•"/>
              <a:defRPr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US" altLang="en-US" sz="16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9" name="AutoShape 35"/>
          <p:cNvSpPr>
            <a:spLocks noChangeArrowheads="1"/>
          </p:cNvSpPr>
          <p:nvPr/>
        </p:nvSpPr>
        <p:spPr bwMode="auto">
          <a:xfrm rot="10800000">
            <a:off x="4856552" y="3374831"/>
            <a:ext cx="420298" cy="228025"/>
          </a:xfrm>
          <a:prstGeom prst="rightArrow">
            <a:avLst>
              <a:gd name="adj1" fmla="val 50000"/>
              <a:gd name="adj2" fmla="val 286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1290BD"/>
              </a:buClr>
              <a:buFont typeface="Arial" panose="020B0604020202020204" pitchFamily="34" charset="0"/>
              <a:buChar char="•"/>
              <a:defRPr sz="2800"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1290BD"/>
              </a:buClr>
              <a:buFont typeface="Arial" panose="020B0604020202020204" pitchFamily="34" charset="0"/>
              <a:buChar char="•"/>
              <a:defRPr sz="2400" i="1"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1290BD"/>
              </a:buClr>
              <a:buFont typeface="Arial" panose="020B0604020202020204" pitchFamily="34" charset="0"/>
              <a:buChar char="•"/>
              <a:defRPr sz="2000"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1290BD"/>
              </a:buClr>
              <a:buFont typeface="Arial" panose="020B0604020202020204" pitchFamily="34" charset="0"/>
              <a:buChar char="•"/>
              <a:defRPr i="1"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290BD"/>
              </a:buClr>
              <a:buFont typeface="Arial" panose="020B0604020202020204" pitchFamily="34" charset="0"/>
              <a:buChar char="•"/>
              <a:defRPr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290BD"/>
              </a:buClr>
              <a:buFont typeface="Arial" panose="020B0604020202020204" pitchFamily="34" charset="0"/>
              <a:buChar char="•"/>
              <a:defRPr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290BD"/>
              </a:buClr>
              <a:buFont typeface="Arial" panose="020B0604020202020204" pitchFamily="34" charset="0"/>
              <a:buChar char="•"/>
              <a:defRPr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290BD"/>
              </a:buClr>
              <a:buFont typeface="Arial" panose="020B0604020202020204" pitchFamily="34" charset="0"/>
              <a:buChar char="•"/>
              <a:defRPr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290BD"/>
              </a:buClr>
              <a:buFont typeface="Arial" panose="020B0604020202020204" pitchFamily="34" charset="0"/>
              <a:buChar char="•"/>
              <a:defRPr>
                <a:solidFill>
                  <a:srgbClr val="5052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US" altLang="en-US" sz="16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0" name="TextBox 34"/>
          <p:cNvSpPr txBox="1">
            <a:spLocks noChangeArrowheads="1"/>
          </p:cNvSpPr>
          <p:nvPr/>
        </p:nvSpPr>
        <p:spPr bwMode="auto">
          <a:xfrm>
            <a:off x="5378451" y="3296469"/>
            <a:ext cx="1025525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0000"/>
              </a:spcBef>
              <a:buSzPct val="66000"/>
              <a:buFont typeface="Wingdings" panose="05000000000000000000" pitchFamily="2" charset="2"/>
              <a:buChar char="v"/>
              <a:defRPr sz="2400">
                <a:solidFill>
                  <a:srgbClr val="FFFF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D4CCB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D4CCB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rgbClr val="D4CCB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rgbClr val="D4CCB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D4CCB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D4CCB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D4CCB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D4CCB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SzTx/>
              <a:buNone/>
              <a:defRPr/>
            </a:pPr>
            <a:r>
              <a:rPr lang="en-US" altLang="en-US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A</a:t>
            </a:r>
            <a:endParaRPr lang="en-US" altLang="en-US" sz="16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103689" y="3690170"/>
            <a:ext cx="1482725" cy="20002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062538" y="3725094"/>
            <a:ext cx="627062" cy="6223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216650" y="3747320"/>
            <a:ext cx="781050" cy="65087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376988" y="3645720"/>
            <a:ext cx="1403350" cy="37147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752725" y="3890194"/>
            <a:ext cx="1200150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Fix prices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47430" y="4439470"/>
            <a:ext cx="1970671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Limit supply/production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942262" y="3890195"/>
            <a:ext cx="2133600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Allocate markets/customers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848350" y="3602857"/>
            <a:ext cx="1588" cy="13081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748213" y="5339583"/>
            <a:ext cx="2347912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>
              <a:defRPr sz="1600">
                <a:latin typeface="Calibri" pitchFamily="34" charset="0"/>
              </a:defRPr>
            </a:lvl1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Fix terms and conditions of service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997701" y="4529958"/>
            <a:ext cx="1420813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Rig bids/tenders</a:t>
            </a:r>
          </a:p>
        </p:txBody>
      </p:sp>
      <p:sp>
        <p:nvSpPr>
          <p:cNvPr id="51" name="TextBox 1"/>
          <p:cNvSpPr txBox="1">
            <a:spLocks noChangeArrowheads="1"/>
          </p:cNvSpPr>
          <p:nvPr/>
        </p:nvSpPr>
        <p:spPr bwMode="auto">
          <a:xfrm>
            <a:off x="5289550" y="2506640"/>
            <a:ext cx="12461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0000"/>
              </a:spcBef>
              <a:buSzPct val="66000"/>
              <a:buFont typeface="Wingdings" panose="05000000000000000000" pitchFamily="2" charset="2"/>
              <a:buChar char="v"/>
              <a:defRPr sz="2400">
                <a:solidFill>
                  <a:srgbClr val="FFFFCC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D4CCB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D4CCB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rgbClr val="D4CCB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rgbClr val="D4CCB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D4CCB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D4CCB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D4CCB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D4CCBF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SzTx/>
              <a:buNone/>
              <a:defRPr/>
            </a:pPr>
            <a:r>
              <a:rPr lang="en-US" alt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Cartels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5861845" y="3855273"/>
            <a:ext cx="26987" cy="1482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105526" y="3558408"/>
            <a:ext cx="1222375" cy="949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4726296" y="3617938"/>
            <a:ext cx="890587" cy="811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4000500" y="3552058"/>
            <a:ext cx="1474788" cy="465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215063" y="3491732"/>
            <a:ext cx="1619250" cy="501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flipH="1">
            <a:off x="7621757" y="3250631"/>
            <a:ext cx="78422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</a:t>
            </a:r>
            <a:endParaRPr lang="en-GB" sz="1400" b="1" dirty="0">
              <a:solidFill>
                <a:srgbClr val="4F81BD">
                  <a:lumMod val="75000"/>
                </a:srgbClr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80189" y="3242914"/>
            <a:ext cx="107086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X</a:t>
            </a:r>
            <a:endParaRPr lang="en-GB" sz="1400" b="1" dirty="0">
              <a:solidFill>
                <a:srgbClr val="4F81BD">
                  <a:lumMod val="75000"/>
                </a:srgbClr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92651" y="1930474"/>
            <a:ext cx="2601145" cy="338554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Purely Illustrative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5/29/20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9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1386</Words>
  <Application>Microsoft Macintosh PowerPoint</Application>
  <PresentationFormat>Widescreen</PresentationFormat>
  <Paragraphs>212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Arial Unicode MS</vt:lpstr>
      <vt:lpstr>Calibri</vt:lpstr>
      <vt:lpstr>Calibri Light</vt:lpstr>
      <vt:lpstr>Georgia</vt:lpstr>
      <vt:lpstr>ＭＳ Ｐゴシック</vt:lpstr>
      <vt:lpstr>Times New Roman</vt:lpstr>
      <vt:lpstr>Wingdings</vt:lpstr>
      <vt:lpstr>Office Theme</vt:lpstr>
      <vt:lpstr>COMPETITION LAW IN INDIA : A PRELIMINARY OVERVIEW</vt:lpstr>
      <vt:lpstr>What is Competition Law?</vt:lpstr>
      <vt:lpstr>Why Competition Law?</vt:lpstr>
      <vt:lpstr>Competition Law in India </vt:lpstr>
      <vt:lpstr>Competition Act, 2002</vt:lpstr>
      <vt:lpstr>Focus Areas</vt:lpstr>
      <vt:lpstr>Anti-competitive Agreements</vt:lpstr>
      <vt:lpstr>Horizontal Agreements </vt:lpstr>
      <vt:lpstr>Cartels: Possible Infringement</vt:lpstr>
      <vt:lpstr>Cartel Penalties</vt:lpstr>
      <vt:lpstr>Vertical Agreements</vt:lpstr>
      <vt:lpstr>PowerPoint Presentation</vt:lpstr>
      <vt:lpstr>What is Dominant Position?</vt:lpstr>
      <vt:lpstr>Abuse  of Dominant Position</vt:lpstr>
      <vt:lpstr>Penalties for Abuse of Dominance </vt:lpstr>
      <vt:lpstr>Dawn Raids</vt:lpstr>
      <vt:lpstr>Dawn Raids - Documents</vt:lpstr>
      <vt:lpstr>Merger Control – An Overview</vt:lpstr>
      <vt:lpstr>PowerPoint Presentation</vt:lpstr>
      <vt:lpstr>Remedies/ Commitments </vt:lpstr>
      <vt:lpstr>Gun Jumping Penalties </vt:lpstr>
      <vt:lpstr>Competition Law for Company Secretaries in India</vt:lpstr>
      <vt:lpstr>When to knock the doors of CCI?</vt:lpstr>
      <vt:lpstr>Thank you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COMPETITION LAW IN INDIA </dc:title>
  <dc:creator>Microsoft Office User</dc:creator>
  <cp:lastModifiedBy>Microsoft Office User</cp:lastModifiedBy>
  <cp:revision>21</cp:revision>
  <dcterms:created xsi:type="dcterms:W3CDTF">2020-05-26T10:18:10Z</dcterms:created>
  <dcterms:modified xsi:type="dcterms:W3CDTF">2020-06-01T09:57:06Z</dcterms:modified>
</cp:coreProperties>
</file>