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19C60-FCBF-4D71-A211-90BFFE22239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5F654-FFCE-435D-9483-C28B4FE53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A714C-09BE-4A03-A048-AF40BB7EE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66CE3A-7A08-4AB4-8C7C-11D30EF21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766D7B-23D5-4CF8-83C0-84F6D428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2D0580-6AF5-4524-844E-452E2B6E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A947E4-AC5C-40E1-8C94-117D2B2E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8F2B9-8CDA-466F-8EFD-C8AD3034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667EC0-436A-4E39-B790-C786CA0A1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57A644-C461-4E23-A39F-F41CFC72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F9E7FD-3471-461F-AFB3-6AB4DA1B6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D95A30-0C3B-4A2C-A260-EE235CAC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9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CB3298-2FE9-46C2-B9F4-2DE0B7AAD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E88EBE-68F6-4913-8272-2020F6E40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E69C1-FFF2-47DB-900D-4DDD8A82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CE9CB6-CDA4-49C5-AD94-E3A95195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316BD-8014-4CB6-8158-868D1158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42791-10FB-4D49-9D3F-30CFE51B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DA612D-863D-4925-9405-EA43E21E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873412-8AD5-4767-BF21-A13B209E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FE7F04-969B-4B76-85DB-26DC9091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4E8E78-9790-4398-A754-E92FDD72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6C45F0-F6B7-4E78-B5D1-EE448144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2B905F-8BD4-48E1-AB7A-140B59A88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FAAE49-8486-46E1-8B60-9A4873D3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026F34-BEF8-4DF2-BB94-31107120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4F6FCC-7BC9-4CC8-81D8-D25E3DE2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972AE0-5882-4ED3-929C-1AD94587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F2D5F9-557D-420D-A0C5-9CDD5FD64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A08C4C-B607-4EAD-A34A-DA6F57741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14711C-83E3-49AC-ADB1-605DAF3B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5277CF-6357-4566-AD27-0B83E289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85D82F-C358-4858-897C-A0A5258F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0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76A89F-69D7-4533-AC99-64AD756C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B90E49-BD4B-4132-8F86-3D808E957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7F19A0-4D71-415A-9718-CBE1DA22C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A90F7C5-BEEC-413C-BDC3-4E8B38D74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0DFD9C-F9B1-44FC-99CB-1092C52A6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09AEE56-D79C-4443-B58F-B7CF3430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E06B505-5B9F-425E-8FCC-7A1BA729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FAD0C3-9F82-4615-9E07-F71ABD33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448C8-906C-4AFC-AE24-335FFB05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A1186D-4A40-44E1-BD2B-E8AE8083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470327-E272-4AF9-A151-45A09D75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53F90C-8888-4617-902E-80C935F8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6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2605A47-8540-472A-B9A1-2DCF6359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9D22FD-5C90-4955-81CC-9A0C2788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0B4C53-CF87-45CF-BBF2-9947D951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69AB8-D01F-4C28-A951-437C5980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D91F07-7B7E-4854-83F9-410640839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B971F2-0315-4C8C-8379-21326A1B7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0E5585-A17D-42BE-A835-77213D7C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3AF158-1EF2-4C89-949E-24C88C42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050A73-3F23-4C2A-973D-4655255B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996B9-716A-455C-9BBE-55EE4A56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F8DCCD-E9A9-4BDC-B917-E69FAEB54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AA4F25-D20E-4BED-A991-CBDEDEE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EDB29B-F855-4B91-9D8B-1BE8AECE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2A3591-76C2-4F11-A166-B2D6A62D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46D0B6-CA3A-445D-A700-DF85A8DD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0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4F9BE93-87E2-441F-BA17-885155F95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4A3DB8-7547-46C8-838E-5EE5249A9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B2D226-F09D-4849-824E-3BF54C951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B395-6D06-4E83-824D-BD2B670563A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C1EF27-9136-464C-8BAB-4F26966B8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C27027-0985-4DA8-B304-53D177CD8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087E3-6D44-48B1-9053-4FAFB1299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SIPCMContentMarking" descr="{&quot;HashCode&quot;:-1520812918,&quot;Placement&quot;:&quot;Footer&quot;,&quot;Top&quot;:519.343,&quot;Left&quot;:444.2841,&quot;SlideWidth&quot;:960,&quot;SlideHeight&quot;:540}">
            <a:extLst>
              <a:ext uri="{FF2B5EF4-FFF2-40B4-BE49-F238E27FC236}">
                <a16:creationId xmlns:a16="http://schemas.microsoft.com/office/drawing/2014/main" xmlns="" id="{C93357CB-6867-4DC3-A5BA-F485A45845DF}"/>
              </a:ext>
            </a:extLst>
          </p:cNvPr>
          <p:cNvSpPr txBox="1"/>
          <p:nvPr userDrawn="1"/>
        </p:nvSpPr>
        <p:spPr>
          <a:xfrm>
            <a:off x="5642408" y="6595656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A80000"/>
                </a:solidFill>
                <a:latin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5035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EC00D-BBD4-419D-8B24-449BDFA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858129"/>
            <a:ext cx="9231410" cy="3692909"/>
          </a:xfrm>
        </p:spPr>
        <p:txBody>
          <a:bodyPr anchor="b">
            <a:normAutofit/>
          </a:bodyPr>
          <a:lstStyle/>
          <a:p>
            <a:pPr algn="l"/>
            <a:r>
              <a:rPr lang="en-IN" sz="3700" dirty="0">
                <a:latin typeface="+mn-lt"/>
              </a:rPr>
              <a:t>ICSI Western India Regional Council conference</a:t>
            </a:r>
            <a:r>
              <a:rPr lang="en-IN" sz="3700" b="1" dirty="0">
                <a:latin typeface="+mn-lt"/>
              </a:rPr>
              <a:t/>
            </a:r>
            <a:br>
              <a:rPr lang="en-IN" sz="3700" b="1" dirty="0">
                <a:latin typeface="+mn-lt"/>
              </a:rPr>
            </a:br>
            <a:r>
              <a:rPr lang="en-IN" sz="3700" b="1" dirty="0">
                <a:latin typeface="+mn-lt"/>
              </a:rPr>
              <a:t/>
            </a:r>
            <a:br>
              <a:rPr lang="en-IN" sz="3700" b="1" dirty="0">
                <a:latin typeface="+mn-lt"/>
              </a:rPr>
            </a:br>
            <a:r>
              <a:rPr lang="en-IN" sz="3700" dirty="0">
                <a:latin typeface="+mn-lt"/>
              </a:rPr>
              <a:t>September 18 and 19, 2020</a:t>
            </a:r>
            <a:r>
              <a:rPr lang="en-IN" sz="3700" b="1" dirty="0">
                <a:latin typeface="+mn-lt"/>
              </a:rPr>
              <a:t/>
            </a:r>
            <a:br>
              <a:rPr lang="en-IN" sz="3700" b="1" dirty="0">
                <a:latin typeface="+mn-lt"/>
              </a:rPr>
            </a:br>
            <a:r>
              <a:rPr lang="en-IN" sz="3700" b="1" dirty="0">
                <a:latin typeface="+mn-lt"/>
              </a:rPr>
              <a:t/>
            </a:r>
            <a:br>
              <a:rPr lang="en-IN" sz="3700" b="1" dirty="0">
                <a:latin typeface="+mn-lt"/>
              </a:rPr>
            </a:br>
            <a:r>
              <a:rPr lang="en-US" sz="3700" b="1" dirty="0">
                <a:latin typeface="+mn-lt"/>
              </a:rPr>
              <a:t>CS Key Connector to Regulator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937186-D735-4D8B-A414-0D7BC762F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/>
              <a:t>By</a:t>
            </a:r>
          </a:p>
          <a:p>
            <a:pPr algn="l"/>
            <a:r>
              <a:rPr lang="en-US" sz="2200" b="1" dirty="0"/>
              <a:t>Dr. V. R. </a:t>
            </a:r>
            <a:r>
              <a:rPr lang="en-IN" sz="2200" b="1" dirty="0"/>
              <a:t>Narasimhan and Mr Amit Phatak</a:t>
            </a:r>
          </a:p>
          <a:p>
            <a:pPr algn="l"/>
            <a:r>
              <a:rPr lang="en-IN" sz="2200" b="1" dirty="0"/>
              <a:t>18-September 2020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7354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488333BA-AE6E-427A-9B16-A39C8073F4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54C32-7C40-43DD-9D85-E645391F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Company Secretary Key Role as Compliance Officer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DFB929-D7FE-4816-B9B9-18B483B7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Appointment: </a:t>
            </a:r>
          </a:p>
          <a:p>
            <a:r>
              <a:rPr lang="en-US" sz="2200" dirty="0"/>
              <a:t>Whole time Key Managerial Personnel – Company Secretary, Section 203(1)(ii) of Companies Act, 2013</a:t>
            </a:r>
          </a:p>
          <a:p>
            <a:r>
              <a:rPr lang="en-US" sz="2200" dirty="0"/>
              <a:t>Company Secretary to act as Compliance Officer – Regulation 6(2) of SEBI (LODR) 2015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Compliance Officer under various Regulations:</a:t>
            </a:r>
          </a:p>
          <a:p>
            <a:r>
              <a:rPr lang="en-US" sz="2200" dirty="0"/>
              <a:t>SEBI (Prohibition of Insider Trading) Regulation, 2015</a:t>
            </a:r>
          </a:p>
          <a:p>
            <a:r>
              <a:rPr lang="en-US" sz="2200" dirty="0"/>
              <a:t>SEBI (Mutual Funds) Regulations, 1996</a:t>
            </a:r>
          </a:p>
          <a:p>
            <a:r>
              <a:rPr lang="en-US" sz="2200" dirty="0"/>
              <a:t>SEBI (Depositories and Participants) Regulations 2018</a:t>
            </a:r>
          </a:p>
        </p:txBody>
      </p:sp>
    </p:spTree>
    <p:extLst>
      <p:ext uri="{BB962C8B-B14F-4D97-AF65-F5344CB8AC3E}">
        <p14:creationId xmlns:p14="http://schemas.microsoft.com/office/powerpoint/2010/main" val="173380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88333BA-AE6E-427A-9B16-A39C8073F4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C5436-9E47-43CB-80DA-3C239FD4D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+mn-lt"/>
              </a:rPr>
              <a:t>Role and Functions of Compliance Officer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80BB49-3DF5-4DB7-B169-E4F4CCCA5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200" dirty="0"/>
              <a:t>Ensure conformity with applicable Laws, Rules &amp; Regulations</a:t>
            </a:r>
          </a:p>
          <a:p>
            <a:r>
              <a:rPr lang="en-US" sz="2200" dirty="0"/>
              <a:t>Ensure correct &amp; comprehensive information/reports to be submitted with different regulatory authorities</a:t>
            </a:r>
          </a:p>
          <a:p>
            <a:r>
              <a:rPr lang="en-US" sz="2200" dirty="0"/>
              <a:t>Report to Board about compliance with the provisions of Acts, Rules &amp; Regulations</a:t>
            </a:r>
          </a:p>
          <a:p>
            <a:r>
              <a:rPr lang="en-US" sz="2200" dirty="0"/>
              <a:t>Monitor Investor Grievances</a:t>
            </a:r>
          </a:p>
          <a:p>
            <a:r>
              <a:rPr lang="en-US" sz="2200" dirty="0"/>
              <a:t>Formulation of Policies &amp; monitoring the same</a:t>
            </a:r>
          </a:p>
          <a:p>
            <a:r>
              <a:rPr lang="en-US" sz="2200" dirty="0"/>
              <a:t>Assist Board of Directors for conducting affairs of the company</a:t>
            </a:r>
          </a:p>
          <a:p>
            <a:r>
              <a:rPr lang="en-US" sz="2200" dirty="0"/>
              <a:t>Assist and advice Board of Directors in ensuring good corporate governance</a:t>
            </a:r>
          </a:p>
          <a:p>
            <a:r>
              <a:rPr lang="en-US" sz="2200" dirty="0"/>
              <a:t>Independently monitor the compliance of applicable Laws, Rules &amp; Regulations  </a:t>
            </a:r>
          </a:p>
        </p:txBody>
      </p:sp>
    </p:spTree>
    <p:extLst>
      <p:ext uri="{BB962C8B-B14F-4D97-AF65-F5344CB8AC3E}">
        <p14:creationId xmlns:p14="http://schemas.microsoft.com/office/powerpoint/2010/main" val="391026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88333BA-AE6E-427A-9B16-A39C8073F4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37DD00-ACCC-4669-A4A8-17923A5F0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+mn-lt"/>
              </a:rPr>
              <a:t>CS key connector to Regulators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30A6C4-7A97-4818-A716-9AFC71C83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200" dirty="0"/>
              <a:t>Independently report to Regulators </a:t>
            </a:r>
            <a:r>
              <a:rPr lang="en-US" sz="2200"/>
              <a:t>w.r.t.</a:t>
            </a:r>
            <a:r>
              <a:rPr lang="en-US" sz="2200" dirty="0"/>
              <a:t> compliance of applicable Law, Rules &amp; Regulations</a:t>
            </a:r>
          </a:p>
          <a:p>
            <a:r>
              <a:rPr lang="en-US" sz="2200" dirty="0"/>
              <a:t>Face of Company to the Regulators like MCA, SEBI, Stock Exchange(s), RBI etc.</a:t>
            </a:r>
          </a:p>
          <a:p>
            <a:r>
              <a:rPr lang="en-US" sz="2200" dirty="0"/>
              <a:t> Seek clarification from MCA or Stock Exchange(s) or other regulatory authorities incase of any doubts</a:t>
            </a:r>
          </a:p>
          <a:p>
            <a:r>
              <a:rPr lang="en-US" sz="2200" dirty="0"/>
              <a:t>Obtain various approvals from regulators  </a:t>
            </a:r>
          </a:p>
          <a:p>
            <a:r>
              <a:rPr lang="en-US" sz="2200" dirty="0"/>
              <a:t>Represent before various regulators like NCLT, IBC, SEBI, MCA, Stock Exchange(s) wherever required</a:t>
            </a:r>
          </a:p>
          <a:p>
            <a:r>
              <a:rPr lang="en-US" sz="2200" dirty="0"/>
              <a:t>Give comments on consultation papers </a:t>
            </a:r>
            <a:r>
              <a:rPr lang="en-US" sz="2200"/>
              <a:t>w.r.t.</a:t>
            </a:r>
            <a:r>
              <a:rPr lang="en-US" sz="2200" dirty="0"/>
              <a:t> upcoming changes in regulations</a:t>
            </a:r>
          </a:p>
          <a:p>
            <a:r>
              <a:rPr lang="en-US" sz="2200" dirty="0"/>
              <a:t>Play vital role of advocate whenever required 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7841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88333BA-AE6E-427A-9B16-A39C8073F4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EC4D99-2886-4989-8280-5DFD064A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PCS key connector to Regulators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FE185-CFD3-4B2D-B406-23BE65D1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Comprehensive Secretarial Audit Report</a:t>
            </a:r>
          </a:p>
          <a:p>
            <a:r>
              <a:rPr lang="en-US" sz="2400" dirty="0"/>
              <a:t>Certification to various e- forms</a:t>
            </a:r>
          </a:p>
          <a:p>
            <a:r>
              <a:rPr lang="en-US" sz="2400" dirty="0"/>
              <a:t>Represent before various forums like NCLT, IBC, RBI etc.</a:t>
            </a:r>
          </a:p>
          <a:p>
            <a:r>
              <a:rPr lang="en-US" sz="2400" dirty="0"/>
              <a:t>Gives various certificate under Companies Act, SEBI (LODR), FEMA, RBI, Depositories Participants Act etc.</a:t>
            </a:r>
          </a:p>
        </p:txBody>
      </p:sp>
    </p:spTree>
    <p:extLst>
      <p:ext uri="{BB962C8B-B14F-4D97-AF65-F5344CB8AC3E}">
        <p14:creationId xmlns:p14="http://schemas.microsoft.com/office/powerpoint/2010/main" val="165292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EC00D-BBD4-419D-8B24-449BDFA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858129"/>
            <a:ext cx="9231410" cy="3692909"/>
          </a:xfrm>
        </p:spPr>
        <p:txBody>
          <a:bodyPr anchor="b">
            <a:normAutofit/>
          </a:bodyPr>
          <a:lstStyle/>
          <a:p>
            <a:pPr algn="l"/>
            <a:r>
              <a:rPr lang="en-US" sz="8000" dirty="0">
                <a:latin typeface="+mn-lt"/>
              </a:rPr>
              <a:t>THANK YOU</a:t>
            </a:r>
            <a:endParaRPr lang="en-US" sz="8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562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322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ICSI Western India Regional Council conference  September 18 and 19, 2020  CS Key Connector to Regulator</vt:lpstr>
      <vt:lpstr>Company Secretary Key Role as Compliance Officer</vt:lpstr>
      <vt:lpstr>Role and Functions of Compliance Officer</vt:lpstr>
      <vt:lpstr>CS key connector to Regulators</vt:lpstr>
      <vt:lpstr>PCS key connector to Regulators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ICSI Western India Regional Council conference  September 18 and 19, 2020  CS Key Connector to Regulator</dc:title>
  <dc:creator>Amit Phatak (LISCO)</dc:creator>
  <cp:lastModifiedBy>user</cp:lastModifiedBy>
  <cp:revision>4</cp:revision>
  <dcterms:created xsi:type="dcterms:W3CDTF">2020-09-18T09:49:10Z</dcterms:created>
  <dcterms:modified xsi:type="dcterms:W3CDTF">2020-10-13T07:44:50Z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79928-bf72-407d-92c0-68909117d533_Enabled">
    <vt:lpwstr>true</vt:lpwstr>
  </property>
  <property fmtid="{D5CDD505-2E9C-101B-9397-08002B2CF9AE}" pid="3" name="MSIP_Label_f4479928-bf72-407d-92c0-68909117d533_SetDate">
    <vt:lpwstr>2020-09-18T10:06:39Z</vt:lpwstr>
  </property>
  <property fmtid="{D5CDD505-2E9C-101B-9397-08002B2CF9AE}" pid="4" name="MSIP_Label_f4479928-bf72-407d-92c0-68909117d533_Method">
    <vt:lpwstr>Standard</vt:lpwstr>
  </property>
  <property fmtid="{D5CDD505-2E9C-101B-9397-08002B2CF9AE}" pid="5" name="MSIP_Label_f4479928-bf72-407d-92c0-68909117d533_Name">
    <vt:lpwstr>f4479928-bf72-407d-92c0-68909117d533</vt:lpwstr>
  </property>
  <property fmtid="{D5CDD505-2E9C-101B-9397-08002B2CF9AE}" pid="6" name="MSIP_Label_f4479928-bf72-407d-92c0-68909117d533_SiteId">
    <vt:lpwstr>fb8ed654-3195-4846-ac37-491dc8a2349e</vt:lpwstr>
  </property>
  <property fmtid="{D5CDD505-2E9C-101B-9397-08002B2CF9AE}" pid="7" name="MSIP_Label_f4479928-bf72-407d-92c0-68909117d533_ActionId">
    <vt:lpwstr>d293fcf7-acb7-4153-9425-9b32be3adcf9</vt:lpwstr>
  </property>
  <property fmtid="{D5CDD505-2E9C-101B-9397-08002B2CF9AE}" pid="8" name="MSIP_Label_f4479928-bf72-407d-92c0-68909117d533_ContentBits">
    <vt:lpwstr>2</vt:lpwstr>
  </property>
</Properties>
</file>