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16" r:id="rId1"/>
  </p:sldMasterIdLst>
  <p:notesMasterIdLst>
    <p:notesMasterId r:id="rId35"/>
  </p:notesMasterIdLst>
  <p:sldIdLst>
    <p:sldId id="256" r:id="rId2"/>
    <p:sldId id="509" r:id="rId3"/>
    <p:sldId id="510" r:id="rId4"/>
    <p:sldId id="511" r:id="rId5"/>
    <p:sldId id="556" r:id="rId6"/>
    <p:sldId id="557" r:id="rId7"/>
    <p:sldId id="515" r:id="rId8"/>
    <p:sldId id="516" r:id="rId9"/>
    <p:sldId id="518" r:id="rId10"/>
    <p:sldId id="558" r:id="rId11"/>
    <p:sldId id="522" r:id="rId12"/>
    <p:sldId id="524" r:id="rId13"/>
    <p:sldId id="559" r:id="rId14"/>
    <p:sldId id="561" r:id="rId15"/>
    <p:sldId id="528" r:id="rId16"/>
    <p:sldId id="529" r:id="rId17"/>
    <p:sldId id="531" r:id="rId18"/>
    <p:sldId id="560" r:id="rId19"/>
    <p:sldId id="532" r:id="rId20"/>
    <p:sldId id="552" r:id="rId21"/>
    <p:sldId id="567" r:id="rId22"/>
    <p:sldId id="568" r:id="rId23"/>
    <p:sldId id="564" r:id="rId24"/>
    <p:sldId id="565" r:id="rId25"/>
    <p:sldId id="566" r:id="rId26"/>
    <p:sldId id="547" r:id="rId27"/>
    <p:sldId id="548" r:id="rId28"/>
    <p:sldId id="549" r:id="rId29"/>
    <p:sldId id="550" r:id="rId30"/>
    <p:sldId id="551" r:id="rId31"/>
    <p:sldId id="554" r:id="rId32"/>
    <p:sldId id="508" r:id="rId33"/>
    <p:sldId id="361" r:id="rId3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99"/>
    <a:srgbClr val="006666"/>
    <a:srgbClr val="009900"/>
    <a:srgbClr val="6600CC"/>
    <a:srgbClr val="CC9900"/>
    <a:srgbClr val="FF3399"/>
    <a:srgbClr val="66FF33"/>
    <a:srgbClr val="CC3300"/>
    <a:srgbClr val="0099CC"/>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30" autoAdjust="0"/>
    <p:restoredTop sz="94434" autoAdjust="0"/>
  </p:normalViewPr>
  <p:slideViewPr>
    <p:cSldViewPr>
      <p:cViewPr>
        <p:scale>
          <a:sx n="76" d="100"/>
          <a:sy n="76" d="100"/>
        </p:scale>
        <p:origin x="-1230" y="-5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iagrams/_rels/drawing1.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7F67CD-34CB-4720-A46C-E65102022DED}" type="doc">
      <dgm:prSet loTypeId="urn:microsoft.com/office/officeart/2008/layout/LinedList" loCatId="list" qsTypeId="urn:microsoft.com/office/officeart/2005/8/quickstyle/simple4" qsCatId="simple" csTypeId="urn:microsoft.com/office/officeart/2005/8/colors/accent6_2" csCatId="accent6" phldr="1"/>
      <dgm:spPr/>
      <dgm:t>
        <a:bodyPr/>
        <a:lstStyle/>
        <a:p>
          <a:endParaRPr lang="en-US"/>
        </a:p>
      </dgm:t>
    </dgm:pt>
    <dgm:pt modelId="{2B5BA4D9-0E6D-4C1A-B43A-B608949A9FA4}">
      <dgm:prSet custT="1"/>
      <dgm:spPr/>
      <dgm:t>
        <a:bodyPr/>
        <a:lstStyle/>
        <a:p>
          <a:pPr algn="ctr"/>
          <a:r>
            <a:rPr lang="en-US" sz="2000" dirty="0"/>
            <a:t>Covid-19 has attacked countries across the world and disabled the functioning of every sector. The impact is such that the recovery period cannot be anticipated conclusively at this stage. </a:t>
          </a:r>
        </a:p>
      </dgm:t>
    </dgm:pt>
    <dgm:pt modelId="{396929F4-431B-4E0D-8837-2BE41B0126C7}" type="sibTrans" cxnId="{74C0D191-7E4F-493E-AB88-EA894B6BE310}">
      <dgm:prSet/>
      <dgm:spPr/>
      <dgm:t>
        <a:bodyPr/>
        <a:lstStyle/>
        <a:p>
          <a:pPr algn="l"/>
          <a:endParaRPr lang="en-US"/>
        </a:p>
      </dgm:t>
    </dgm:pt>
    <dgm:pt modelId="{201C489B-116D-4AFC-8DD3-85BE1CA6D70C}" type="parTrans" cxnId="{74C0D191-7E4F-493E-AB88-EA894B6BE310}">
      <dgm:prSet/>
      <dgm:spPr/>
      <dgm:t>
        <a:bodyPr/>
        <a:lstStyle/>
        <a:p>
          <a:pPr algn="l"/>
          <a:endParaRPr lang="en-US"/>
        </a:p>
      </dgm:t>
    </dgm:pt>
    <dgm:pt modelId="{D5674893-663A-4924-9951-9BE1BAE4C161}" type="pres">
      <dgm:prSet presAssocID="{317F67CD-34CB-4720-A46C-E65102022DED}" presName="vert0" presStyleCnt="0">
        <dgm:presLayoutVars>
          <dgm:dir/>
          <dgm:animOne val="branch"/>
          <dgm:animLvl val="lvl"/>
        </dgm:presLayoutVars>
      </dgm:prSet>
      <dgm:spPr/>
      <dgm:t>
        <a:bodyPr/>
        <a:lstStyle/>
        <a:p>
          <a:endParaRPr lang="en-US"/>
        </a:p>
      </dgm:t>
    </dgm:pt>
    <dgm:pt modelId="{036B9955-ED6C-4247-A83F-F36267B82DEB}" type="pres">
      <dgm:prSet presAssocID="{2B5BA4D9-0E6D-4C1A-B43A-B608949A9FA4}" presName="thickLine" presStyleLbl="alignNode1" presStyleIdx="0" presStyleCnt="1"/>
      <dgm:spPr/>
    </dgm:pt>
    <dgm:pt modelId="{75FBA017-2939-49FC-9285-D92E780D6B0A}" type="pres">
      <dgm:prSet presAssocID="{2B5BA4D9-0E6D-4C1A-B43A-B608949A9FA4}" presName="horz1" presStyleCnt="0"/>
      <dgm:spPr/>
    </dgm:pt>
    <dgm:pt modelId="{3FB9E75D-09B2-49E4-A2E0-C2D3DBC02009}" type="pres">
      <dgm:prSet presAssocID="{2B5BA4D9-0E6D-4C1A-B43A-B608949A9FA4}" presName="tx1" presStyleLbl="revTx" presStyleIdx="0" presStyleCnt="1" custScaleY="59137" custLinFactNeighborX="79811" custLinFactNeighborY="-5047"/>
      <dgm:spPr/>
      <dgm:t>
        <a:bodyPr/>
        <a:lstStyle/>
        <a:p>
          <a:endParaRPr lang="en-US"/>
        </a:p>
      </dgm:t>
    </dgm:pt>
    <dgm:pt modelId="{9ED5201F-5D65-464A-A0D1-8B06ECFA9CC2}" type="pres">
      <dgm:prSet presAssocID="{2B5BA4D9-0E6D-4C1A-B43A-B608949A9FA4}" presName="vert1" presStyleCnt="0"/>
      <dgm:spPr/>
    </dgm:pt>
  </dgm:ptLst>
  <dgm:cxnLst>
    <dgm:cxn modelId="{E0579031-73F9-435A-9677-0D9B3E5F0496}" type="presOf" srcId="{2B5BA4D9-0E6D-4C1A-B43A-B608949A9FA4}" destId="{3FB9E75D-09B2-49E4-A2E0-C2D3DBC02009}" srcOrd="0" destOrd="0" presId="urn:microsoft.com/office/officeart/2008/layout/LinedList"/>
    <dgm:cxn modelId="{74C0D191-7E4F-493E-AB88-EA894B6BE310}" srcId="{317F67CD-34CB-4720-A46C-E65102022DED}" destId="{2B5BA4D9-0E6D-4C1A-B43A-B608949A9FA4}" srcOrd="0" destOrd="0" parTransId="{201C489B-116D-4AFC-8DD3-85BE1CA6D70C}" sibTransId="{396929F4-431B-4E0D-8837-2BE41B0126C7}"/>
    <dgm:cxn modelId="{F78433FA-8E2B-4386-A901-2CF93CC534A4}" type="presOf" srcId="{317F67CD-34CB-4720-A46C-E65102022DED}" destId="{D5674893-663A-4924-9951-9BE1BAE4C161}" srcOrd="0" destOrd="0" presId="urn:microsoft.com/office/officeart/2008/layout/LinedList"/>
    <dgm:cxn modelId="{3FC35D6D-8D1C-4AEB-AE6A-A79ABAF39226}" type="presParOf" srcId="{D5674893-663A-4924-9951-9BE1BAE4C161}" destId="{036B9955-ED6C-4247-A83F-F36267B82DEB}" srcOrd="0" destOrd="0" presId="urn:microsoft.com/office/officeart/2008/layout/LinedList"/>
    <dgm:cxn modelId="{58249D33-2FB8-4292-8A25-DCDE51C0C22F}" type="presParOf" srcId="{D5674893-663A-4924-9951-9BE1BAE4C161}" destId="{75FBA017-2939-49FC-9285-D92E780D6B0A}" srcOrd="1" destOrd="0" presId="urn:microsoft.com/office/officeart/2008/layout/LinedList"/>
    <dgm:cxn modelId="{D710C2C0-579F-4F82-8D44-F0E192BBB5CB}" type="presParOf" srcId="{75FBA017-2939-49FC-9285-D92E780D6B0A}" destId="{3FB9E75D-09B2-49E4-A2E0-C2D3DBC02009}" srcOrd="0" destOrd="0" presId="urn:microsoft.com/office/officeart/2008/layout/LinedList"/>
    <dgm:cxn modelId="{72C8EF2C-1479-4C27-B96E-11956ABA95D9}" type="presParOf" srcId="{75FBA017-2939-49FC-9285-D92E780D6B0A}" destId="{9ED5201F-5D65-464A-A0D1-8B06ECFA9CC2}"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17F67CD-34CB-4720-A46C-E65102022DED}" type="doc">
      <dgm:prSet loTypeId="urn:microsoft.com/office/officeart/2008/layout/LinedList" loCatId="list" qsTypeId="urn:microsoft.com/office/officeart/2005/8/quickstyle/simple4" qsCatId="simple" csTypeId="urn:microsoft.com/office/officeart/2005/8/colors/accent6_2" csCatId="accent6" phldr="1"/>
      <dgm:spPr/>
      <dgm:t>
        <a:bodyPr/>
        <a:lstStyle/>
        <a:p>
          <a:endParaRPr lang="en-US"/>
        </a:p>
      </dgm:t>
    </dgm:pt>
    <dgm:pt modelId="{2B5BA4D9-0E6D-4C1A-B43A-B608949A9FA4}">
      <dgm:prSet custT="1"/>
      <dgm:spPr/>
      <dgm:t>
        <a:bodyPr/>
        <a:lstStyle/>
        <a:p>
          <a:pPr algn="ctr"/>
          <a:r>
            <a:rPr lang="en-US" sz="2000" dirty="0"/>
            <a:t>The announcement of nation-wide lock down in India aimed at minimizing the spread of Covid-19. and thereafter issuing of chain of Government orders, advisories &amp; schemes in an attempt  to protect people.  </a:t>
          </a:r>
        </a:p>
      </dgm:t>
    </dgm:pt>
    <dgm:pt modelId="{201C489B-116D-4AFC-8DD3-85BE1CA6D70C}" type="parTrans" cxnId="{74C0D191-7E4F-493E-AB88-EA894B6BE310}">
      <dgm:prSet/>
      <dgm:spPr/>
      <dgm:t>
        <a:bodyPr/>
        <a:lstStyle/>
        <a:p>
          <a:pPr algn="l"/>
          <a:endParaRPr lang="en-US"/>
        </a:p>
      </dgm:t>
    </dgm:pt>
    <dgm:pt modelId="{396929F4-431B-4E0D-8837-2BE41B0126C7}" type="sibTrans" cxnId="{74C0D191-7E4F-493E-AB88-EA894B6BE310}">
      <dgm:prSet/>
      <dgm:spPr/>
      <dgm:t>
        <a:bodyPr/>
        <a:lstStyle/>
        <a:p>
          <a:pPr algn="l"/>
          <a:endParaRPr lang="en-US"/>
        </a:p>
      </dgm:t>
    </dgm:pt>
    <dgm:pt modelId="{D5674893-663A-4924-9951-9BE1BAE4C161}" type="pres">
      <dgm:prSet presAssocID="{317F67CD-34CB-4720-A46C-E65102022DED}" presName="vert0" presStyleCnt="0">
        <dgm:presLayoutVars>
          <dgm:dir/>
          <dgm:animOne val="branch"/>
          <dgm:animLvl val="lvl"/>
        </dgm:presLayoutVars>
      </dgm:prSet>
      <dgm:spPr/>
      <dgm:t>
        <a:bodyPr/>
        <a:lstStyle/>
        <a:p>
          <a:endParaRPr lang="en-US"/>
        </a:p>
      </dgm:t>
    </dgm:pt>
    <dgm:pt modelId="{036B9955-ED6C-4247-A83F-F36267B82DEB}" type="pres">
      <dgm:prSet presAssocID="{2B5BA4D9-0E6D-4C1A-B43A-B608949A9FA4}" presName="thickLine" presStyleLbl="alignNode1" presStyleIdx="0" presStyleCnt="1"/>
      <dgm:spPr/>
    </dgm:pt>
    <dgm:pt modelId="{75FBA017-2939-49FC-9285-D92E780D6B0A}" type="pres">
      <dgm:prSet presAssocID="{2B5BA4D9-0E6D-4C1A-B43A-B608949A9FA4}" presName="horz1" presStyleCnt="0"/>
      <dgm:spPr/>
    </dgm:pt>
    <dgm:pt modelId="{3FB9E75D-09B2-49E4-A2E0-C2D3DBC02009}" type="pres">
      <dgm:prSet presAssocID="{2B5BA4D9-0E6D-4C1A-B43A-B608949A9FA4}" presName="tx1" presStyleLbl="revTx" presStyleIdx="0" presStyleCnt="1" custScaleX="96731" custScaleY="66691" custLinFactNeighborX="5759" custLinFactNeighborY="-4079"/>
      <dgm:spPr/>
      <dgm:t>
        <a:bodyPr/>
        <a:lstStyle/>
        <a:p>
          <a:endParaRPr lang="en-US"/>
        </a:p>
      </dgm:t>
    </dgm:pt>
    <dgm:pt modelId="{9ED5201F-5D65-464A-A0D1-8B06ECFA9CC2}" type="pres">
      <dgm:prSet presAssocID="{2B5BA4D9-0E6D-4C1A-B43A-B608949A9FA4}" presName="vert1" presStyleCnt="0"/>
      <dgm:spPr/>
    </dgm:pt>
  </dgm:ptLst>
  <dgm:cxnLst>
    <dgm:cxn modelId="{E0579031-73F9-435A-9677-0D9B3E5F0496}" type="presOf" srcId="{2B5BA4D9-0E6D-4C1A-B43A-B608949A9FA4}" destId="{3FB9E75D-09B2-49E4-A2E0-C2D3DBC02009}" srcOrd="0" destOrd="0" presId="urn:microsoft.com/office/officeart/2008/layout/LinedList"/>
    <dgm:cxn modelId="{74C0D191-7E4F-493E-AB88-EA894B6BE310}" srcId="{317F67CD-34CB-4720-A46C-E65102022DED}" destId="{2B5BA4D9-0E6D-4C1A-B43A-B608949A9FA4}" srcOrd="0" destOrd="0" parTransId="{201C489B-116D-4AFC-8DD3-85BE1CA6D70C}" sibTransId="{396929F4-431B-4E0D-8837-2BE41B0126C7}"/>
    <dgm:cxn modelId="{F78433FA-8E2B-4386-A901-2CF93CC534A4}" type="presOf" srcId="{317F67CD-34CB-4720-A46C-E65102022DED}" destId="{D5674893-663A-4924-9951-9BE1BAE4C161}" srcOrd="0" destOrd="0" presId="urn:microsoft.com/office/officeart/2008/layout/LinedList"/>
    <dgm:cxn modelId="{3FC35D6D-8D1C-4AEB-AE6A-A79ABAF39226}" type="presParOf" srcId="{D5674893-663A-4924-9951-9BE1BAE4C161}" destId="{036B9955-ED6C-4247-A83F-F36267B82DEB}" srcOrd="0" destOrd="0" presId="urn:microsoft.com/office/officeart/2008/layout/LinedList"/>
    <dgm:cxn modelId="{58249D33-2FB8-4292-8A25-DCDE51C0C22F}" type="presParOf" srcId="{D5674893-663A-4924-9951-9BE1BAE4C161}" destId="{75FBA017-2939-49FC-9285-D92E780D6B0A}" srcOrd="1" destOrd="0" presId="urn:microsoft.com/office/officeart/2008/layout/LinedList"/>
    <dgm:cxn modelId="{D710C2C0-579F-4F82-8D44-F0E192BBB5CB}" type="presParOf" srcId="{75FBA017-2939-49FC-9285-D92E780D6B0A}" destId="{3FB9E75D-09B2-49E4-A2E0-C2D3DBC02009}" srcOrd="0" destOrd="0" presId="urn:microsoft.com/office/officeart/2008/layout/LinedList"/>
    <dgm:cxn modelId="{72C8EF2C-1479-4C27-B96E-11956ABA95D9}" type="presParOf" srcId="{75FBA017-2939-49FC-9285-D92E780D6B0A}" destId="{9ED5201F-5D65-464A-A0D1-8B06ECFA9CC2}" srcOrd="1" destOrd="0" presId="urn:microsoft.com/office/officeart/2008/layout/Line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6B9955-ED6C-4247-A83F-F36267B82DEB}">
      <dsp:nvSpPr>
        <dsp:cNvPr id="0" name=""/>
        <dsp:cNvSpPr/>
      </dsp:nvSpPr>
      <dsp:spPr>
        <a:xfrm>
          <a:off x="0" y="433316"/>
          <a:ext cx="4008112" cy="0"/>
        </a:xfrm>
        <a:prstGeom prst="line">
          <a:avLst/>
        </a:prstGeom>
        <a:blipFill rotWithShape="0">
          <a:blip xmlns:r="http://schemas.openxmlformats.org/officeDocument/2006/relationships" r:embed="rId1">
            <a:duotone>
              <a:schemeClr val="accent6">
                <a:hueOff val="0"/>
                <a:satOff val="0"/>
                <a:lumOff val="0"/>
                <a:alphaOff val="0"/>
                <a:shade val="36000"/>
                <a:satMod val="120000"/>
              </a:schemeClr>
              <a:schemeClr val="accent6">
                <a:hueOff val="0"/>
                <a:satOff val="0"/>
                <a:lumOff val="0"/>
                <a:alphaOff val="0"/>
                <a:tint val="40000"/>
              </a:schemeClr>
            </a:duotone>
          </a:blip>
          <a:tile tx="0" ty="0" sx="60000" sy="59000" flip="none" algn="tl"/>
        </a:blipFill>
        <a:ln w="6350" cap="flat" cmpd="sng" algn="ctr">
          <a:solidFill>
            <a:schemeClr val="accent6">
              <a:hueOff val="0"/>
              <a:satOff val="0"/>
              <a:lumOff val="0"/>
              <a:alphaOff val="0"/>
            </a:schemeClr>
          </a:solidFill>
          <a:prstDash val="solid"/>
        </a:ln>
        <a:effectLst>
          <a:softEdge rad="12700"/>
        </a:effectLst>
      </dsp:spPr>
      <dsp:style>
        <a:lnRef idx="1">
          <a:scrgbClr r="0" g="0" b="0"/>
        </a:lnRef>
        <a:fillRef idx="3">
          <a:scrgbClr r="0" g="0" b="0"/>
        </a:fillRef>
        <a:effectRef idx="2">
          <a:scrgbClr r="0" g="0" b="0"/>
        </a:effectRef>
        <a:fontRef idx="minor">
          <a:schemeClr val="lt1"/>
        </a:fontRef>
      </dsp:style>
    </dsp:sp>
    <dsp:sp modelId="{3FB9E75D-09B2-49E4-A2E0-C2D3DBC02009}">
      <dsp:nvSpPr>
        <dsp:cNvPr id="0" name=""/>
        <dsp:cNvSpPr/>
      </dsp:nvSpPr>
      <dsp:spPr>
        <a:xfrm>
          <a:off x="0" y="326533"/>
          <a:ext cx="4008112" cy="12511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ctr" defTabSz="889000">
            <a:lnSpc>
              <a:spcPct val="90000"/>
            </a:lnSpc>
            <a:spcBef>
              <a:spcPct val="0"/>
            </a:spcBef>
            <a:spcAft>
              <a:spcPct val="35000"/>
            </a:spcAft>
          </a:pPr>
          <a:r>
            <a:rPr lang="en-US" sz="2000" kern="1200" dirty="0"/>
            <a:t>Covid-19 has attacked countries across the world and disabled the functioning of every sector. The impact is such that the recovery period cannot be anticipated conclusively at this stage. </a:t>
          </a:r>
        </a:p>
      </dsp:txBody>
      <dsp:txXfrm>
        <a:off x="0" y="326533"/>
        <a:ext cx="4008112" cy="12511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6B9955-ED6C-4247-A83F-F36267B82DEB}">
      <dsp:nvSpPr>
        <dsp:cNvPr id="0" name=""/>
        <dsp:cNvSpPr/>
      </dsp:nvSpPr>
      <dsp:spPr>
        <a:xfrm>
          <a:off x="0" y="408544"/>
          <a:ext cx="4426514" cy="0"/>
        </a:xfrm>
        <a:prstGeom prst="line">
          <a:avLst/>
        </a:prstGeom>
        <a:blipFill rotWithShape="0">
          <a:blip xmlns:r="http://schemas.openxmlformats.org/officeDocument/2006/relationships" r:embed="rId1">
            <a:duotone>
              <a:schemeClr val="accent6">
                <a:hueOff val="0"/>
                <a:satOff val="0"/>
                <a:lumOff val="0"/>
                <a:alphaOff val="0"/>
                <a:shade val="36000"/>
                <a:satMod val="120000"/>
              </a:schemeClr>
              <a:schemeClr val="accent6">
                <a:hueOff val="0"/>
                <a:satOff val="0"/>
                <a:lumOff val="0"/>
                <a:alphaOff val="0"/>
                <a:tint val="40000"/>
              </a:schemeClr>
            </a:duotone>
          </a:blip>
          <a:tile tx="0" ty="0" sx="60000" sy="59000" flip="none" algn="tl"/>
        </a:blipFill>
        <a:ln w="6350" cap="flat" cmpd="sng" algn="ctr">
          <a:solidFill>
            <a:schemeClr val="accent6">
              <a:hueOff val="0"/>
              <a:satOff val="0"/>
              <a:lumOff val="0"/>
              <a:alphaOff val="0"/>
            </a:schemeClr>
          </a:solidFill>
          <a:prstDash val="solid"/>
        </a:ln>
        <a:effectLst>
          <a:softEdge rad="12700"/>
        </a:effectLst>
      </dsp:spPr>
      <dsp:style>
        <a:lnRef idx="1">
          <a:scrgbClr r="0" g="0" b="0"/>
        </a:lnRef>
        <a:fillRef idx="3">
          <a:scrgbClr r="0" g="0" b="0"/>
        </a:fillRef>
        <a:effectRef idx="2">
          <a:scrgbClr r="0" g="0" b="0"/>
        </a:effectRef>
        <a:fontRef idx="minor">
          <a:schemeClr val="lt1"/>
        </a:fontRef>
      </dsp:style>
    </dsp:sp>
    <dsp:sp modelId="{3FB9E75D-09B2-49E4-A2E0-C2D3DBC02009}">
      <dsp:nvSpPr>
        <dsp:cNvPr id="0" name=""/>
        <dsp:cNvSpPr/>
      </dsp:nvSpPr>
      <dsp:spPr>
        <a:xfrm>
          <a:off x="144702" y="308777"/>
          <a:ext cx="4281811" cy="16311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ctr" defTabSz="889000">
            <a:lnSpc>
              <a:spcPct val="90000"/>
            </a:lnSpc>
            <a:spcBef>
              <a:spcPct val="0"/>
            </a:spcBef>
            <a:spcAft>
              <a:spcPct val="35000"/>
            </a:spcAft>
          </a:pPr>
          <a:r>
            <a:rPr lang="en-US" sz="2000" kern="1200" dirty="0"/>
            <a:t>The announcement of nation-wide lock down in India aimed at minimizing the spread of Covid-19. and thereafter issuing of chain of Government orders, advisories &amp; schemes in an attempt  to protect people.  </a:t>
          </a:r>
        </a:p>
      </dsp:txBody>
      <dsp:txXfrm>
        <a:off x="144702" y="308777"/>
        <a:ext cx="4281811" cy="1631182"/>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0B67453-F8C7-4A24-86B1-BF09699ED42D}" type="datetimeFigureOut">
              <a:rPr lang="en-US" smtClean="0"/>
              <a:pPr/>
              <a:t>5/26/2020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8055745-4D18-484E-AA99-80DCA3225DD9}" type="slidenum">
              <a:rPr lang="en-US" smtClean="0"/>
              <a:pPr/>
              <a:t>‹#›</a:t>
            </a:fld>
            <a:endParaRPr lang="en-US"/>
          </a:p>
        </p:txBody>
      </p:sp>
    </p:spTree>
    <p:extLst>
      <p:ext uri="{BB962C8B-B14F-4D97-AF65-F5344CB8AC3E}">
        <p14:creationId xmlns:p14="http://schemas.microsoft.com/office/powerpoint/2010/main" val="25411967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055745-4D18-484E-AA99-80DCA3225DD9}" type="slidenum">
              <a:rPr lang="en-US" smtClean="0"/>
              <a:pPr/>
              <a:t>25</a:t>
            </a:fld>
            <a:endParaRPr lang="en-US"/>
          </a:p>
        </p:txBody>
      </p:sp>
    </p:spTree>
    <p:extLst>
      <p:ext uri="{BB962C8B-B14F-4D97-AF65-F5344CB8AC3E}">
        <p14:creationId xmlns:p14="http://schemas.microsoft.com/office/powerpoint/2010/main" val="318759992"/>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5800" y="1346947"/>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85800" y="4282763"/>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685800" y="1484779"/>
            <a:ext cx="7772400" cy="274320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a:grpSpLocks noChangeAspect="1"/>
          </p:cNvGrpSpPr>
          <p:nvPr/>
        </p:nvGrpSpPr>
        <p:grpSpPr>
          <a:xfrm>
            <a:off x="7234780" y="4107023"/>
            <a:ext cx="914400" cy="914400"/>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788670" y="1432223"/>
            <a:ext cx="7593330" cy="3035808"/>
          </a:xfrm>
        </p:spPr>
        <p:txBody>
          <a:bodyPr anchor="ctr">
            <a:noAutofit/>
          </a:bodyPr>
          <a:lstStyle>
            <a:lvl1pPr algn="l">
              <a:lnSpc>
                <a:spcPct val="80000"/>
              </a:lnSpc>
              <a:defRPr sz="6400" b="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802386" y="4389120"/>
            <a:ext cx="5918454" cy="1069848"/>
          </a:xfrm>
        </p:spPr>
        <p:txBody>
          <a:bodyPr>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1469D6F-97FA-49DB-9567-119A11719D1C}" type="datetimeFigureOut">
              <a:rPr lang="en-US" smtClean="0"/>
              <a:pPr/>
              <a:t>5/26/2020</a:t>
            </a:fld>
            <a:endParaRPr lang="en-IN" dirty="0"/>
          </a:p>
        </p:txBody>
      </p:sp>
      <p:sp>
        <p:nvSpPr>
          <p:cNvPr id="5" name="Footer Placeholder 4"/>
          <p:cNvSpPr>
            <a:spLocks noGrp="1"/>
          </p:cNvSpPr>
          <p:nvPr>
            <p:ph type="ftr" sz="quarter" idx="11"/>
          </p:nvPr>
        </p:nvSpPr>
        <p:spPr>
          <a:xfrm>
            <a:off x="812805" y="6272785"/>
            <a:ext cx="4745736" cy="365125"/>
          </a:xfrm>
        </p:spPr>
        <p:txBody>
          <a:bodyPr/>
          <a:lstStyle/>
          <a:p>
            <a:endParaRPr lang="en-IN" dirty="0"/>
          </a:p>
        </p:txBody>
      </p:sp>
      <p:sp>
        <p:nvSpPr>
          <p:cNvPr id="6" name="Slide Number Placeholder 5"/>
          <p:cNvSpPr>
            <a:spLocks noGrp="1"/>
          </p:cNvSpPr>
          <p:nvPr>
            <p:ph type="sldNum" sz="quarter" idx="12"/>
          </p:nvPr>
        </p:nvSpPr>
        <p:spPr>
          <a:xfrm>
            <a:off x="7244280" y="4227195"/>
            <a:ext cx="895401" cy="640080"/>
          </a:xfrm>
        </p:spPr>
        <p:txBody>
          <a:bodyPr/>
          <a:lstStyle>
            <a:lvl1pPr>
              <a:defRPr sz="2800" b="1"/>
            </a:lvl1pPr>
          </a:lstStyle>
          <a:p>
            <a:fld id="{F7D029C2-D4F7-4917-9608-C969200BC274}" type="slidenum">
              <a:rPr lang="en-IN" smtClean="0"/>
              <a:pPr/>
              <a:t>‹#›</a:t>
            </a:fld>
            <a:endParaRPr lang="en-IN" dirty="0"/>
          </a:p>
        </p:txBody>
      </p:sp>
    </p:spTree>
    <p:extLst>
      <p:ext uri="{BB962C8B-B14F-4D97-AF65-F5344CB8AC3E}">
        <p14:creationId xmlns:p14="http://schemas.microsoft.com/office/powerpoint/2010/main" val="1794776910"/>
      </p:ext>
    </p:extLst>
  </p:cSld>
  <p:clrMapOvr>
    <a:masterClrMapping/>
  </p:clrMapOvr>
  <p:transition>
    <p:pull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1469D6F-97FA-49DB-9567-119A11719D1C}" type="datetimeFigureOut">
              <a:rPr lang="en-US" smtClean="0"/>
              <a:pPr/>
              <a:t>5/26/2020</a:t>
            </a:fld>
            <a:endParaRPr lang="en-IN" dirty="0"/>
          </a:p>
        </p:txBody>
      </p:sp>
      <p:sp>
        <p:nvSpPr>
          <p:cNvPr id="8" name="Footer Placeholder 7"/>
          <p:cNvSpPr>
            <a:spLocks noGrp="1"/>
          </p:cNvSpPr>
          <p:nvPr>
            <p:ph type="ftr" sz="quarter" idx="11"/>
          </p:nvPr>
        </p:nvSpPr>
        <p:spPr/>
        <p:txBody>
          <a:bodyPr/>
          <a:lstStyle/>
          <a:p>
            <a:endParaRPr lang="en-IN" dirty="0"/>
          </a:p>
        </p:txBody>
      </p:sp>
      <p:sp>
        <p:nvSpPr>
          <p:cNvPr id="9" name="Slide Number Placeholder 8"/>
          <p:cNvSpPr>
            <a:spLocks noGrp="1"/>
          </p:cNvSpPr>
          <p:nvPr>
            <p:ph type="sldNum" sz="quarter" idx="12"/>
          </p:nvPr>
        </p:nvSpPr>
        <p:spPr/>
        <p:txBody>
          <a:bodyPr/>
          <a:lstStyle/>
          <a:p>
            <a:fld id="{F7D029C2-D4F7-4917-9608-C969200BC274}" type="slidenum">
              <a:rPr lang="en-IN" smtClean="0"/>
              <a:pPr/>
              <a:t>‹#›</a:t>
            </a:fld>
            <a:endParaRPr lang="en-IN" dirty="0"/>
          </a:p>
        </p:txBody>
      </p:sp>
    </p:spTree>
    <p:extLst>
      <p:ext uri="{BB962C8B-B14F-4D97-AF65-F5344CB8AC3E}">
        <p14:creationId xmlns:p14="http://schemas.microsoft.com/office/powerpoint/2010/main" val="4266043247"/>
      </p:ext>
    </p:extLst>
  </p:cSld>
  <p:clrMapOvr>
    <a:masterClrMapping/>
  </p:clrMapOvr>
  <p:transition>
    <p:pull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533400"/>
            <a:ext cx="1914525" cy="5638800"/>
          </a:xfrm>
        </p:spPr>
        <p:txBody>
          <a:bodyPr vert="eaVert"/>
          <a:lstStyle>
            <a:lvl1pPr>
              <a:defRPr b="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00100" y="533400"/>
            <a:ext cx="5629275"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1469D6F-97FA-49DB-9567-119A11719D1C}" type="datetimeFigureOut">
              <a:rPr lang="en-US" smtClean="0"/>
              <a:pPr/>
              <a:t>5/26/2020</a:t>
            </a:fld>
            <a:endParaRPr lang="en-IN" dirty="0"/>
          </a:p>
        </p:txBody>
      </p:sp>
      <p:sp>
        <p:nvSpPr>
          <p:cNvPr id="8" name="Footer Placeholder 7"/>
          <p:cNvSpPr>
            <a:spLocks noGrp="1"/>
          </p:cNvSpPr>
          <p:nvPr>
            <p:ph type="ftr" sz="quarter" idx="11"/>
          </p:nvPr>
        </p:nvSpPr>
        <p:spPr/>
        <p:txBody>
          <a:bodyPr/>
          <a:lstStyle/>
          <a:p>
            <a:endParaRPr lang="en-IN" dirty="0"/>
          </a:p>
        </p:txBody>
      </p:sp>
      <p:sp>
        <p:nvSpPr>
          <p:cNvPr id="9" name="Slide Number Placeholder 8"/>
          <p:cNvSpPr>
            <a:spLocks noGrp="1"/>
          </p:cNvSpPr>
          <p:nvPr>
            <p:ph type="sldNum" sz="quarter" idx="12"/>
          </p:nvPr>
        </p:nvSpPr>
        <p:spPr/>
        <p:txBody>
          <a:bodyPr/>
          <a:lstStyle/>
          <a:p>
            <a:fld id="{F7D029C2-D4F7-4917-9608-C969200BC274}" type="slidenum">
              <a:rPr lang="en-IN" smtClean="0"/>
              <a:pPr/>
              <a:t>‹#›</a:t>
            </a:fld>
            <a:endParaRPr lang="en-IN" dirty="0"/>
          </a:p>
        </p:txBody>
      </p:sp>
    </p:spTree>
    <p:extLst>
      <p:ext uri="{BB962C8B-B14F-4D97-AF65-F5344CB8AC3E}">
        <p14:creationId xmlns:p14="http://schemas.microsoft.com/office/powerpoint/2010/main" val="444144836"/>
      </p:ext>
    </p:extLst>
  </p:cSld>
  <p:clrMapOvr>
    <a:masterClrMapping/>
  </p:clrMapOvr>
  <p:transition>
    <p:pull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1469D6F-97FA-49DB-9567-119A11719D1C}" type="datetimeFigureOut">
              <a:rPr lang="en-US" smtClean="0"/>
              <a:pPr/>
              <a:t>5/26/2020</a:t>
            </a:fld>
            <a:endParaRPr lang="en-IN" dirty="0"/>
          </a:p>
        </p:txBody>
      </p:sp>
      <p:sp>
        <p:nvSpPr>
          <p:cNvPr id="8" name="Footer Placeholder 7"/>
          <p:cNvSpPr>
            <a:spLocks noGrp="1"/>
          </p:cNvSpPr>
          <p:nvPr>
            <p:ph type="ftr" sz="quarter" idx="11"/>
          </p:nvPr>
        </p:nvSpPr>
        <p:spPr/>
        <p:txBody>
          <a:bodyPr/>
          <a:lstStyle/>
          <a:p>
            <a:endParaRPr lang="en-IN" dirty="0"/>
          </a:p>
        </p:txBody>
      </p:sp>
      <p:sp>
        <p:nvSpPr>
          <p:cNvPr id="9" name="Slide Number Placeholder 8"/>
          <p:cNvSpPr>
            <a:spLocks noGrp="1"/>
          </p:cNvSpPr>
          <p:nvPr>
            <p:ph type="sldNum" sz="quarter" idx="12"/>
          </p:nvPr>
        </p:nvSpPr>
        <p:spPr/>
        <p:txBody>
          <a:bodyPr/>
          <a:lstStyle/>
          <a:p>
            <a:fld id="{F7D029C2-D4F7-4917-9608-C969200BC274}" type="slidenum">
              <a:rPr lang="en-IN" smtClean="0"/>
              <a:pPr/>
              <a:t>‹#›</a:t>
            </a:fld>
            <a:endParaRPr lang="en-IN" dirty="0"/>
          </a:p>
        </p:txBody>
      </p:sp>
    </p:spTree>
    <p:extLst>
      <p:ext uri="{BB962C8B-B14F-4D97-AF65-F5344CB8AC3E}">
        <p14:creationId xmlns:p14="http://schemas.microsoft.com/office/powerpoint/2010/main" val="1401204817"/>
      </p:ext>
    </p:extLst>
  </p:cSld>
  <p:clrMapOvr>
    <a:masterClrMapping/>
  </p:clrMapOvr>
  <p:transition>
    <p:pull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9144000" cy="194001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5346" y="1225296"/>
            <a:ext cx="6960870" cy="3520440"/>
          </a:xfrm>
        </p:spPr>
        <p:txBody>
          <a:bodyPr anchor="ctr">
            <a:normAutofit/>
          </a:bodyPr>
          <a:lstStyle>
            <a:lvl1pPr>
              <a:lnSpc>
                <a:spcPct val="80000"/>
              </a:lnSpc>
              <a:defRPr sz="6400" b="0"/>
            </a:lvl1pPr>
          </a:lstStyle>
          <a:p>
            <a:r>
              <a:rPr lang="en-US"/>
              <a:t>Click to edit Master title style</a:t>
            </a:r>
            <a:endParaRPr lang="en-US" dirty="0"/>
          </a:p>
        </p:txBody>
      </p:sp>
      <p:sp>
        <p:nvSpPr>
          <p:cNvPr id="3" name="Text Placeholder 2"/>
          <p:cNvSpPr>
            <a:spLocks noGrp="1"/>
          </p:cNvSpPr>
          <p:nvPr>
            <p:ph type="body" idx="1"/>
          </p:nvPr>
        </p:nvSpPr>
        <p:spPr>
          <a:xfrm>
            <a:off x="1624330" y="5020056"/>
            <a:ext cx="6789420" cy="1066800"/>
          </a:xfrm>
        </p:spPr>
        <p:txBody>
          <a:bodyPr anchor="t">
            <a:normAutofit/>
          </a:bodyPr>
          <a:lstStyle>
            <a:lvl1pPr marL="0" indent="0">
              <a:buNone/>
              <a:defRPr sz="1800" b="0">
                <a:solidFill>
                  <a:schemeClr val="accent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445251" y="6272785"/>
            <a:ext cx="1983232" cy="365125"/>
          </a:xfrm>
        </p:spPr>
        <p:txBody>
          <a:bodyPr/>
          <a:lstStyle>
            <a:lvl1pPr>
              <a:defRPr>
                <a:solidFill>
                  <a:schemeClr val="accent1">
                    <a:lumMod val="50000"/>
                  </a:schemeClr>
                </a:solidFill>
              </a:defRPr>
            </a:lvl1pPr>
          </a:lstStyle>
          <a:p>
            <a:fld id="{91469D6F-97FA-49DB-9567-119A11719D1C}" type="datetimeFigureOut">
              <a:rPr lang="en-US" smtClean="0"/>
              <a:pPr/>
              <a:t>5/26/2020</a:t>
            </a:fld>
            <a:endParaRPr lang="en-IN" dirty="0"/>
          </a:p>
        </p:txBody>
      </p:sp>
      <p:sp>
        <p:nvSpPr>
          <p:cNvPr id="5" name="Footer Placeholder 4"/>
          <p:cNvSpPr>
            <a:spLocks noGrp="1"/>
          </p:cNvSpPr>
          <p:nvPr>
            <p:ph type="ftr" sz="quarter" idx="11"/>
          </p:nvPr>
        </p:nvSpPr>
        <p:spPr>
          <a:xfrm>
            <a:off x="1636099" y="6272784"/>
            <a:ext cx="4745736" cy="365125"/>
          </a:xfrm>
        </p:spPr>
        <p:txBody>
          <a:bodyPr/>
          <a:lstStyle>
            <a:lvl1pPr>
              <a:defRPr>
                <a:solidFill>
                  <a:schemeClr val="accent1">
                    <a:lumMod val="50000"/>
                  </a:schemeClr>
                </a:solidFill>
              </a:defRPr>
            </a:lvl1pPr>
          </a:lstStyle>
          <a:p>
            <a:endParaRPr lang="en-IN" dirty="0"/>
          </a:p>
        </p:txBody>
      </p:sp>
      <p:grpSp>
        <p:nvGrpSpPr>
          <p:cNvPr id="8" name="Group 7"/>
          <p:cNvGrpSpPr>
            <a:grpSpLocks noChangeAspect="1"/>
          </p:cNvGrpSpPr>
          <p:nvPr/>
        </p:nvGrpSpPr>
        <p:grpSpPr>
          <a:xfrm>
            <a:off x="633862" y="2430623"/>
            <a:ext cx="914400" cy="914400"/>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645450" y="2508607"/>
            <a:ext cx="891224" cy="720332"/>
          </a:xfrm>
        </p:spPr>
        <p:txBody>
          <a:bodyPr/>
          <a:lstStyle>
            <a:lvl1pPr>
              <a:defRPr sz="2800"/>
            </a:lvl1pPr>
          </a:lstStyle>
          <a:p>
            <a:fld id="{F7D029C2-D4F7-4917-9608-C969200BC274}" type="slidenum">
              <a:rPr lang="en-IN" smtClean="0"/>
              <a:pPr/>
              <a:t>‹#›</a:t>
            </a:fld>
            <a:endParaRPr lang="en-IN" dirty="0"/>
          </a:p>
        </p:txBody>
      </p:sp>
    </p:spTree>
    <p:extLst>
      <p:ext uri="{BB962C8B-B14F-4D97-AF65-F5344CB8AC3E}">
        <p14:creationId xmlns:p14="http://schemas.microsoft.com/office/powerpoint/2010/main" val="2901997330"/>
      </p:ext>
    </p:extLst>
  </p:cSld>
  <p:clrMapOvr>
    <a:masterClrMapping/>
  </p:clrMapOvr>
  <p:transition>
    <p:pull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60"/>
            <a:ext cx="36576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92218" y="2194560"/>
            <a:ext cx="36576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1469D6F-97FA-49DB-9567-119A11719D1C}" type="datetimeFigureOut">
              <a:rPr lang="en-US" smtClean="0"/>
              <a:pPr/>
              <a:t>5/26/2020</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F7D029C2-D4F7-4917-9608-C969200BC274}" type="slidenum">
              <a:rPr lang="en-IN" smtClean="0"/>
              <a:pPr/>
              <a:t>‹#›</a:t>
            </a:fld>
            <a:endParaRPr lang="en-IN" dirty="0"/>
          </a:p>
        </p:txBody>
      </p:sp>
    </p:spTree>
    <p:extLst>
      <p:ext uri="{BB962C8B-B14F-4D97-AF65-F5344CB8AC3E}">
        <p14:creationId xmlns:p14="http://schemas.microsoft.com/office/powerpoint/2010/main" val="34054825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685800"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20793"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20793"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1469D6F-97FA-49DB-9567-119A11719D1C}" type="datetimeFigureOut">
              <a:rPr lang="en-US" smtClean="0"/>
              <a:pPr/>
              <a:t>5/26/2020</a:t>
            </a:fld>
            <a:endParaRPr lang="en-IN" dirty="0"/>
          </a:p>
        </p:txBody>
      </p:sp>
      <p:sp>
        <p:nvSpPr>
          <p:cNvPr id="8" name="Footer Placeholder 7"/>
          <p:cNvSpPr>
            <a:spLocks noGrp="1"/>
          </p:cNvSpPr>
          <p:nvPr>
            <p:ph type="ftr" sz="quarter" idx="11"/>
          </p:nvPr>
        </p:nvSpPr>
        <p:spPr/>
        <p:txBody>
          <a:bodyPr/>
          <a:lstStyle/>
          <a:p>
            <a:endParaRPr lang="en-IN" dirty="0"/>
          </a:p>
        </p:txBody>
      </p:sp>
      <p:sp>
        <p:nvSpPr>
          <p:cNvPr id="9" name="Slide Number Placeholder 8"/>
          <p:cNvSpPr>
            <a:spLocks noGrp="1"/>
          </p:cNvSpPr>
          <p:nvPr>
            <p:ph type="sldNum" sz="quarter" idx="12"/>
          </p:nvPr>
        </p:nvSpPr>
        <p:spPr/>
        <p:txBody>
          <a:bodyPr/>
          <a:lstStyle/>
          <a:p>
            <a:fld id="{F7D029C2-D4F7-4917-9608-C969200BC274}" type="slidenum">
              <a:rPr lang="en-IN" smtClean="0"/>
              <a:pPr/>
              <a:t>‹#›</a:t>
            </a:fld>
            <a:endParaRPr lang="en-IN" dirty="0"/>
          </a:p>
        </p:txBody>
      </p:sp>
    </p:spTree>
    <p:extLst>
      <p:ext uri="{BB962C8B-B14F-4D97-AF65-F5344CB8AC3E}">
        <p14:creationId xmlns:p14="http://schemas.microsoft.com/office/powerpoint/2010/main" val="2723070981"/>
      </p:ext>
    </p:extLst>
  </p:cSld>
  <p:clrMapOvr>
    <a:masterClrMapping/>
  </p:clrMapOvr>
  <p:transition>
    <p:pull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accent1">
                    <a:lumMod val="50000"/>
                  </a:schemeClr>
                </a:solidFill>
              </a:defRPr>
            </a:lvl1pPr>
          </a:lstStyle>
          <a:p>
            <a:fld id="{91469D6F-97FA-49DB-9567-119A11719D1C}" type="datetimeFigureOut">
              <a:rPr lang="en-US" smtClean="0"/>
              <a:pPr/>
              <a:t>5/26/2020</a:t>
            </a:fld>
            <a:endParaRPr lang="en-IN" dirty="0"/>
          </a:p>
        </p:txBody>
      </p:sp>
      <p:sp>
        <p:nvSpPr>
          <p:cNvPr id="4" name="Footer Placeholder 3"/>
          <p:cNvSpPr>
            <a:spLocks noGrp="1"/>
          </p:cNvSpPr>
          <p:nvPr>
            <p:ph type="ftr" sz="quarter" idx="11"/>
          </p:nvPr>
        </p:nvSpPr>
        <p:spPr/>
        <p:txBody>
          <a:bodyPr/>
          <a:lstStyle>
            <a:lvl1pPr>
              <a:defRPr>
                <a:solidFill>
                  <a:schemeClr val="accent1">
                    <a:lumMod val="50000"/>
                  </a:schemeClr>
                </a:solidFill>
              </a:defRPr>
            </a:lvl1pPr>
          </a:lstStyle>
          <a:p>
            <a:endParaRPr lang="en-IN" dirty="0"/>
          </a:p>
        </p:txBody>
      </p:sp>
      <p:sp>
        <p:nvSpPr>
          <p:cNvPr id="5" name="Slide Number Placeholder 4"/>
          <p:cNvSpPr>
            <a:spLocks noGrp="1"/>
          </p:cNvSpPr>
          <p:nvPr>
            <p:ph type="sldNum" sz="quarter" idx="12"/>
          </p:nvPr>
        </p:nvSpPr>
        <p:spPr/>
        <p:txBody>
          <a:bodyPr/>
          <a:lstStyle/>
          <a:p>
            <a:fld id="{F7D029C2-D4F7-4917-9608-C969200BC274}" type="slidenum">
              <a:rPr lang="en-IN" smtClean="0"/>
              <a:pPr/>
              <a:t>‹#›</a:t>
            </a:fld>
            <a:endParaRPr lang="en-IN" dirty="0"/>
          </a:p>
        </p:txBody>
      </p:sp>
    </p:spTree>
    <p:extLst>
      <p:ext uri="{BB962C8B-B14F-4D97-AF65-F5344CB8AC3E}">
        <p14:creationId xmlns:p14="http://schemas.microsoft.com/office/powerpoint/2010/main" val="3588382810"/>
      </p:ext>
    </p:extLst>
  </p:cSld>
  <p:clrMapOvr>
    <a:masterClrMapping/>
  </p:clrMapOvr>
  <p:transition>
    <p:pull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469D6F-97FA-49DB-9567-119A11719D1C}" type="datetimeFigureOut">
              <a:rPr lang="en-US" smtClean="0"/>
              <a:pPr/>
              <a:t>5/26/2020</a:t>
            </a:fld>
            <a:endParaRPr lang="en-IN" dirty="0"/>
          </a:p>
        </p:txBody>
      </p:sp>
      <p:sp>
        <p:nvSpPr>
          <p:cNvPr id="3" name="Footer Placeholder 2"/>
          <p:cNvSpPr>
            <a:spLocks noGrp="1"/>
          </p:cNvSpPr>
          <p:nvPr>
            <p:ph type="ftr" sz="quarter" idx="11"/>
          </p:nvPr>
        </p:nvSpPr>
        <p:spPr/>
        <p:txBody>
          <a:bodyPr/>
          <a:lstStyle/>
          <a:p>
            <a:endParaRPr lang="en-IN" dirty="0"/>
          </a:p>
        </p:txBody>
      </p:sp>
      <p:sp>
        <p:nvSpPr>
          <p:cNvPr id="4" name="Slide Number Placeholder 3"/>
          <p:cNvSpPr>
            <a:spLocks noGrp="1"/>
          </p:cNvSpPr>
          <p:nvPr>
            <p:ph type="sldNum" sz="quarter" idx="12"/>
          </p:nvPr>
        </p:nvSpPr>
        <p:spPr/>
        <p:txBody>
          <a:bodyPr/>
          <a:lstStyle/>
          <a:p>
            <a:fld id="{F7D029C2-D4F7-4917-9608-C969200BC274}" type="slidenum">
              <a:rPr lang="en-IN" smtClean="0"/>
              <a:pPr/>
              <a:t>‹#›</a:t>
            </a:fld>
            <a:endParaRPr lang="en-IN" dirty="0"/>
          </a:p>
        </p:txBody>
      </p:sp>
    </p:spTree>
    <p:extLst>
      <p:ext uri="{BB962C8B-B14F-4D97-AF65-F5344CB8AC3E}">
        <p14:creationId xmlns:p14="http://schemas.microsoft.com/office/powerpoint/2010/main" val="3332813133"/>
      </p:ext>
    </p:extLst>
  </p:cSld>
  <p:clrMapOvr>
    <a:masterClrMapping/>
  </p:clrMapOvr>
  <p:transition>
    <p:pull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en-US"/>
              <a:t>Click to edit Master title style</a:t>
            </a:r>
            <a:endParaRPr lang="en-US" dirty="0"/>
          </a:p>
        </p:txBody>
      </p:sp>
      <p:sp>
        <p:nvSpPr>
          <p:cNvPr id="3" name="Content Placeholder 2"/>
          <p:cNvSpPr>
            <a:spLocks noGrp="1"/>
          </p:cNvSpPr>
          <p:nvPr>
            <p:ph idx="1"/>
          </p:nvPr>
        </p:nvSpPr>
        <p:spPr>
          <a:xfrm>
            <a:off x="628650" y="685800"/>
            <a:ext cx="5033772"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9" name="Date Placeholder 8"/>
          <p:cNvSpPr>
            <a:spLocks noGrp="1"/>
          </p:cNvSpPr>
          <p:nvPr>
            <p:ph type="dt" sz="half" idx="10"/>
          </p:nvPr>
        </p:nvSpPr>
        <p:spPr/>
        <p:txBody>
          <a:bodyPr/>
          <a:lstStyle/>
          <a:p>
            <a:fld id="{91469D6F-97FA-49DB-9567-119A11719D1C}" type="datetimeFigureOut">
              <a:rPr lang="en-US" smtClean="0"/>
              <a:pPr/>
              <a:t>5/26/2020</a:t>
            </a:fld>
            <a:endParaRPr lang="en-IN" dirty="0"/>
          </a:p>
        </p:txBody>
      </p:sp>
      <p:sp>
        <p:nvSpPr>
          <p:cNvPr id="10" name="Footer Placeholder 9"/>
          <p:cNvSpPr>
            <a:spLocks noGrp="1"/>
          </p:cNvSpPr>
          <p:nvPr>
            <p:ph type="ftr" sz="quarter" idx="11"/>
          </p:nvPr>
        </p:nvSpPr>
        <p:spPr/>
        <p:txBody>
          <a:bodyPr/>
          <a:lstStyle/>
          <a:p>
            <a:endParaRPr lang="en-IN" dirty="0"/>
          </a:p>
        </p:txBody>
      </p:sp>
      <p:sp>
        <p:nvSpPr>
          <p:cNvPr id="11" name="Slide Number Placeholder 10"/>
          <p:cNvSpPr>
            <a:spLocks noGrp="1"/>
          </p:cNvSpPr>
          <p:nvPr>
            <p:ph type="sldNum" sz="quarter" idx="12"/>
          </p:nvPr>
        </p:nvSpPr>
        <p:spPr/>
        <p:txBody>
          <a:bodyPr/>
          <a:lstStyle/>
          <a:p>
            <a:fld id="{F7D029C2-D4F7-4917-9608-C969200BC274}" type="slidenum">
              <a:rPr lang="en-IN" smtClean="0"/>
              <a:pPr/>
              <a:t>‹#›</a:t>
            </a:fld>
            <a:endParaRPr lang="en-IN" dirty="0"/>
          </a:p>
        </p:txBody>
      </p:sp>
    </p:spTree>
    <p:extLst>
      <p:ext uri="{BB962C8B-B14F-4D97-AF65-F5344CB8AC3E}">
        <p14:creationId xmlns:p14="http://schemas.microsoft.com/office/powerpoint/2010/main" val="207531969"/>
      </p:ext>
    </p:extLst>
  </p:cSld>
  <p:clrMapOvr>
    <a:masterClrMapping/>
  </p:clrMapOvr>
  <p:transition>
    <p:pull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6227805"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8" name="Date Placeholder 7"/>
          <p:cNvSpPr>
            <a:spLocks noGrp="1"/>
          </p:cNvSpPr>
          <p:nvPr>
            <p:ph type="dt" sz="half" idx="10"/>
          </p:nvPr>
        </p:nvSpPr>
        <p:spPr/>
        <p:txBody>
          <a:bodyPr/>
          <a:lstStyle/>
          <a:p>
            <a:fld id="{91469D6F-97FA-49DB-9567-119A11719D1C}" type="datetimeFigureOut">
              <a:rPr lang="en-US" smtClean="0"/>
              <a:pPr/>
              <a:t>5/26/2020</a:t>
            </a:fld>
            <a:endParaRPr lang="en-IN" dirty="0"/>
          </a:p>
        </p:txBody>
      </p:sp>
      <p:sp>
        <p:nvSpPr>
          <p:cNvPr id="10" name="Slide Number Placeholder 9"/>
          <p:cNvSpPr>
            <a:spLocks noGrp="1"/>
          </p:cNvSpPr>
          <p:nvPr>
            <p:ph type="sldNum" sz="quarter" idx="12"/>
          </p:nvPr>
        </p:nvSpPr>
        <p:spPr/>
        <p:txBody>
          <a:bodyPr/>
          <a:lstStyle/>
          <a:p>
            <a:fld id="{F7D029C2-D4F7-4917-9608-C969200BC274}" type="slidenum">
              <a:rPr lang="en-IN" smtClean="0"/>
              <a:pPr/>
              <a:t>‹#›</a:t>
            </a:fld>
            <a:endParaRPr lang="en-IN" dirty="0"/>
          </a:p>
        </p:txBody>
      </p:sp>
    </p:spTree>
    <p:extLst>
      <p:ext uri="{BB962C8B-B14F-4D97-AF65-F5344CB8AC3E}">
        <p14:creationId xmlns:p14="http://schemas.microsoft.com/office/powerpoint/2010/main" val="8336016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2" name="Group 11"/>
          <p:cNvGrpSpPr/>
          <p:nvPr/>
        </p:nvGrpSpPr>
        <p:grpSpPr>
          <a:xfrm>
            <a:off x="8522664" y="6255258"/>
            <a:ext cx="393192" cy="393192"/>
            <a:chOff x="8532189" y="5068824"/>
            <a:chExt cx="393192" cy="393192"/>
          </a:xfrm>
        </p:grpSpPr>
        <p:sp>
          <p:nvSpPr>
            <p:cNvPr id="8" name="Oval 7"/>
            <p:cNvSpPr>
              <a:spLocks noChangeAspect="1"/>
            </p:cNvSpPr>
            <p:nvPr/>
          </p:nvSpPr>
          <p:spPr>
            <a:xfrm>
              <a:off x="8532189" y="5068824"/>
              <a:ext cx="393192" cy="393192"/>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2" name="Title Placeholder 1"/>
          <p:cNvSpPr>
            <a:spLocks noGrp="1"/>
          </p:cNvSpPr>
          <p:nvPr>
            <p:ph type="title"/>
          </p:nvPr>
        </p:nvSpPr>
        <p:spPr>
          <a:xfrm>
            <a:off x="685800" y="484632"/>
            <a:ext cx="7772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21408"/>
            <a:ext cx="7772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992368" y="6272785"/>
            <a:ext cx="2455164" cy="365125"/>
          </a:xfrm>
          <a:prstGeom prst="rect">
            <a:avLst/>
          </a:prstGeom>
        </p:spPr>
        <p:txBody>
          <a:bodyPr vert="horz" lIns="91440" tIns="45720" rIns="91440" bIns="45720" rtlCol="0" anchor="ctr"/>
          <a:lstStyle>
            <a:lvl1pPr algn="r">
              <a:defRPr sz="1000">
                <a:solidFill>
                  <a:schemeClr val="accent1">
                    <a:lumMod val="50000"/>
                  </a:schemeClr>
                </a:solidFill>
              </a:defRPr>
            </a:lvl1pPr>
          </a:lstStyle>
          <a:p>
            <a:fld id="{91469D6F-97FA-49DB-9567-119A11719D1C}" type="datetimeFigureOut">
              <a:rPr lang="en-US" smtClean="0"/>
              <a:pPr/>
              <a:t>5/26/2020</a:t>
            </a:fld>
            <a:endParaRPr lang="en-IN" dirty="0"/>
          </a:p>
        </p:txBody>
      </p:sp>
      <p:sp>
        <p:nvSpPr>
          <p:cNvPr id="5" name="Footer Placeholder 4"/>
          <p:cNvSpPr>
            <a:spLocks noGrp="1"/>
          </p:cNvSpPr>
          <p:nvPr>
            <p:ph type="ftr" sz="quarter" idx="3"/>
          </p:nvPr>
        </p:nvSpPr>
        <p:spPr>
          <a:xfrm>
            <a:off x="685800" y="6272785"/>
            <a:ext cx="4745736" cy="365125"/>
          </a:xfrm>
          <a:prstGeom prst="rect">
            <a:avLst/>
          </a:prstGeom>
        </p:spPr>
        <p:txBody>
          <a:bodyPr vert="horz" lIns="91440" tIns="45720" rIns="91440" bIns="45720" rtlCol="0" anchor="ctr"/>
          <a:lstStyle>
            <a:lvl1pPr algn="l">
              <a:defRPr sz="1000">
                <a:solidFill>
                  <a:schemeClr val="accent1">
                    <a:lumMod val="50000"/>
                  </a:schemeClr>
                </a:solidFill>
              </a:defRPr>
            </a:lvl1pPr>
          </a:lstStyle>
          <a:p>
            <a:endParaRPr lang="en-IN" dirty="0"/>
          </a:p>
        </p:txBody>
      </p:sp>
      <p:sp>
        <p:nvSpPr>
          <p:cNvPr id="6" name="Slide Number Placeholder 5"/>
          <p:cNvSpPr>
            <a:spLocks noGrp="1"/>
          </p:cNvSpPr>
          <p:nvPr>
            <p:ph type="sldNum" sz="quarter" idx="4"/>
          </p:nvPr>
        </p:nvSpPr>
        <p:spPr>
          <a:xfrm>
            <a:off x="8483346" y="6272785"/>
            <a:ext cx="480060" cy="365125"/>
          </a:xfrm>
          <a:prstGeom prst="rect">
            <a:avLst/>
          </a:prstGeom>
        </p:spPr>
        <p:txBody>
          <a:bodyPr vert="horz" lIns="91440" tIns="45720" rIns="91440" bIns="45720" rtlCol="0" anchor="ctr"/>
          <a:lstStyle>
            <a:lvl1pPr algn="ctr">
              <a:defRPr sz="1100" b="1" spc="-70" baseline="0">
                <a:solidFill>
                  <a:srgbClr val="FFFFFF"/>
                </a:solidFill>
                <a:latin typeface="+mn-lt"/>
              </a:defRPr>
            </a:lvl1pPr>
          </a:lstStyle>
          <a:p>
            <a:fld id="{F7D029C2-D4F7-4917-9608-C969200BC274}" type="slidenum">
              <a:rPr lang="en-IN" smtClean="0"/>
              <a:pPr/>
              <a:t>‹#›</a:t>
            </a:fld>
            <a:endParaRPr lang="en-IN" dirty="0"/>
          </a:p>
        </p:txBody>
      </p:sp>
    </p:spTree>
    <p:extLst>
      <p:ext uri="{BB962C8B-B14F-4D97-AF65-F5344CB8AC3E}">
        <p14:creationId xmlns:p14="http://schemas.microsoft.com/office/powerpoint/2010/main" val="3157523799"/>
      </p:ext>
    </p:extLst>
  </p:cSld>
  <p:clrMap bg1="lt1" tx1="dk1" bg2="lt2" tx2="dk2" accent1="accent1" accent2="accent2" accent3="accent3" accent4="accent4" accent5="accent5" accent6="accent6" hlink="hlink" folHlink="folHlink"/>
  <p:sldLayoutIdLst>
    <p:sldLayoutId id="2147484217" r:id="rId1"/>
    <p:sldLayoutId id="2147484218" r:id="rId2"/>
    <p:sldLayoutId id="2147484219" r:id="rId3"/>
    <p:sldLayoutId id="2147484220" r:id="rId4"/>
    <p:sldLayoutId id="2147484221" r:id="rId5"/>
    <p:sldLayoutId id="2147484222" r:id="rId6"/>
    <p:sldLayoutId id="2147484223" r:id="rId7"/>
    <p:sldLayoutId id="2147484224" r:id="rId8"/>
    <p:sldLayoutId id="2147484225" r:id="rId9"/>
    <p:sldLayoutId id="2147484226" r:id="rId10"/>
    <p:sldLayoutId id="2147484227" r:id="rId11"/>
  </p:sldLayoutIdLst>
  <p:transition>
    <p:pull dir="d"/>
  </p:transition>
  <p:txStyles>
    <p:titleStyle>
      <a:lvl1pPr algn="l" defTabSz="914400" rtl="0" eaLnBrk="1" latinLnBrk="0" hangingPunct="1">
        <a:lnSpc>
          <a:spcPct val="90000"/>
        </a:lnSpc>
        <a:spcBef>
          <a:spcPct val="0"/>
        </a:spcBef>
        <a:buNone/>
        <a:defRPr sz="4200" b="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23.jpeg"/></Relationships>
</file>

<file path=ppt/slides/_rels/slide1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23.jpeg"/></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image" Target="../media/image8.png"/><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image" Target="../media/image7.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9.jpe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 xmlns:a16="http://schemas.microsoft.com/office/drawing/2014/main" id="{B558F58E-93BA-44A3-BCDA-585AFF2E4F3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91490" y="1412776"/>
            <a:ext cx="3893819" cy="4580367"/>
          </a:xfrm>
        </p:spPr>
        <p:txBody>
          <a:bodyPr anchor="t">
            <a:normAutofit/>
          </a:bodyPr>
          <a:lstStyle/>
          <a:p>
            <a:pPr algn="ctr"/>
            <a:r>
              <a:rPr lang="en-IN" sz="4800" b="1" dirty="0"/>
              <a:t>Impact of covid-19 </a:t>
            </a:r>
            <a:br>
              <a:rPr lang="en-IN" sz="4800" b="1" dirty="0"/>
            </a:br>
            <a:r>
              <a:rPr lang="en-IN" sz="4800" b="1" dirty="0"/>
              <a:t/>
            </a:r>
            <a:br>
              <a:rPr lang="en-IN" sz="4800" b="1" dirty="0"/>
            </a:br>
            <a:r>
              <a:rPr lang="en-IN" sz="4800" b="1" dirty="0"/>
              <a:t>on employment laws</a:t>
            </a:r>
            <a:br>
              <a:rPr lang="en-IN" sz="4800" b="1" dirty="0"/>
            </a:br>
            <a:endParaRPr lang="en-IN" sz="4800" dirty="0"/>
          </a:p>
        </p:txBody>
      </p:sp>
      <p:sp>
        <p:nvSpPr>
          <p:cNvPr id="11" name="Rectangle 10">
            <a:extLst>
              <a:ext uri="{FF2B5EF4-FFF2-40B4-BE49-F238E27FC236}">
                <a16:creationId xmlns="" xmlns:a16="http://schemas.microsoft.com/office/drawing/2014/main" id="{34DBF680-FBD0-4394-A076-AD549E2DB40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91490" y="2631257"/>
            <a:ext cx="3634740" cy="5486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Picture 3" descr="law.jpg"/>
          <p:cNvPicPr>
            <a:picLocks noChangeAspect="1"/>
          </p:cNvPicPr>
          <p:nvPr/>
        </p:nvPicPr>
        <p:blipFill rotWithShape="1">
          <a:blip r:embed="rId4" cstate="print"/>
          <a:srcRect l="29208" r="19443"/>
          <a:stretch/>
        </p:blipFill>
        <p:spPr>
          <a:xfrm>
            <a:off x="4434843" y="10"/>
            <a:ext cx="4709157" cy="6857990"/>
          </a:xfrm>
          <a:custGeom>
            <a:avLst/>
            <a:gdLst/>
            <a:ahLst/>
            <a:cxnLst/>
            <a:rect l="l" t="t" r="r" b="b"/>
            <a:pathLst>
              <a:path w="6278877" h="6858000">
                <a:moveTo>
                  <a:pt x="45571" y="0"/>
                </a:moveTo>
                <a:lnTo>
                  <a:pt x="6278877" y="0"/>
                </a:lnTo>
                <a:lnTo>
                  <a:pt x="6278877" y="6858000"/>
                </a:lnTo>
                <a:lnTo>
                  <a:pt x="3292307" y="6858000"/>
                </a:lnTo>
                <a:lnTo>
                  <a:pt x="3181525" y="6786980"/>
                </a:lnTo>
                <a:cubicBezTo>
                  <a:pt x="1262020" y="5490189"/>
                  <a:pt x="0" y="3294101"/>
                  <a:pt x="0" y="803252"/>
                </a:cubicBezTo>
                <a:cubicBezTo>
                  <a:pt x="0" y="554167"/>
                  <a:pt x="12619" y="308030"/>
                  <a:pt x="37255" y="65445"/>
                </a:cubicBezTo>
                <a:close/>
              </a:path>
            </a:pathLst>
          </a:custGeom>
          <a:solidFill>
            <a:srgbClr val="FFFFFF">
              <a:shade val="85000"/>
            </a:srgbClr>
          </a:solidFill>
        </p:spPr>
      </p:pic>
      <p:sp>
        <p:nvSpPr>
          <p:cNvPr id="13" name="Freeform: Shape 12">
            <a:extLst>
              <a:ext uri="{FF2B5EF4-FFF2-40B4-BE49-F238E27FC236}">
                <a16:creationId xmlns="" xmlns:a16="http://schemas.microsoft.com/office/drawing/2014/main" id="{025516A9-A197-45C0-A7C3-D8D04C443D1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434842" y="0"/>
            <a:ext cx="4709158" cy="6858000"/>
          </a:xfrm>
          <a:custGeom>
            <a:avLst/>
            <a:gdLst>
              <a:gd name="connsiteX0" fmla="*/ 45571 w 6278877"/>
              <a:gd name="connsiteY0" fmla="*/ 0 h 6858000"/>
              <a:gd name="connsiteX1" fmla="*/ 6278877 w 6278877"/>
              <a:gd name="connsiteY1" fmla="*/ 0 h 6858000"/>
              <a:gd name="connsiteX2" fmla="*/ 6278877 w 6278877"/>
              <a:gd name="connsiteY2" fmla="*/ 6858000 h 6858000"/>
              <a:gd name="connsiteX3" fmla="*/ 3292307 w 6278877"/>
              <a:gd name="connsiteY3" fmla="*/ 6858000 h 6858000"/>
              <a:gd name="connsiteX4" fmla="*/ 3181525 w 6278877"/>
              <a:gd name="connsiteY4" fmla="*/ 6786980 h 6858000"/>
              <a:gd name="connsiteX5" fmla="*/ 0 w 6278877"/>
              <a:gd name="connsiteY5" fmla="*/ 803252 h 6858000"/>
              <a:gd name="connsiteX6" fmla="*/ 37255 w 6278877"/>
              <a:gd name="connsiteY6" fmla="*/ 654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78877" h="6858000">
                <a:moveTo>
                  <a:pt x="45571" y="0"/>
                </a:moveTo>
                <a:lnTo>
                  <a:pt x="6278877" y="0"/>
                </a:lnTo>
                <a:lnTo>
                  <a:pt x="6278877" y="6858000"/>
                </a:lnTo>
                <a:lnTo>
                  <a:pt x="3292307" y="6858000"/>
                </a:lnTo>
                <a:lnTo>
                  <a:pt x="3181525" y="6786980"/>
                </a:lnTo>
                <a:cubicBezTo>
                  <a:pt x="1262020" y="5490189"/>
                  <a:pt x="0" y="3294101"/>
                  <a:pt x="0" y="803252"/>
                </a:cubicBezTo>
                <a:cubicBezTo>
                  <a:pt x="0" y="554167"/>
                  <a:pt x="12619" y="308030"/>
                  <a:pt x="37255" y="65445"/>
                </a:cubicBezTo>
                <a:close/>
              </a:path>
            </a:pathLst>
          </a:custGeom>
          <a:blipFill dpi="0" rotWithShape="1">
            <a:blip r:embed="rId5">
              <a:alphaModFix amt="30000"/>
              <a:duotone>
                <a:prstClr val="black"/>
                <a:schemeClr val="accent1">
                  <a:tint val="45000"/>
                  <a:satMod val="400000"/>
                </a:schemeClr>
              </a:duotone>
              <a:extLst>
                <a:ext uri="{BEBA8EAE-BF5A-486C-A8C5-ECC9F3942E4B}">
                  <a14:imgProps xmlns:a14="http://schemas.microsoft.com/office/drawing/2010/main">
                    <a14:imgLayer r:embed="rId3">
                      <a14:imgEffect>
                        <a14:sharpenSoften amount="61000"/>
                      </a14:imgEffect>
                      <a14:imgEffect>
                        <a14:brightnessContrast bright="-25000" contrast="20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cSld>
  <p:clrMapOvr>
    <a:masterClrMapping/>
  </p:clrMapOvr>
  <p:transition>
    <p:pull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 xmlns:a16="http://schemas.microsoft.com/office/drawing/2014/main" id="{3964958D-AF5D-4863-B5FB-83F6B8CB12A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508" y="0"/>
            <a:ext cx="9141492"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290" name="Picture 2" descr="Union Cabinet Clears Proposal To Increase Supreme Court Strength ...">
            <a:extLst>
              <a:ext uri="{FF2B5EF4-FFF2-40B4-BE49-F238E27FC236}">
                <a16:creationId xmlns="" xmlns:a16="http://schemas.microsoft.com/office/drawing/2014/main" id="{708A368E-D94F-49A3-A010-21ADC54DBA7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0763" r="38747"/>
          <a:stretch/>
        </p:blipFill>
        <p:spPr bwMode="auto">
          <a:xfrm>
            <a:off x="2508" y="10"/>
            <a:ext cx="3485044" cy="685799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024556" y="1210258"/>
            <a:ext cx="4869637" cy="343721"/>
          </a:xfrm>
        </p:spPr>
        <p:txBody>
          <a:bodyPr>
            <a:noAutofit/>
          </a:bodyPr>
          <a:lstStyle/>
          <a:p>
            <a:pPr marL="0" indent="0" algn="just">
              <a:buNone/>
            </a:pPr>
            <a:r>
              <a:rPr lang="en-US" b="1" dirty="0"/>
              <a:t>MCA circular dated 10</a:t>
            </a:r>
            <a:r>
              <a:rPr lang="en-US" b="1" baseline="30000" dirty="0"/>
              <a:t>th</a:t>
            </a:r>
            <a:r>
              <a:rPr lang="en-US" b="1" dirty="0"/>
              <a:t> April 2020–</a:t>
            </a:r>
          </a:p>
          <a:p>
            <a:pPr marL="514350" indent="-514350" algn="ctr">
              <a:buFont typeface="+mj-lt"/>
              <a:buAutoNum type="arabicPeriod"/>
            </a:pPr>
            <a:endParaRPr lang="en-US" b="1" dirty="0"/>
          </a:p>
        </p:txBody>
      </p:sp>
      <p:grpSp>
        <p:nvGrpSpPr>
          <p:cNvPr id="73" name="Group 72">
            <a:extLst>
              <a:ext uri="{FF2B5EF4-FFF2-40B4-BE49-F238E27FC236}">
                <a16:creationId xmlns="" xmlns:a16="http://schemas.microsoft.com/office/drawing/2014/main" id="{11002ACD-3B0C-4885-8754-8A00E926FE4B}"/>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8551293" y="6229681"/>
            <a:ext cx="342900" cy="457200"/>
            <a:chOff x="11361456" y="6195813"/>
            <a:chExt cx="548640" cy="548640"/>
          </a:xfrm>
        </p:grpSpPr>
        <p:sp>
          <p:nvSpPr>
            <p:cNvPr id="74" name="Oval 73">
              <a:extLst>
                <a:ext uri="{FF2B5EF4-FFF2-40B4-BE49-F238E27FC236}">
                  <a16:creationId xmlns="" xmlns:a16="http://schemas.microsoft.com/office/drawing/2014/main" id="{DF0313CD-4196-4456-A70D-5EE2B995BAD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75" name="Oval 74">
              <a:extLst>
                <a:ext uri="{FF2B5EF4-FFF2-40B4-BE49-F238E27FC236}">
                  <a16:creationId xmlns="" xmlns:a16="http://schemas.microsoft.com/office/drawing/2014/main" id="{80DE0B32-9EE8-4975-AD48-3855B0A82A3E}"/>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p:cNvSpPr>
            <a:spLocks noGrp="1"/>
          </p:cNvSpPr>
          <p:nvPr>
            <p:ph type="title"/>
          </p:nvPr>
        </p:nvSpPr>
        <p:spPr>
          <a:xfrm>
            <a:off x="7392" y="58316"/>
            <a:ext cx="8722743" cy="1039326"/>
          </a:xfrm>
          <a:ln>
            <a:noFill/>
          </a:ln>
        </p:spPr>
        <p:txBody>
          <a:bodyPr>
            <a:normAutofit/>
          </a:bodyPr>
          <a:lstStyle/>
          <a:p>
            <a:pPr algn="ctr"/>
            <a:r>
              <a:rPr lang="en-US" dirty="0"/>
              <a:t>  Grounds of Petitions in Supreme Court</a:t>
            </a:r>
          </a:p>
        </p:txBody>
      </p:sp>
      <p:sp>
        <p:nvSpPr>
          <p:cNvPr id="4" name="Rectangle 3">
            <a:extLst>
              <a:ext uri="{FF2B5EF4-FFF2-40B4-BE49-F238E27FC236}">
                <a16:creationId xmlns="" xmlns:a16="http://schemas.microsoft.com/office/drawing/2014/main" id="{69B49125-E030-48B9-97B9-AE9E0FEA6507}"/>
              </a:ext>
            </a:extLst>
          </p:cNvPr>
          <p:cNvSpPr/>
          <p:nvPr/>
        </p:nvSpPr>
        <p:spPr>
          <a:xfrm>
            <a:off x="3609929" y="1715993"/>
            <a:ext cx="4963260" cy="1569660"/>
          </a:xfrm>
          <a:prstGeom prst="rect">
            <a:avLst/>
          </a:prstGeom>
        </p:spPr>
        <p:txBody>
          <a:bodyPr wrap="square">
            <a:spAutoFit/>
          </a:bodyPr>
          <a:lstStyle/>
          <a:p>
            <a:pPr marL="514350" indent="-514350" algn="just">
              <a:buFont typeface="Wingdings" panose="05000000000000000000" pitchFamily="2" charset="2"/>
              <a:buChar char="§"/>
            </a:pPr>
            <a:r>
              <a:rPr lang="en-US" sz="1600" dirty="0"/>
              <a:t>As per the circular payment of salaries/ wages during the lockdown period is moral obligation. </a:t>
            </a:r>
          </a:p>
          <a:p>
            <a:pPr marL="514350" indent="-514350" algn="just">
              <a:buFont typeface="Wingdings" panose="05000000000000000000" pitchFamily="2" charset="2"/>
              <a:buChar char="§"/>
            </a:pPr>
            <a:endParaRPr lang="en-US" sz="1600" dirty="0"/>
          </a:p>
          <a:p>
            <a:pPr marL="514350" indent="-514350" algn="just">
              <a:buFont typeface="Wingdings" panose="05000000000000000000" pitchFamily="2" charset="2"/>
              <a:buChar char="§"/>
            </a:pPr>
            <a:r>
              <a:rPr lang="en-US" sz="1600" dirty="0"/>
              <a:t> Such payment of salaries does not qualify as CSR expenditure.</a:t>
            </a:r>
          </a:p>
        </p:txBody>
      </p:sp>
      <p:sp>
        <p:nvSpPr>
          <p:cNvPr id="5" name="Rectangle 4">
            <a:extLst>
              <a:ext uri="{FF2B5EF4-FFF2-40B4-BE49-F238E27FC236}">
                <a16:creationId xmlns="" xmlns:a16="http://schemas.microsoft.com/office/drawing/2014/main" id="{3E5282D6-B5D9-4B31-9007-F6D0CCF0F3C1}"/>
              </a:ext>
            </a:extLst>
          </p:cNvPr>
          <p:cNvSpPr/>
          <p:nvPr/>
        </p:nvSpPr>
        <p:spPr>
          <a:xfrm>
            <a:off x="3609928" y="4172622"/>
            <a:ext cx="4963260" cy="1815882"/>
          </a:xfrm>
          <a:prstGeom prst="rect">
            <a:avLst/>
          </a:prstGeom>
        </p:spPr>
        <p:txBody>
          <a:bodyPr wrap="square">
            <a:spAutoFit/>
          </a:bodyPr>
          <a:lstStyle/>
          <a:p>
            <a:pPr marL="514350" indent="-514350" algn="just">
              <a:buFont typeface="Wingdings" panose="05000000000000000000" pitchFamily="2" charset="2"/>
              <a:buChar char="§"/>
            </a:pPr>
            <a:r>
              <a:rPr lang="en-US" sz="1600" dirty="0"/>
              <a:t>Section 47 empowers the CG to constitute emergency fund for the purpose of </a:t>
            </a:r>
            <a:r>
              <a:rPr lang="en-US" sz="1600" dirty="0" smtClean="0"/>
              <a:t>mitigation of risk.  </a:t>
            </a:r>
            <a:endParaRPr lang="en-US" sz="1600" dirty="0"/>
          </a:p>
          <a:p>
            <a:pPr marL="514350" indent="-514350" algn="just">
              <a:buFont typeface="Wingdings" panose="05000000000000000000" pitchFamily="2" charset="2"/>
              <a:buChar char="§"/>
            </a:pPr>
            <a:endParaRPr lang="en-US" sz="1600" dirty="0"/>
          </a:p>
          <a:p>
            <a:pPr marL="514350" indent="-514350" algn="just">
              <a:buFont typeface="Wingdings" panose="05000000000000000000" pitchFamily="2" charset="2"/>
              <a:buChar char="§"/>
            </a:pPr>
            <a:r>
              <a:rPr lang="en-US" sz="1600" dirty="0"/>
              <a:t>Even though CG can allocate the </a:t>
            </a:r>
            <a:r>
              <a:rPr lang="en-US" sz="1600" dirty="0" smtClean="0"/>
              <a:t> funds for the said purpose</a:t>
            </a:r>
            <a:r>
              <a:rPr lang="en-US" sz="1600" dirty="0"/>
              <a:t>, it can not enforce financial obligations on private establishments </a:t>
            </a:r>
          </a:p>
        </p:txBody>
      </p:sp>
      <p:sp>
        <p:nvSpPr>
          <p:cNvPr id="13" name="Content Placeholder 2">
            <a:extLst>
              <a:ext uri="{FF2B5EF4-FFF2-40B4-BE49-F238E27FC236}">
                <a16:creationId xmlns="" xmlns:a16="http://schemas.microsoft.com/office/drawing/2014/main" id="{DF1F47BD-DA43-4CC2-9722-8E25BA11E5A6}"/>
              </a:ext>
            </a:extLst>
          </p:cNvPr>
          <p:cNvSpPr txBox="1">
            <a:spLocks/>
          </p:cNvSpPr>
          <p:nvPr/>
        </p:nvSpPr>
        <p:spPr>
          <a:xfrm>
            <a:off x="4271855" y="3657783"/>
            <a:ext cx="4869637" cy="343721"/>
          </a:xfrm>
          <a:prstGeom prst="rect">
            <a:avLst/>
          </a:prstGeom>
        </p:spPr>
        <p:txBody>
          <a:bodyPr vert="horz" lIns="91440" tIns="45720" rIns="91440" bIns="45720" rtlCol="0">
            <a:no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lgn="just">
              <a:buNone/>
            </a:pPr>
            <a:r>
              <a:rPr lang="en-US" b="1" dirty="0"/>
              <a:t>Limited powers under DMA–</a:t>
            </a:r>
          </a:p>
          <a:p>
            <a:pPr marL="514350" indent="-514350" algn="ctr">
              <a:buFont typeface="+mj-lt"/>
              <a:buAutoNum type="arabicPeriod"/>
            </a:pPr>
            <a:endParaRPr lang="en-US" b="1" dirty="0"/>
          </a:p>
        </p:txBody>
      </p:sp>
    </p:spTree>
    <p:extLst>
      <p:ext uri="{BB962C8B-B14F-4D97-AF65-F5344CB8AC3E}">
        <p14:creationId xmlns:p14="http://schemas.microsoft.com/office/powerpoint/2010/main" val="4094680381"/>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44624"/>
            <a:ext cx="9144000" cy="1008112"/>
          </a:xfrm>
          <a:gradFill>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gradFill>
        </p:spPr>
        <p:txBody>
          <a:bodyPr>
            <a:normAutofit/>
          </a:bodyPr>
          <a:lstStyle/>
          <a:p>
            <a:pPr algn="ctr"/>
            <a:r>
              <a:rPr lang="en-US" dirty="0"/>
              <a:t> Decision</a:t>
            </a:r>
          </a:p>
        </p:txBody>
      </p:sp>
      <p:pic>
        <p:nvPicPr>
          <p:cNvPr id="13314" name="Picture 2" descr="Lockdown 3.0: Bombay High Court to continue working limited hours ...">
            <a:extLst>
              <a:ext uri="{FF2B5EF4-FFF2-40B4-BE49-F238E27FC236}">
                <a16:creationId xmlns="" xmlns:a16="http://schemas.microsoft.com/office/drawing/2014/main" id="{34169F28-C16B-48D8-AAAE-03A5739A104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009" r="16290" b="-1"/>
          <a:stretch/>
        </p:blipFill>
        <p:spPr bwMode="auto">
          <a:xfrm>
            <a:off x="28577" y="1063855"/>
            <a:ext cx="4183383" cy="3239740"/>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High Court: Decision &amp; action of Externment should not be vitiated ...">
            <a:extLst>
              <a:ext uri="{FF2B5EF4-FFF2-40B4-BE49-F238E27FC236}">
                <a16:creationId xmlns="" xmlns:a16="http://schemas.microsoft.com/office/drawing/2014/main" id="{E60430BB-AF23-41CE-B049-CC8250A938A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0189" r="17440" b="1"/>
          <a:stretch/>
        </p:blipFill>
        <p:spPr bwMode="auto">
          <a:xfrm>
            <a:off x="4558443" y="3616036"/>
            <a:ext cx="4556979" cy="3241964"/>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580624" y="1196752"/>
            <a:ext cx="4183383" cy="2592288"/>
          </a:xfrm>
        </p:spPr>
        <p:txBody>
          <a:bodyPr>
            <a:normAutofit/>
          </a:bodyPr>
          <a:lstStyle/>
          <a:p>
            <a:pPr marL="0" indent="0" algn="ctr">
              <a:buNone/>
            </a:pPr>
            <a:r>
              <a:rPr lang="en-US" sz="1800" dirty="0"/>
              <a:t>The Bombay HC in Align Components Private Limited v/s UOI – order dated 29</a:t>
            </a:r>
            <a:r>
              <a:rPr lang="en-US" sz="1800" baseline="30000" dirty="0"/>
              <a:t>th</a:t>
            </a:r>
            <a:r>
              <a:rPr lang="en-US" sz="1800" dirty="0"/>
              <a:t> March 2020 was challenged – HC clarified that lockdown has partially lifted in few areas of Maharashtra and that the workers would be expected to report to duty and if they remain absent Management can deduct their wages as per Law. </a:t>
            </a:r>
          </a:p>
          <a:p>
            <a:pPr algn="ctr"/>
            <a:endParaRPr lang="en-US" sz="1800" dirty="0"/>
          </a:p>
        </p:txBody>
      </p:sp>
      <p:sp>
        <p:nvSpPr>
          <p:cNvPr id="4" name="Content Placeholder 2">
            <a:extLst>
              <a:ext uri="{FF2B5EF4-FFF2-40B4-BE49-F238E27FC236}">
                <a16:creationId xmlns="" xmlns:a16="http://schemas.microsoft.com/office/drawing/2014/main" id="{13A313D8-911A-49C8-B964-13B32FEE503D}"/>
              </a:ext>
            </a:extLst>
          </p:cNvPr>
          <p:cNvSpPr txBox="1">
            <a:spLocks/>
          </p:cNvSpPr>
          <p:nvPr/>
        </p:nvSpPr>
        <p:spPr>
          <a:xfrm>
            <a:off x="107504" y="4476045"/>
            <a:ext cx="3888432" cy="2448272"/>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lgn="ctr">
              <a:buNone/>
            </a:pPr>
            <a:r>
              <a:rPr lang="en-US" sz="1800" dirty="0"/>
              <a:t>The Nagpur bench of Bombay HC in C. H. Sharma v/s State of Maharashtra directed that State of Maharashtra to make arrangements for  stay, food, shelter, sanitation, clothing and health care for the </a:t>
            </a:r>
            <a:r>
              <a:rPr lang="en-US" sz="1800" dirty="0" err="1"/>
              <a:t>labourers</a:t>
            </a:r>
            <a:r>
              <a:rPr lang="en-US" sz="1800" dirty="0"/>
              <a:t> including migrant </a:t>
            </a:r>
            <a:r>
              <a:rPr lang="en-US" sz="1800" dirty="0" err="1"/>
              <a:t>labourers</a:t>
            </a:r>
            <a:r>
              <a:rPr lang="en-US" sz="1800" dirty="0"/>
              <a:t>. </a:t>
            </a:r>
          </a:p>
          <a:p>
            <a:pPr algn="ctr"/>
            <a:endParaRPr lang="en-US" sz="1800" dirty="0"/>
          </a:p>
        </p:txBody>
      </p:sp>
    </p:spTree>
    <p:extLst>
      <p:ext uri="{BB962C8B-B14F-4D97-AF65-F5344CB8AC3E}">
        <p14:creationId xmlns:p14="http://schemas.microsoft.com/office/powerpoint/2010/main" val="1293800077"/>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fade">
                                      <p:cBhvr>
                                        <p:cTn id="7" dur="1000"/>
                                        <p:tgtEl>
                                          <p:spTgt spid="13314"/>
                                        </p:tgtEl>
                                      </p:cBhvr>
                                    </p:animEffect>
                                    <p:anim calcmode="lin" valueType="num">
                                      <p:cBhvr>
                                        <p:cTn id="8" dur="1000" fill="hold"/>
                                        <p:tgtEl>
                                          <p:spTgt spid="13314"/>
                                        </p:tgtEl>
                                        <p:attrNameLst>
                                          <p:attrName>ppt_x</p:attrName>
                                        </p:attrNameLst>
                                      </p:cBhvr>
                                      <p:tavLst>
                                        <p:tav tm="0">
                                          <p:val>
                                            <p:strVal val="#ppt_x"/>
                                          </p:val>
                                        </p:tav>
                                        <p:tav tm="100000">
                                          <p:val>
                                            <p:strVal val="#ppt_x"/>
                                          </p:val>
                                        </p:tav>
                                      </p:tavLst>
                                    </p:anim>
                                    <p:anim calcmode="lin" valueType="num">
                                      <p:cBhvr>
                                        <p:cTn id="9" dur="1000" fill="hold"/>
                                        <p:tgtEl>
                                          <p:spTgt spid="1331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3316"/>
                                        </p:tgtEl>
                                        <p:attrNameLst>
                                          <p:attrName>style.visibility</p:attrName>
                                        </p:attrNameLst>
                                      </p:cBhvr>
                                      <p:to>
                                        <p:strVal val="visible"/>
                                      </p:to>
                                    </p:set>
                                    <p:animEffect transition="in" filter="fade">
                                      <p:cBhvr>
                                        <p:cTn id="24" dur="1000"/>
                                        <p:tgtEl>
                                          <p:spTgt spid="13316"/>
                                        </p:tgtEl>
                                      </p:cBhvr>
                                    </p:animEffect>
                                    <p:anim calcmode="lin" valueType="num">
                                      <p:cBhvr>
                                        <p:cTn id="25" dur="1000" fill="hold"/>
                                        <p:tgtEl>
                                          <p:spTgt spid="13316"/>
                                        </p:tgtEl>
                                        <p:attrNameLst>
                                          <p:attrName>ppt_x</p:attrName>
                                        </p:attrNameLst>
                                      </p:cBhvr>
                                      <p:tavLst>
                                        <p:tav tm="0">
                                          <p:val>
                                            <p:strVal val="#ppt_x"/>
                                          </p:val>
                                        </p:tav>
                                        <p:tav tm="100000">
                                          <p:val>
                                            <p:strVal val="#ppt_x"/>
                                          </p:val>
                                        </p:tav>
                                      </p:tavLst>
                                    </p:anim>
                                    <p:anim calcmode="lin" valueType="num">
                                      <p:cBhvr>
                                        <p:cTn id="26" dur="1000" fill="hold"/>
                                        <p:tgtEl>
                                          <p:spTgt spid="133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2" name="Rectangle 191">
            <a:extLst>
              <a:ext uri="{FF2B5EF4-FFF2-40B4-BE49-F238E27FC236}">
                <a16:creationId xmlns="" xmlns:a16="http://schemas.microsoft.com/office/drawing/2014/main" id="{3964958D-AF5D-4863-B5FB-83F6B8CB12A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508" y="0"/>
            <a:ext cx="9141492"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362" name="Picture 2" descr="An Action Plan">
            <a:extLst>
              <a:ext uri="{FF2B5EF4-FFF2-40B4-BE49-F238E27FC236}">
                <a16:creationId xmlns="" xmlns:a16="http://schemas.microsoft.com/office/drawing/2014/main" id="{096FB0F8-7ACF-483D-8B1A-298714E4206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5020" r="36425" b="1"/>
          <a:stretch/>
        </p:blipFill>
        <p:spPr bwMode="auto">
          <a:xfrm>
            <a:off x="2508" y="10"/>
            <a:ext cx="3485044" cy="685799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3799878" y="854073"/>
            <a:ext cx="5094315" cy="998622"/>
          </a:xfrm>
        </p:spPr>
        <p:txBody>
          <a:bodyPr>
            <a:noAutofit/>
          </a:bodyPr>
          <a:lstStyle/>
          <a:p>
            <a:pPr marL="0" indent="0" algn="just">
              <a:buNone/>
            </a:pPr>
            <a:r>
              <a:rPr lang="en-US" sz="1500" dirty="0"/>
              <a:t>Lay-off – temporary suspension of employees- 45 days – cost cutting tool – COVID 19 has been declared as “natural calamity” by the Ministry of Finance on 19</a:t>
            </a:r>
            <a:r>
              <a:rPr lang="en-US" sz="1500" baseline="30000" dirty="0"/>
              <a:t>th</a:t>
            </a:r>
            <a:r>
              <a:rPr lang="en-US" sz="1500" dirty="0"/>
              <a:t> February 2020 – </a:t>
            </a:r>
            <a:r>
              <a:rPr lang="en-US" sz="1500" dirty="0" smtClean="0"/>
              <a:t> Lay off are not applicable  to managers</a:t>
            </a:r>
            <a:r>
              <a:rPr lang="en-US" sz="1500" dirty="0"/>
              <a:t>/ supervisors</a:t>
            </a:r>
          </a:p>
          <a:p>
            <a:pPr algn="just"/>
            <a:endParaRPr lang="en-US" sz="1500" dirty="0"/>
          </a:p>
        </p:txBody>
      </p:sp>
      <p:grpSp>
        <p:nvGrpSpPr>
          <p:cNvPr id="193" name="Group 192">
            <a:extLst>
              <a:ext uri="{FF2B5EF4-FFF2-40B4-BE49-F238E27FC236}">
                <a16:creationId xmlns="" xmlns:a16="http://schemas.microsoft.com/office/drawing/2014/main" id="{11002ACD-3B0C-4885-8754-8A00E926FE4B}"/>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8551293" y="6229681"/>
            <a:ext cx="342900" cy="457200"/>
            <a:chOff x="11361456" y="6195813"/>
            <a:chExt cx="548640" cy="548640"/>
          </a:xfrm>
        </p:grpSpPr>
        <p:sp>
          <p:nvSpPr>
            <p:cNvPr id="194" name="Oval 193">
              <a:extLst>
                <a:ext uri="{FF2B5EF4-FFF2-40B4-BE49-F238E27FC236}">
                  <a16:creationId xmlns="" xmlns:a16="http://schemas.microsoft.com/office/drawing/2014/main" id="{DF0313CD-4196-4456-A70D-5EE2B995BAD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95" name="Oval 194">
              <a:extLst>
                <a:ext uri="{FF2B5EF4-FFF2-40B4-BE49-F238E27FC236}">
                  <a16:creationId xmlns="" xmlns:a16="http://schemas.microsoft.com/office/drawing/2014/main" id="{80DE0B32-9EE8-4975-AD48-3855B0A82A3E}"/>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p:cNvSpPr>
            <a:spLocks noGrp="1"/>
          </p:cNvSpPr>
          <p:nvPr>
            <p:ph type="title"/>
          </p:nvPr>
        </p:nvSpPr>
        <p:spPr>
          <a:xfrm>
            <a:off x="2411760" y="-37283"/>
            <a:ext cx="5112568" cy="1008112"/>
          </a:xfrm>
          <a:ln>
            <a:noFill/>
          </a:ln>
        </p:spPr>
        <p:txBody>
          <a:bodyPr>
            <a:normAutofit/>
          </a:bodyPr>
          <a:lstStyle/>
          <a:p>
            <a:r>
              <a:rPr lang="en-US" dirty="0"/>
              <a:t> Actions by Employer </a:t>
            </a:r>
          </a:p>
        </p:txBody>
      </p:sp>
      <p:sp>
        <p:nvSpPr>
          <p:cNvPr id="4" name="Rectangle 3">
            <a:extLst>
              <a:ext uri="{FF2B5EF4-FFF2-40B4-BE49-F238E27FC236}">
                <a16:creationId xmlns="" xmlns:a16="http://schemas.microsoft.com/office/drawing/2014/main" id="{5B24A59A-0D7C-4E82-BFCE-C118A28CBB92}"/>
              </a:ext>
            </a:extLst>
          </p:cNvPr>
          <p:cNvSpPr/>
          <p:nvPr/>
        </p:nvSpPr>
        <p:spPr>
          <a:xfrm>
            <a:off x="3799878" y="2023899"/>
            <a:ext cx="5021128" cy="784830"/>
          </a:xfrm>
          <a:prstGeom prst="rect">
            <a:avLst/>
          </a:prstGeom>
        </p:spPr>
        <p:txBody>
          <a:bodyPr wrap="square">
            <a:spAutoFit/>
          </a:bodyPr>
          <a:lstStyle/>
          <a:p>
            <a:pPr algn="just"/>
            <a:r>
              <a:rPr lang="en-US" sz="1500" dirty="0"/>
              <a:t>Retrenchment – termination of employees- downsizing- for any reason whatsoever- do not include natural calamity – employer have to pay compensation</a:t>
            </a:r>
          </a:p>
        </p:txBody>
      </p:sp>
      <p:sp>
        <p:nvSpPr>
          <p:cNvPr id="5" name="Rectangle 4">
            <a:extLst>
              <a:ext uri="{FF2B5EF4-FFF2-40B4-BE49-F238E27FC236}">
                <a16:creationId xmlns="" xmlns:a16="http://schemas.microsoft.com/office/drawing/2014/main" id="{9F4AE8F8-69CC-4E5A-BD00-F40F51E2FD35}"/>
              </a:ext>
            </a:extLst>
          </p:cNvPr>
          <p:cNvSpPr/>
          <p:nvPr/>
        </p:nvSpPr>
        <p:spPr>
          <a:xfrm>
            <a:off x="3873681" y="3142073"/>
            <a:ext cx="5021127" cy="1015663"/>
          </a:xfrm>
          <a:prstGeom prst="rect">
            <a:avLst/>
          </a:prstGeom>
        </p:spPr>
        <p:txBody>
          <a:bodyPr wrap="square">
            <a:spAutoFit/>
          </a:bodyPr>
          <a:lstStyle/>
          <a:p>
            <a:pPr algn="just"/>
            <a:r>
              <a:rPr lang="en-US" sz="1500" dirty="0"/>
              <a:t>Benching- occurs when employer unable to pay an employee – when skills are not matching with the available projects – remain on payroll without contributing to the output of the company</a:t>
            </a:r>
          </a:p>
        </p:txBody>
      </p:sp>
      <p:sp>
        <p:nvSpPr>
          <p:cNvPr id="6" name="Rectangle 5">
            <a:extLst>
              <a:ext uri="{FF2B5EF4-FFF2-40B4-BE49-F238E27FC236}">
                <a16:creationId xmlns="" xmlns:a16="http://schemas.microsoft.com/office/drawing/2014/main" id="{5CC495F5-4D08-4F5B-A1E5-ED7AF1E49C0E}"/>
              </a:ext>
            </a:extLst>
          </p:cNvPr>
          <p:cNvSpPr/>
          <p:nvPr/>
        </p:nvSpPr>
        <p:spPr>
          <a:xfrm>
            <a:off x="3880221" y="4382058"/>
            <a:ext cx="5113129" cy="1246495"/>
          </a:xfrm>
          <a:prstGeom prst="rect">
            <a:avLst/>
          </a:prstGeom>
        </p:spPr>
        <p:txBody>
          <a:bodyPr wrap="square">
            <a:spAutoFit/>
          </a:bodyPr>
          <a:lstStyle/>
          <a:p>
            <a:pPr algn="just"/>
            <a:r>
              <a:rPr lang="en-US" sz="1500" dirty="0"/>
              <a:t>Furlough- mandatory suspension from work without pay -  when employer does not have resource to pay –[ UK Government launch furlough wherein employers can furlough employees and claim 80% of their wages – cap is 2500 pound per week]</a:t>
            </a:r>
          </a:p>
        </p:txBody>
      </p:sp>
      <p:sp>
        <p:nvSpPr>
          <p:cNvPr id="7" name="Rectangle 6">
            <a:extLst>
              <a:ext uri="{FF2B5EF4-FFF2-40B4-BE49-F238E27FC236}">
                <a16:creationId xmlns="" xmlns:a16="http://schemas.microsoft.com/office/drawing/2014/main" id="{302E0052-4449-4817-BD53-2CC3FBD0864A}"/>
              </a:ext>
            </a:extLst>
          </p:cNvPr>
          <p:cNvSpPr/>
          <p:nvPr/>
        </p:nvSpPr>
        <p:spPr>
          <a:xfrm>
            <a:off x="3852223" y="5837265"/>
            <a:ext cx="5141127" cy="784830"/>
          </a:xfrm>
          <a:prstGeom prst="rect">
            <a:avLst/>
          </a:prstGeom>
        </p:spPr>
        <p:txBody>
          <a:bodyPr wrap="square">
            <a:spAutoFit/>
          </a:bodyPr>
          <a:lstStyle/>
          <a:p>
            <a:pPr algn="just"/>
            <a:r>
              <a:rPr lang="en-US" sz="1500" dirty="0"/>
              <a:t>Invoking Force Majeure-  rarely mentioned in the employment contract – depend on the offer or appointment letter </a:t>
            </a:r>
          </a:p>
        </p:txBody>
      </p:sp>
    </p:spTree>
    <p:extLst>
      <p:ext uri="{BB962C8B-B14F-4D97-AF65-F5344CB8AC3E}">
        <p14:creationId xmlns:p14="http://schemas.microsoft.com/office/powerpoint/2010/main" val="10643939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0" end="0"/>
                                            </p:txEl>
                                          </p:spTgt>
                                        </p:tgtEl>
                                        <p:attrNameLst>
                                          <p:attrName>style.visibility</p:attrName>
                                        </p:attrNameLst>
                                      </p:cBhvr>
                                      <p:to>
                                        <p:strVal val="visible"/>
                                      </p:to>
                                    </p:set>
                                    <p:animEffect transition="in" filter="fade">
                                      <p:cBhvr>
                                        <p:cTn id="28" dur="1000"/>
                                        <p:tgtEl>
                                          <p:spTgt spid="6">
                                            <p:txEl>
                                              <p:pRg st="0" end="0"/>
                                            </p:txEl>
                                          </p:spTgt>
                                        </p:tgtEl>
                                      </p:cBhvr>
                                    </p:animEffect>
                                    <p:anim calcmode="lin" valueType="num">
                                      <p:cBhvr>
                                        <p:cTn id="29"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2" name="Rectangle 191">
            <a:extLst>
              <a:ext uri="{FF2B5EF4-FFF2-40B4-BE49-F238E27FC236}">
                <a16:creationId xmlns="" xmlns:a16="http://schemas.microsoft.com/office/drawing/2014/main" id="{E009DD9B-5EE2-4C0D-8B2B-351C8C10220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Rectangle 192">
            <a:extLst>
              <a:ext uri="{FF2B5EF4-FFF2-40B4-BE49-F238E27FC236}">
                <a16:creationId xmlns="" xmlns:a16="http://schemas.microsoft.com/office/drawing/2014/main" id="{E720DB99-7745-4E75-9D96-AAB6D55C531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38378" y="464119"/>
            <a:ext cx="7667244"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388" name="Rectangle 193">
            <a:extLst>
              <a:ext uri="{FF2B5EF4-FFF2-40B4-BE49-F238E27FC236}">
                <a16:creationId xmlns="" xmlns:a16="http://schemas.microsoft.com/office/drawing/2014/main" id="{D68803C4-E159-4360-B7BB-74205C8F782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38378" y="601952"/>
            <a:ext cx="7667244"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389" name="Rectangle 194">
            <a:extLst>
              <a:ext uri="{FF2B5EF4-FFF2-40B4-BE49-F238E27FC236}">
                <a16:creationId xmlns="" xmlns:a16="http://schemas.microsoft.com/office/drawing/2014/main" id="{504B0465-3B07-49BF-BEA7-D8147624629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38378" y="2038655"/>
            <a:ext cx="7667244"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73941" y="863286"/>
            <a:ext cx="7543800" cy="192902"/>
          </a:xfrm>
        </p:spPr>
        <p:txBody>
          <a:bodyPr vert="horz" lIns="91440" tIns="45720" rIns="91440" bIns="45720" rtlCol="0" anchor="ctr">
            <a:normAutofit fontScale="90000"/>
          </a:bodyPr>
          <a:lstStyle/>
          <a:p>
            <a:r>
              <a:rPr lang="en-US" sz="5400" dirty="0"/>
              <a:t> Actions by Employee </a:t>
            </a:r>
          </a:p>
        </p:txBody>
      </p:sp>
      <p:pic>
        <p:nvPicPr>
          <p:cNvPr id="16386" name="Picture 2" descr="Plan d 13 » Clipart Station">
            <a:extLst>
              <a:ext uri="{FF2B5EF4-FFF2-40B4-BE49-F238E27FC236}">
                <a16:creationId xmlns="" xmlns:a16="http://schemas.microsoft.com/office/drawing/2014/main" id="{A39C162A-0674-442D-9784-F6F79FC81BC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4859" r="21160" b="1"/>
          <a:stretch/>
        </p:blipFill>
        <p:spPr bwMode="auto">
          <a:xfrm>
            <a:off x="1911323" y="2279181"/>
            <a:ext cx="6673672" cy="391614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 xmlns:a16="http://schemas.microsoft.com/office/drawing/2014/main" id="{A5031697-E714-4CBD-BEA1-F8F781D65BF6}"/>
              </a:ext>
            </a:extLst>
          </p:cNvPr>
          <p:cNvSpPr/>
          <p:nvPr/>
        </p:nvSpPr>
        <p:spPr>
          <a:xfrm>
            <a:off x="179512" y="2151819"/>
            <a:ext cx="8602392" cy="845133"/>
          </a:xfrm>
          <a:prstGeom prst="rect">
            <a:avLst/>
          </a:prstGeom>
        </p:spPr>
        <p:txBody>
          <a:bodyPr vert="horz" lIns="91440" tIns="45720" rIns="91440" bIns="45720" rtlCol="0" anchor="ctr">
            <a:noAutofit/>
          </a:bodyPr>
          <a:lstStyle/>
          <a:p>
            <a:pPr defTabSz="914400">
              <a:lnSpc>
                <a:spcPct val="90000"/>
              </a:lnSpc>
              <a:spcAft>
                <a:spcPts val="600"/>
              </a:spcAft>
              <a:buClr>
                <a:schemeClr val="accent1">
                  <a:lumMod val="75000"/>
                </a:schemeClr>
              </a:buClr>
              <a:buSzPct val="85000"/>
            </a:pPr>
            <a:r>
              <a:rPr lang="en-US" dirty="0"/>
              <a:t>In National Alliance of Journalists  v/s UOI- employers retrenchment, directions to go on leave without pay and salary cuts orders have been challenged – SC has given two weeks time to UOI to respond.</a:t>
            </a:r>
          </a:p>
        </p:txBody>
      </p:sp>
      <p:sp>
        <p:nvSpPr>
          <p:cNvPr id="196" name="Oval 195">
            <a:extLst>
              <a:ext uri="{FF2B5EF4-FFF2-40B4-BE49-F238E27FC236}">
                <a16:creationId xmlns="" xmlns:a16="http://schemas.microsoft.com/office/drawing/2014/main" id="{49B7FFA5-14CB-4A4F-9BCC-CA3AA5D9D27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551293" y="6229681"/>
            <a:ext cx="342900" cy="45720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97" name="Oval 196">
            <a:extLst>
              <a:ext uri="{FF2B5EF4-FFF2-40B4-BE49-F238E27FC236}">
                <a16:creationId xmlns="" xmlns:a16="http://schemas.microsoft.com/office/drawing/2014/main" id="{04E48745-7512-4EC2-9E20-9092D12150C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573188" y="6258874"/>
            <a:ext cx="299110"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7" name="Rectangle 6">
            <a:extLst>
              <a:ext uri="{FF2B5EF4-FFF2-40B4-BE49-F238E27FC236}">
                <a16:creationId xmlns="" xmlns:a16="http://schemas.microsoft.com/office/drawing/2014/main" id="{FAF03C81-CB38-414A-84CF-69400FE6B49E}"/>
              </a:ext>
            </a:extLst>
          </p:cNvPr>
          <p:cNvSpPr/>
          <p:nvPr/>
        </p:nvSpPr>
        <p:spPr>
          <a:xfrm>
            <a:off x="245789" y="3456685"/>
            <a:ext cx="2870983" cy="923330"/>
          </a:xfrm>
          <a:prstGeom prst="rect">
            <a:avLst/>
          </a:prstGeom>
        </p:spPr>
        <p:txBody>
          <a:bodyPr wrap="square">
            <a:spAutoFit/>
          </a:bodyPr>
          <a:lstStyle/>
          <a:p>
            <a:pPr>
              <a:spcAft>
                <a:spcPts val="600"/>
              </a:spcAft>
            </a:pPr>
            <a:r>
              <a:rPr lang="en-US" dirty="0"/>
              <a:t>Air India employees have challenged employer’s order to deduct wages.</a:t>
            </a:r>
          </a:p>
        </p:txBody>
      </p:sp>
      <p:sp>
        <p:nvSpPr>
          <p:cNvPr id="8" name="Rectangle 7">
            <a:extLst>
              <a:ext uri="{FF2B5EF4-FFF2-40B4-BE49-F238E27FC236}">
                <a16:creationId xmlns="" xmlns:a16="http://schemas.microsoft.com/office/drawing/2014/main" id="{F9E5DDD8-7505-47F2-B1A8-EF59CE49B927}"/>
              </a:ext>
            </a:extLst>
          </p:cNvPr>
          <p:cNvSpPr/>
          <p:nvPr/>
        </p:nvSpPr>
        <p:spPr>
          <a:xfrm>
            <a:off x="300590" y="5534951"/>
            <a:ext cx="8090502" cy="923330"/>
          </a:xfrm>
          <a:prstGeom prst="rect">
            <a:avLst/>
          </a:prstGeom>
        </p:spPr>
        <p:txBody>
          <a:bodyPr wrap="square">
            <a:spAutoFit/>
          </a:bodyPr>
          <a:lstStyle/>
          <a:p>
            <a:pPr algn="just">
              <a:spcAft>
                <a:spcPts val="600"/>
              </a:spcAft>
            </a:pPr>
            <a:r>
              <a:rPr lang="en-US" dirty="0"/>
              <a:t>A petition has been filed against Steel Authority of India Limited and National Building Construction Corporation Limited for their orders directing employees to report to work</a:t>
            </a:r>
          </a:p>
        </p:txBody>
      </p:sp>
    </p:spTree>
    <p:extLst>
      <p:ext uri="{BB962C8B-B14F-4D97-AF65-F5344CB8AC3E}">
        <p14:creationId xmlns:p14="http://schemas.microsoft.com/office/powerpoint/2010/main" val="3842884333"/>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whether Wage payment is CSR?</a:t>
            </a:r>
            <a:endParaRPr lang="en-US" dirty="0"/>
          </a:p>
        </p:txBody>
      </p:sp>
      <p:sp>
        <p:nvSpPr>
          <p:cNvPr id="3" name="Content Placeholder 2"/>
          <p:cNvSpPr>
            <a:spLocks noGrp="1"/>
          </p:cNvSpPr>
          <p:nvPr>
            <p:ph idx="1"/>
          </p:nvPr>
        </p:nvSpPr>
        <p:spPr/>
        <p:txBody>
          <a:bodyPr>
            <a:normAutofit lnSpcReduction="10000"/>
          </a:bodyPr>
          <a:lstStyle/>
          <a:p>
            <a:pPr algn="just"/>
            <a:r>
              <a:rPr lang="en-US" dirty="0"/>
              <a:t>Payment of salary/ wages in normal circumstances is a </a:t>
            </a:r>
            <a:r>
              <a:rPr lang="en-US" dirty="0">
                <a:solidFill>
                  <a:srgbClr val="FF0000"/>
                </a:solidFill>
              </a:rPr>
              <a:t>contractual and statutory </a:t>
            </a:r>
            <a:r>
              <a:rPr lang="en-US" dirty="0"/>
              <a:t>obligation of the company. </a:t>
            </a:r>
            <a:endParaRPr lang="en-US" dirty="0" smtClean="0"/>
          </a:p>
          <a:p>
            <a:pPr algn="just"/>
            <a:endParaRPr lang="en-US" dirty="0" smtClean="0"/>
          </a:p>
          <a:p>
            <a:pPr algn="just"/>
            <a:r>
              <a:rPr lang="en-US" dirty="0" smtClean="0"/>
              <a:t>Similarly</a:t>
            </a:r>
            <a:r>
              <a:rPr lang="en-US" dirty="0"/>
              <a:t>, payment of salary/ wages to employees and workers even during the lockdown period is a </a:t>
            </a:r>
            <a:r>
              <a:rPr lang="en-US" dirty="0">
                <a:solidFill>
                  <a:srgbClr val="FF0000"/>
                </a:solidFill>
              </a:rPr>
              <a:t>moral obligation </a:t>
            </a:r>
            <a:r>
              <a:rPr lang="en-US" dirty="0"/>
              <a:t>of the employers, as they have no alternative source of employment or livelihood during this period. </a:t>
            </a:r>
            <a:endParaRPr lang="en-US" dirty="0" smtClean="0"/>
          </a:p>
          <a:p>
            <a:pPr algn="just"/>
            <a:endParaRPr lang="en-US" dirty="0" smtClean="0"/>
          </a:p>
          <a:p>
            <a:pPr algn="just"/>
            <a:r>
              <a:rPr lang="en-US" dirty="0" smtClean="0"/>
              <a:t>Thus</a:t>
            </a:r>
            <a:r>
              <a:rPr lang="en-US" dirty="0"/>
              <a:t>, payment of salary/ wages to employees and workers during the lockdown period (including imposition of other social distancing requirements) shall not qualify as admissible CSR expenditure. </a:t>
            </a:r>
            <a:r>
              <a:rPr lang="en-US" dirty="0" smtClean="0"/>
              <a:t> [MCA General </a:t>
            </a:r>
            <a:r>
              <a:rPr lang="en-US" dirty="0"/>
              <a:t>Circular No. 15 /</a:t>
            </a:r>
            <a:r>
              <a:rPr lang="en-US" dirty="0" smtClean="0"/>
              <a:t>2020 dt.10.04.2020] </a:t>
            </a:r>
            <a:endParaRPr lang="en-US" dirty="0"/>
          </a:p>
        </p:txBody>
      </p:sp>
    </p:spTree>
    <p:extLst>
      <p:ext uri="{BB962C8B-B14F-4D97-AF65-F5344CB8AC3E}">
        <p14:creationId xmlns:p14="http://schemas.microsoft.com/office/powerpoint/2010/main" val="2713975385"/>
      </p:ext>
    </p:extLst>
  </p:cSld>
  <p:clrMapOvr>
    <a:masterClrMapping/>
  </p:clrMapOvr>
  <p:transition>
    <p:pull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2" name="Rectangle 70">
            <a:extLst>
              <a:ext uri="{FF2B5EF4-FFF2-40B4-BE49-F238E27FC236}">
                <a16:creationId xmlns="" xmlns:a16="http://schemas.microsoft.com/office/drawing/2014/main" id="{F3AF35CD-DA30-4E34-B0F3-32C27766DA0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877232" y="0"/>
            <a:ext cx="3266767"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39552" y="316560"/>
            <a:ext cx="8235736" cy="496096"/>
          </a:xfrm>
          <a:ln>
            <a:noFill/>
          </a:ln>
        </p:spPr>
        <p:txBody>
          <a:bodyPr>
            <a:noAutofit/>
          </a:bodyPr>
          <a:lstStyle/>
          <a:p>
            <a:r>
              <a:rPr lang="en-US" sz="4000" dirty="0"/>
              <a:t> Actions against Private Companies </a:t>
            </a:r>
          </a:p>
        </p:txBody>
      </p:sp>
      <p:pic>
        <p:nvPicPr>
          <p:cNvPr id="17410" name="Picture 2" descr="Mullanpur mess: Submit action taken report, HC tells Punjab ...">
            <a:extLst>
              <a:ext uri="{FF2B5EF4-FFF2-40B4-BE49-F238E27FC236}">
                <a16:creationId xmlns="" xmlns:a16="http://schemas.microsoft.com/office/drawing/2014/main" id="{751520B9-2636-436B-BA57-4A999E5B8AA8}"/>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79512" y="980728"/>
            <a:ext cx="5457689" cy="5676961"/>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5790305" y="826290"/>
            <a:ext cx="3298715" cy="2160240"/>
          </a:xfrm>
        </p:spPr>
        <p:txBody>
          <a:bodyPr>
            <a:noAutofit/>
          </a:bodyPr>
          <a:lstStyle/>
          <a:p>
            <a:pPr marL="0" indent="0" algn="just">
              <a:buNone/>
            </a:pPr>
            <a:r>
              <a:rPr lang="en-US" sz="1800" dirty="0">
                <a:solidFill>
                  <a:srgbClr val="FF0000"/>
                </a:solidFill>
              </a:rPr>
              <a:t>WIPRO</a:t>
            </a:r>
            <a:r>
              <a:rPr lang="en-US" sz="1800" dirty="0"/>
              <a:t> BOP  Hinjewadi Pune has benched 300 of its employees on 23</a:t>
            </a:r>
            <a:r>
              <a:rPr lang="en-US" sz="1800" baseline="30000" dirty="0"/>
              <a:t>rd</a:t>
            </a:r>
            <a:r>
              <a:rPr lang="en-US" sz="1800" dirty="0"/>
              <a:t> April 2020. Based on the complaint from National Information Technology Employees Senate(NITES), Pune Labour Commissioner office has issued show cause notice to WIPRO. </a:t>
            </a:r>
          </a:p>
          <a:p>
            <a:endParaRPr lang="en-US" sz="1800" dirty="0"/>
          </a:p>
        </p:txBody>
      </p:sp>
      <p:grpSp>
        <p:nvGrpSpPr>
          <p:cNvPr id="17413" name="Group 72">
            <a:extLst>
              <a:ext uri="{FF2B5EF4-FFF2-40B4-BE49-F238E27FC236}">
                <a16:creationId xmlns="" xmlns:a16="http://schemas.microsoft.com/office/drawing/2014/main" id="{BCFC42DC-2C46-47C4-BC61-530557385DBD}"/>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8551293" y="6229681"/>
            <a:ext cx="342900" cy="457200"/>
            <a:chOff x="11361456" y="6195813"/>
            <a:chExt cx="548640" cy="548640"/>
          </a:xfrm>
        </p:grpSpPr>
        <p:sp>
          <p:nvSpPr>
            <p:cNvPr id="74" name="Oval 73">
              <a:extLst>
                <a:ext uri="{FF2B5EF4-FFF2-40B4-BE49-F238E27FC236}">
                  <a16:creationId xmlns="" xmlns:a16="http://schemas.microsoft.com/office/drawing/2014/main" id="{54B91A37-AA1F-4966-8ACF-93023547DA92}"/>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7414" name="Oval 74">
              <a:extLst>
                <a:ext uri="{FF2B5EF4-FFF2-40B4-BE49-F238E27FC236}">
                  <a16:creationId xmlns="" xmlns:a16="http://schemas.microsoft.com/office/drawing/2014/main" id="{17B17AC5-0931-432F-9A4A-DDCFAA010ABC}"/>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4" name="Rectangle 3">
            <a:extLst>
              <a:ext uri="{FF2B5EF4-FFF2-40B4-BE49-F238E27FC236}">
                <a16:creationId xmlns="" xmlns:a16="http://schemas.microsoft.com/office/drawing/2014/main" id="{7BE2A558-DCB6-45A4-AC30-25FE14331737}"/>
              </a:ext>
            </a:extLst>
          </p:cNvPr>
          <p:cNvSpPr/>
          <p:nvPr/>
        </p:nvSpPr>
        <p:spPr>
          <a:xfrm>
            <a:off x="5782034" y="3559028"/>
            <a:ext cx="3361576" cy="3139321"/>
          </a:xfrm>
          <a:prstGeom prst="rect">
            <a:avLst/>
          </a:prstGeom>
        </p:spPr>
        <p:txBody>
          <a:bodyPr wrap="square">
            <a:spAutoFit/>
          </a:bodyPr>
          <a:lstStyle/>
          <a:p>
            <a:r>
              <a:rPr lang="en-US" dirty="0"/>
              <a:t>Pune Labour Commissioner office has also issued notice to </a:t>
            </a:r>
            <a:r>
              <a:rPr lang="en-US" dirty="0">
                <a:solidFill>
                  <a:srgbClr val="FF0000"/>
                </a:solidFill>
              </a:rPr>
              <a:t>Tech Mahindra Limited </a:t>
            </a:r>
            <a:r>
              <a:rPr lang="en-US" dirty="0"/>
              <a:t>to cancel the order of pay cut and release the deducted salaries to employees</a:t>
            </a:r>
            <a:r>
              <a:rPr lang="en-US" dirty="0" smtClean="0"/>
              <a:t>.</a:t>
            </a:r>
          </a:p>
          <a:p>
            <a:pPr algn="ctr"/>
            <a:endParaRPr lang="en-US" dirty="0" smtClean="0"/>
          </a:p>
          <a:p>
            <a:r>
              <a:rPr lang="en-US" dirty="0" smtClean="0"/>
              <a:t>Pune Labour Commissioner office has issued notice to </a:t>
            </a:r>
            <a:r>
              <a:rPr lang="en-US" dirty="0" smtClean="0">
                <a:solidFill>
                  <a:srgbClr val="FF0000"/>
                </a:solidFill>
              </a:rPr>
              <a:t>Amdocs</a:t>
            </a:r>
            <a:r>
              <a:rPr lang="en-US" dirty="0" smtClean="0"/>
              <a:t> for firing 150 employees during lockdown </a:t>
            </a:r>
            <a:endParaRPr lang="en-US" dirty="0"/>
          </a:p>
        </p:txBody>
      </p:sp>
    </p:spTree>
    <p:extLst>
      <p:ext uri="{BB962C8B-B14F-4D97-AF65-F5344CB8AC3E}">
        <p14:creationId xmlns:p14="http://schemas.microsoft.com/office/powerpoint/2010/main" val="2315632818"/>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148"/>
            <a:ext cx="9126252" cy="1196752"/>
          </a:xfrm>
          <a:gradFill>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gradFill>
        </p:spPr>
        <p:txBody>
          <a:bodyPr/>
          <a:lstStyle/>
          <a:p>
            <a:pPr algn="ctr"/>
            <a:r>
              <a:rPr lang="en-US" dirty="0"/>
              <a:t> Impact of the notices issued </a:t>
            </a:r>
          </a:p>
        </p:txBody>
      </p:sp>
      <p:sp>
        <p:nvSpPr>
          <p:cNvPr id="3" name="Content Placeholder 2"/>
          <p:cNvSpPr>
            <a:spLocks noGrp="1"/>
          </p:cNvSpPr>
          <p:nvPr>
            <p:ph idx="1"/>
          </p:nvPr>
        </p:nvSpPr>
        <p:spPr>
          <a:xfrm>
            <a:off x="685800" y="1556792"/>
            <a:ext cx="7772400" cy="3456384"/>
          </a:xfrm>
        </p:spPr>
        <p:txBody>
          <a:bodyPr>
            <a:normAutofit fontScale="92500" lnSpcReduction="20000"/>
          </a:bodyPr>
          <a:lstStyle/>
          <a:p>
            <a:pPr algn="just"/>
            <a:r>
              <a:rPr lang="en-US" dirty="0"/>
              <a:t>The notices issued by Labour authorities may be amenable to judicial scrutiny and are questionable </a:t>
            </a:r>
            <a:r>
              <a:rPr lang="en-US" dirty="0" smtClean="0"/>
              <a:t>.</a:t>
            </a:r>
            <a:endParaRPr lang="en-US" dirty="0"/>
          </a:p>
          <a:p>
            <a:pPr algn="just"/>
            <a:endParaRPr lang="en-US" dirty="0"/>
          </a:p>
          <a:p>
            <a:pPr algn="just"/>
            <a:r>
              <a:rPr lang="en-US" dirty="0"/>
              <a:t>In case of State of UP v/s Bridge Roof Company(India) Limited – 1996 –the court had discussed that matter of private contract cannot be agitated in writ petition.</a:t>
            </a:r>
          </a:p>
          <a:p>
            <a:pPr algn="just"/>
            <a:endParaRPr lang="en-US" dirty="0"/>
          </a:p>
          <a:p>
            <a:pPr algn="just"/>
            <a:r>
              <a:rPr lang="en-US" dirty="0"/>
              <a:t>Similar decisions was given in In </a:t>
            </a:r>
            <a:r>
              <a:rPr lang="en-US" dirty="0" err="1" smtClean="0"/>
              <a:t>Anupam</a:t>
            </a:r>
            <a:r>
              <a:rPr lang="en-US" dirty="0" smtClean="0"/>
              <a:t> </a:t>
            </a:r>
            <a:r>
              <a:rPr lang="en-US" dirty="0"/>
              <a:t>Ghosh v/s UOI 1991.</a:t>
            </a:r>
          </a:p>
          <a:p>
            <a:pPr algn="just"/>
            <a:endParaRPr lang="en-US" dirty="0" smtClean="0"/>
          </a:p>
          <a:p>
            <a:pPr algn="just"/>
            <a:r>
              <a:rPr lang="en-US" dirty="0" smtClean="0"/>
              <a:t>All the orders are advisory in nature and they have made an appeal to pay salaries and not to sack employees during the period of lockdown.</a:t>
            </a:r>
            <a:endParaRPr lang="en-US" dirty="0"/>
          </a:p>
          <a:p>
            <a:pPr algn="just"/>
            <a:endParaRPr lang="en-US" dirty="0"/>
          </a:p>
          <a:p>
            <a:pPr algn="just"/>
            <a:endParaRPr lang="en-US" dirty="0"/>
          </a:p>
        </p:txBody>
      </p:sp>
    </p:spTree>
    <p:extLst>
      <p:ext uri="{BB962C8B-B14F-4D97-AF65-F5344CB8AC3E}">
        <p14:creationId xmlns:p14="http://schemas.microsoft.com/office/powerpoint/2010/main" val="2512637778"/>
      </p:ext>
    </p:extLst>
  </p:cSld>
  <p:clrMapOvr>
    <a:masterClrMapping/>
  </p:clrMapOvr>
  <p:transition>
    <p:pull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 xmlns:a16="http://schemas.microsoft.com/office/drawing/2014/main" id="{E009DD9B-5EE2-4C0D-8B2B-351C8C10220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 xmlns:a16="http://schemas.microsoft.com/office/drawing/2014/main" id="{E720DB99-7745-4E75-9D96-AAB6D55C531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38378" y="464119"/>
            <a:ext cx="7667244"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5" name="Rectangle 74">
            <a:extLst>
              <a:ext uri="{FF2B5EF4-FFF2-40B4-BE49-F238E27FC236}">
                <a16:creationId xmlns="" xmlns:a16="http://schemas.microsoft.com/office/drawing/2014/main" id="{D68803C4-E159-4360-B7BB-74205C8F782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38378" y="601952"/>
            <a:ext cx="7667244"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7" name="Rectangle 76">
            <a:extLst>
              <a:ext uri="{FF2B5EF4-FFF2-40B4-BE49-F238E27FC236}">
                <a16:creationId xmlns="" xmlns:a16="http://schemas.microsoft.com/office/drawing/2014/main" id="{504B0465-3B07-49BF-BEA7-D8147624629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38378" y="2038655"/>
            <a:ext cx="7667244"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02386" y="484632"/>
            <a:ext cx="7543800" cy="947831"/>
          </a:xfrm>
        </p:spPr>
        <p:txBody>
          <a:bodyPr>
            <a:normAutofit/>
          </a:bodyPr>
          <a:lstStyle/>
          <a:p>
            <a:r>
              <a:rPr lang="en-US" dirty="0"/>
              <a:t> Labour Welfare Measures </a:t>
            </a:r>
          </a:p>
        </p:txBody>
      </p:sp>
      <p:pic>
        <p:nvPicPr>
          <p:cNvPr id="19458" name="Picture 2" descr="Conceptual Framework of Labour Welfare - International Academic ...">
            <a:extLst>
              <a:ext uri="{FF2B5EF4-FFF2-40B4-BE49-F238E27FC236}">
                <a16:creationId xmlns="" xmlns:a16="http://schemas.microsoft.com/office/drawing/2014/main" id="{5B3CC8D8-AF8F-4951-9E8C-A6AE8B090DA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7909" r="26664"/>
          <a:stretch/>
        </p:blipFill>
        <p:spPr bwMode="auto">
          <a:xfrm>
            <a:off x="370011" y="2142801"/>
            <a:ext cx="4320247" cy="442275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551216" y="2961963"/>
            <a:ext cx="4263577" cy="3816424"/>
          </a:xfrm>
        </p:spPr>
        <p:txBody>
          <a:bodyPr anchor="ctr">
            <a:normAutofit lnSpcReduction="10000"/>
          </a:bodyPr>
          <a:lstStyle/>
          <a:p>
            <a:pPr algn="just"/>
            <a:r>
              <a:rPr lang="en-US" sz="1600" dirty="0"/>
              <a:t>Ministry of Labour and Employment advised to use </a:t>
            </a:r>
            <a:r>
              <a:rPr lang="en-US" sz="1600" dirty="0" err="1"/>
              <a:t>cess</a:t>
            </a:r>
            <a:r>
              <a:rPr lang="en-US" sz="1600" dirty="0"/>
              <a:t> collected under the BOCW Act 1996 [ approx. Rs. 52,000 </a:t>
            </a:r>
            <a:r>
              <a:rPr lang="en-US" sz="1600" dirty="0" err="1"/>
              <a:t>crs</a:t>
            </a:r>
            <a:r>
              <a:rPr lang="en-US" sz="1600" dirty="0"/>
              <a:t>] for the construction's workers[approx. 3.5 workers are registered].</a:t>
            </a:r>
          </a:p>
          <a:p>
            <a:pPr algn="just"/>
            <a:r>
              <a:rPr lang="en-US" sz="1600" dirty="0" smtClean="0"/>
              <a:t>Officers </a:t>
            </a:r>
            <a:r>
              <a:rPr lang="en-US" sz="1600" dirty="0"/>
              <a:t>of Ministry of Labour and Employment  have donated 1 day’s salary to PM cares Fund.</a:t>
            </a:r>
          </a:p>
          <a:p>
            <a:pPr algn="just"/>
            <a:r>
              <a:rPr lang="en-US" sz="1600" dirty="0" smtClean="0"/>
              <a:t>Government </a:t>
            </a:r>
            <a:r>
              <a:rPr lang="en-US" sz="1600" dirty="0"/>
              <a:t>has extended timelines/ due dates for PF, ESI, Annual return and contract labour license</a:t>
            </a:r>
            <a:r>
              <a:rPr lang="en-US" sz="1600" dirty="0" smtClean="0"/>
              <a:t>.</a:t>
            </a:r>
          </a:p>
          <a:p>
            <a:pPr algn="just"/>
            <a:r>
              <a:rPr lang="en-US" sz="1600" dirty="0" smtClean="0"/>
              <a:t>Under PMGKY, Govt. will pay both the shares of PF contribution for all employees whose gross wages are below </a:t>
            </a:r>
            <a:r>
              <a:rPr lang="en-US" sz="1600" dirty="0" err="1" smtClean="0"/>
              <a:t>Rs</a:t>
            </a:r>
            <a:r>
              <a:rPr lang="en-US" sz="1600" dirty="0" smtClean="0"/>
              <a:t>. 15,000/- [ condition of 90% ]</a:t>
            </a:r>
          </a:p>
          <a:p>
            <a:pPr algn="just"/>
            <a:endParaRPr lang="en-US" sz="1600" dirty="0"/>
          </a:p>
          <a:p>
            <a:endParaRPr lang="en-US" sz="1600" dirty="0"/>
          </a:p>
          <a:p>
            <a:endParaRPr lang="en-US" sz="1600" dirty="0"/>
          </a:p>
          <a:p>
            <a:endParaRPr lang="en-US" sz="1600" dirty="0"/>
          </a:p>
        </p:txBody>
      </p:sp>
      <p:sp>
        <p:nvSpPr>
          <p:cNvPr id="79" name="Oval 78">
            <a:extLst>
              <a:ext uri="{FF2B5EF4-FFF2-40B4-BE49-F238E27FC236}">
                <a16:creationId xmlns="" xmlns:a16="http://schemas.microsoft.com/office/drawing/2014/main" id="{49B7FFA5-14CB-4A4F-9BCC-CA3AA5D9D27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551293" y="6229681"/>
            <a:ext cx="342900" cy="45720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81" name="Oval 80">
            <a:extLst>
              <a:ext uri="{FF2B5EF4-FFF2-40B4-BE49-F238E27FC236}">
                <a16:creationId xmlns="" xmlns:a16="http://schemas.microsoft.com/office/drawing/2014/main" id="{04E48745-7512-4EC2-9E20-9092D12150C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573188" y="6258874"/>
            <a:ext cx="299110"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699325139"/>
      </p:ext>
    </p:extLst>
  </p:cSld>
  <p:clrMapOvr>
    <a:masterClrMapping/>
  </p:clrMapOvr>
  <p:transition>
    <p:pull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1" name="Rectangle 70">
            <a:extLst>
              <a:ext uri="{FF2B5EF4-FFF2-40B4-BE49-F238E27FC236}">
                <a16:creationId xmlns="" xmlns:a16="http://schemas.microsoft.com/office/drawing/2014/main" id="{E009DD9B-5EE2-4C0D-8B2B-351C8C10220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 xmlns:a16="http://schemas.microsoft.com/office/drawing/2014/main" id="{E720DB99-7745-4E75-9D96-AAB6D55C531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38378" y="464119"/>
            <a:ext cx="7667244"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5" name="Rectangle 74">
            <a:extLst>
              <a:ext uri="{FF2B5EF4-FFF2-40B4-BE49-F238E27FC236}">
                <a16:creationId xmlns="" xmlns:a16="http://schemas.microsoft.com/office/drawing/2014/main" id="{D68803C4-E159-4360-B7BB-74205C8F782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38378" y="601952"/>
            <a:ext cx="7667244"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7" name="Rectangle 76">
            <a:extLst>
              <a:ext uri="{FF2B5EF4-FFF2-40B4-BE49-F238E27FC236}">
                <a16:creationId xmlns="" xmlns:a16="http://schemas.microsoft.com/office/drawing/2014/main" id="{504B0465-3B07-49BF-BEA7-D8147624629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38378" y="2038655"/>
            <a:ext cx="7667244"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02386" y="484632"/>
            <a:ext cx="7543800" cy="947831"/>
          </a:xfrm>
        </p:spPr>
        <p:txBody>
          <a:bodyPr>
            <a:normAutofit/>
          </a:bodyPr>
          <a:lstStyle/>
          <a:p>
            <a:r>
              <a:rPr lang="en-US" dirty="0"/>
              <a:t> Labour Welfare Measures </a:t>
            </a:r>
          </a:p>
        </p:txBody>
      </p:sp>
      <p:pic>
        <p:nvPicPr>
          <p:cNvPr id="19458" name="Picture 2" descr="Conceptual Framework of Labour Welfare - International Academic ...">
            <a:extLst>
              <a:ext uri="{FF2B5EF4-FFF2-40B4-BE49-F238E27FC236}">
                <a16:creationId xmlns="" xmlns:a16="http://schemas.microsoft.com/office/drawing/2014/main" id="{5B3CC8D8-AF8F-4951-9E8C-A6AE8B090DA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7909" r="26664"/>
          <a:stretch/>
        </p:blipFill>
        <p:spPr bwMode="auto">
          <a:xfrm>
            <a:off x="370011" y="2142801"/>
            <a:ext cx="4320247" cy="442275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499992" y="2687603"/>
            <a:ext cx="4314801" cy="4090784"/>
          </a:xfrm>
        </p:spPr>
        <p:txBody>
          <a:bodyPr anchor="ctr">
            <a:normAutofit fontScale="85000" lnSpcReduction="20000"/>
          </a:bodyPr>
          <a:lstStyle/>
          <a:p>
            <a:pPr algn="just"/>
            <a:r>
              <a:rPr lang="en-US" sz="1600" dirty="0" smtClean="0"/>
              <a:t>Employee can withdraw 75% of their PF balance or 3 months salary, whichever is less  from the EPFO account to improve his cash position .</a:t>
            </a:r>
            <a:endParaRPr lang="en-US" sz="1600" dirty="0"/>
          </a:p>
          <a:p>
            <a:pPr algn="just"/>
            <a:endParaRPr lang="en-US" sz="1600" dirty="0" smtClean="0"/>
          </a:p>
          <a:p>
            <a:pPr algn="just"/>
            <a:r>
              <a:rPr lang="en-US" sz="1600" dirty="0" smtClean="0"/>
              <a:t>PF </a:t>
            </a:r>
            <a:r>
              <a:rPr lang="en-US" sz="1600" dirty="0"/>
              <a:t>authorities has granted relief to all commercial  establishments  and factories from levy of penal damages for delay in deposit of  PF contributions or administrative charges during lockdown to prevent COVID-19.</a:t>
            </a:r>
          </a:p>
          <a:p>
            <a:pPr algn="just"/>
            <a:endParaRPr lang="en-US" sz="1600" dirty="0" smtClean="0"/>
          </a:p>
          <a:p>
            <a:pPr algn="just"/>
            <a:r>
              <a:rPr lang="en-US" sz="1600" dirty="0" smtClean="0"/>
              <a:t>EPF </a:t>
            </a:r>
            <a:r>
              <a:rPr lang="en-US" sz="1600" dirty="0"/>
              <a:t>Department will not initiate any proceedings under section 14B of the EPF Act for such delay in payments due to economical and operational reasons on the part of </a:t>
            </a:r>
            <a:r>
              <a:rPr lang="en-US" sz="1600" dirty="0" smtClean="0"/>
              <a:t>Employer.</a:t>
            </a:r>
            <a:endParaRPr lang="en-US" sz="1600" dirty="0"/>
          </a:p>
          <a:p>
            <a:pPr algn="just"/>
            <a:endParaRPr lang="en-US" sz="1600" dirty="0"/>
          </a:p>
          <a:p>
            <a:pPr algn="just"/>
            <a:r>
              <a:rPr lang="en-US" sz="1600" dirty="0"/>
              <a:t>ESI has declared COVID-19 as sickness and employees those are at home can claim sickness benefits from EISC.</a:t>
            </a:r>
          </a:p>
          <a:p>
            <a:endParaRPr lang="en-US" sz="1600" dirty="0"/>
          </a:p>
          <a:p>
            <a:endParaRPr lang="en-US" sz="1600" dirty="0"/>
          </a:p>
          <a:p>
            <a:endParaRPr lang="en-US" sz="1600" dirty="0"/>
          </a:p>
        </p:txBody>
      </p:sp>
      <p:sp>
        <p:nvSpPr>
          <p:cNvPr id="79" name="Oval 78">
            <a:extLst>
              <a:ext uri="{FF2B5EF4-FFF2-40B4-BE49-F238E27FC236}">
                <a16:creationId xmlns="" xmlns:a16="http://schemas.microsoft.com/office/drawing/2014/main" id="{49B7FFA5-14CB-4A4F-9BCC-CA3AA5D9D27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551293" y="6229681"/>
            <a:ext cx="342900" cy="45720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81" name="Oval 80">
            <a:extLst>
              <a:ext uri="{FF2B5EF4-FFF2-40B4-BE49-F238E27FC236}">
                <a16:creationId xmlns="" xmlns:a16="http://schemas.microsoft.com/office/drawing/2014/main" id="{04E48745-7512-4EC2-9E20-9092D12150C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573188" y="6258874"/>
            <a:ext cx="299110"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800855805"/>
      </p:ext>
    </p:extLst>
  </p:cSld>
  <p:clrMapOvr>
    <a:masterClrMapping/>
  </p:clrMapOvr>
  <p:transition>
    <p:pull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Exemption Images, Stock Photos &amp; Vectors | Shutterstock">
            <a:extLst>
              <a:ext uri="{FF2B5EF4-FFF2-40B4-BE49-F238E27FC236}">
                <a16:creationId xmlns="" xmlns:a16="http://schemas.microsoft.com/office/drawing/2014/main" id="{F853F3CD-7CA3-4C2E-A36F-200B95CEBC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9131" y="2658276"/>
            <a:ext cx="2663265" cy="225940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0" y="10267"/>
            <a:ext cx="9144000" cy="1114477"/>
          </a:xfrm>
          <a:gradFill>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gradFill>
        </p:spPr>
        <p:txBody>
          <a:bodyPr/>
          <a:lstStyle/>
          <a:p>
            <a:pPr algn="ctr"/>
            <a:r>
              <a:rPr lang="en-US" dirty="0"/>
              <a:t> Exemptions from Labour Laws </a:t>
            </a:r>
          </a:p>
        </p:txBody>
      </p:sp>
      <p:sp>
        <p:nvSpPr>
          <p:cNvPr id="3" name="Content Placeholder 2"/>
          <p:cNvSpPr>
            <a:spLocks noGrp="1"/>
          </p:cNvSpPr>
          <p:nvPr>
            <p:ph idx="1"/>
          </p:nvPr>
        </p:nvSpPr>
        <p:spPr>
          <a:xfrm>
            <a:off x="395536" y="1140768"/>
            <a:ext cx="4032448" cy="3107792"/>
          </a:xfrm>
        </p:spPr>
        <p:txBody>
          <a:bodyPr>
            <a:noAutofit/>
          </a:bodyPr>
          <a:lstStyle/>
          <a:p>
            <a:pPr algn="just"/>
            <a:r>
              <a:rPr lang="en-US" sz="1800" dirty="0"/>
              <a:t>Government of Uttar Pradesh has exempted all factories and commercial establishments from all labour laws provisions for a period of 3 years. [ No such ordinance in Maharashtra] .</a:t>
            </a:r>
          </a:p>
          <a:p>
            <a:pPr algn="just"/>
            <a:endParaRPr lang="en-US" sz="1800" dirty="0"/>
          </a:p>
          <a:p>
            <a:pPr algn="just"/>
            <a:endParaRPr lang="en-US" sz="1800" dirty="0"/>
          </a:p>
          <a:p>
            <a:pPr algn="just"/>
            <a:endParaRPr lang="en-US" sz="1800" dirty="0"/>
          </a:p>
          <a:p>
            <a:pPr algn="just"/>
            <a:endParaRPr lang="en-US" sz="1800" dirty="0"/>
          </a:p>
          <a:p>
            <a:pPr algn="just"/>
            <a:endParaRPr lang="en-US" sz="1800" dirty="0"/>
          </a:p>
          <a:p>
            <a:pPr algn="just"/>
            <a:endParaRPr lang="en-US" sz="1800" dirty="0"/>
          </a:p>
          <a:p>
            <a:pPr algn="just"/>
            <a:r>
              <a:rPr lang="en-US" sz="1800" dirty="0"/>
              <a:t>Government of Maharashtra has give exemption from the provisions of the Factories Act like weekly hours, weekly off, daily hours and spread over. </a:t>
            </a:r>
          </a:p>
          <a:p>
            <a:pPr algn="just"/>
            <a:endParaRPr lang="en-US" sz="1800" dirty="0"/>
          </a:p>
          <a:p>
            <a:pPr algn="just"/>
            <a:endParaRPr lang="en-US" sz="1800" dirty="0"/>
          </a:p>
        </p:txBody>
      </p:sp>
      <p:sp>
        <p:nvSpPr>
          <p:cNvPr id="4" name="Content Placeholder 2">
            <a:extLst>
              <a:ext uri="{FF2B5EF4-FFF2-40B4-BE49-F238E27FC236}">
                <a16:creationId xmlns="" xmlns:a16="http://schemas.microsoft.com/office/drawing/2014/main" id="{44788015-378D-4541-B3D9-C61D5BC38B66}"/>
              </a:ext>
            </a:extLst>
          </p:cNvPr>
          <p:cNvSpPr txBox="1">
            <a:spLocks/>
          </p:cNvSpPr>
          <p:nvPr/>
        </p:nvSpPr>
        <p:spPr>
          <a:xfrm>
            <a:off x="4857934" y="1171351"/>
            <a:ext cx="3939565" cy="4968552"/>
          </a:xfrm>
          <a:prstGeom prst="rect">
            <a:avLst/>
          </a:prstGeom>
        </p:spPr>
        <p:txBody>
          <a:bodyPr vert="horz" lIns="91440" tIns="45720" rIns="91440" bIns="45720" rtlCol="0">
            <a:no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algn="just"/>
            <a:r>
              <a:rPr lang="en-US" sz="1800" dirty="0"/>
              <a:t>Factories in Maharashtra are permitted to work in two shifts of 12 hours each subject of payment of overtime.</a:t>
            </a:r>
          </a:p>
          <a:p>
            <a:pPr algn="just"/>
            <a:r>
              <a:rPr lang="en-US" sz="1800" dirty="0"/>
              <a:t>No workmen should be allowed to work beyond 12 hours.</a:t>
            </a:r>
          </a:p>
          <a:p>
            <a:pPr algn="just"/>
            <a:r>
              <a:rPr lang="en-US" sz="1800" dirty="0"/>
              <a:t>The spread over should not be more than 13 hours.</a:t>
            </a:r>
          </a:p>
          <a:p>
            <a:pPr algn="just"/>
            <a:r>
              <a:rPr lang="en-US" sz="1800" dirty="0"/>
              <a:t>The weekly hours should not exceed </a:t>
            </a:r>
            <a:r>
              <a:rPr lang="en-US" sz="1800" dirty="0" smtClean="0"/>
              <a:t>60.</a:t>
            </a:r>
            <a:endParaRPr lang="en-US" sz="1800" dirty="0"/>
          </a:p>
          <a:p>
            <a:pPr algn="just"/>
            <a:r>
              <a:rPr lang="en-US" sz="1800" dirty="0"/>
              <a:t>The overtime hours should not exceed 115 in a quarter.</a:t>
            </a:r>
          </a:p>
          <a:p>
            <a:pPr algn="just"/>
            <a:r>
              <a:rPr lang="en-US" sz="1800" dirty="0"/>
              <a:t>Precautions in relation to social distancing to be followed.  </a:t>
            </a:r>
          </a:p>
          <a:p>
            <a:pPr algn="just"/>
            <a:r>
              <a:rPr lang="en-US" sz="1800" dirty="0"/>
              <a:t>[ No such changes in the provision of Shop Act 2017].</a:t>
            </a:r>
          </a:p>
          <a:p>
            <a:pPr algn="just"/>
            <a:endParaRPr lang="en-US" sz="1800" dirty="0"/>
          </a:p>
          <a:p>
            <a:pPr algn="just"/>
            <a:endParaRPr lang="en-US" sz="1800" dirty="0"/>
          </a:p>
        </p:txBody>
      </p:sp>
      <p:sp>
        <p:nvSpPr>
          <p:cNvPr id="5" name="Rectangle 4">
            <a:extLst>
              <a:ext uri="{FF2B5EF4-FFF2-40B4-BE49-F238E27FC236}">
                <a16:creationId xmlns="" xmlns:a16="http://schemas.microsoft.com/office/drawing/2014/main" id="{DB64661A-9556-442C-A846-C492F337D6F8}"/>
              </a:ext>
            </a:extLst>
          </p:cNvPr>
          <p:cNvSpPr/>
          <p:nvPr/>
        </p:nvSpPr>
        <p:spPr>
          <a:xfrm>
            <a:off x="1043608" y="4725144"/>
            <a:ext cx="2232248"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n-IN"/>
          </a:p>
        </p:txBody>
      </p:sp>
    </p:spTree>
    <p:extLst>
      <p:ext uri="{BB962C8B-B14F-4D97-AF65-F5344CB8AC3E}">
        <p14:creationId xmlns:p14="http://schemas.microsoft.com/office/powerpoint/2010/main" val="650113865"/>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7" end="7"/>
                                            </p:txEl>
                                          </p:spTgt>
                                        </p:tgtEl>
                                        <p:attrNameLst>
                                          <p:attrName>style.visibility</p:attrName>
                                        </p:attrNameLst>
                                      </p:cBhvr>
                                      <p:to>
                                        <p:strVal val="visible"/>
                                      </p:to>
                                    </p:set>
                                    <p:animEffect transition="in" filter="fade">
                                      <p:cBhvr>
                                        <p:cTn id="14" dur="1000"/>
                                        <p:tgtEl>
                                          <p:spTgt spid="3">
                                            <p:txEl>
                                              <p:pRg st="7" end="7"/>
                                            </p:txEl>
                                          </p:spTgt>
                                        </p:tgtEl>
                                      </p:cBhvr>
                                    </p:animEffect>
                                    <p:anim calcmode="lin" valueType="num">
                                      <p:cBhvr>
                                        <p:cTn id="1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429" y="216715"/>
            <a:ext cx="3600400" cy="722505"/>
          </a:xfrm>
        </p:spPr>
        <p:txBody>
          <a:bodyPr>
            <a:noAutofit/>
          </a:bodyPr>
          <a:lstStyle/>
          <a:p>
            <a:r>
              <a:rPr lang="en-US" sz="5400" dirty="0"/>
              <a:t>Introduction</a:t>
            </a:r>
          </a:p>
        </p:txBody>
      </p:sp>
      <p:graphicFrame>
        <p:nvGraphicFramePr>
          <p:cNvPr id="5" name="Content Placeholder 2">
            <a:extLst>
              <a:ext uri="{FF2B5EF4-FFF2-40B4-BE49-F238E27FC236}">
                <a16:creationId xmlns="" xmlns:a16="http://schemas.microsoft.com/office/drawing/2014/main" id="{5BBD1D46-2EBD-438D-936D-F78DF19C9212}"/>
              </a:ext>
            </a:extLst>
          </p:cNvPr>
          <p:cNvGraphicFramePr>
            <a:graphicFrameLocks noGrp="1"/>
          </p:cNvGraphicFramePr>
          <p:nvPr>
            <p:ph idx="1"/>
            <p:extLst>
              <p:ext uri="{D42A27DB-BD31-4B8C-83A1-F6EECF244321}">
                <p14:modId xmlns:p14="http://schemas.microsoft.com/office/powerpoint/2010/main" val="103539384"/>
              </p:ext>
            </p:extLst>
          </p:nvPr>
        </p:nvGraphicFramePr>
        <p:xfrm>
          <a:off x="574457" y="1196752"/>
          <a:ext cx="4008112" cy="21178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23" name="Content Placeholder 2">
            <a:extLst>
              <a:ext uri="{FF2B5EF4-FFF2-40B4-BE49-F238E27FC236}">
                <a16:creationId xmlns="" xmlns:a16="http://schemas.microsoft.com/office/drawing/2014/main" id="{1E54DF2F-1353-4DF5-A3B5-BDB8418A38E4}"/>
              </a:ext>
            </a:extLst>
          </p:cNvPr>
          <p:cNvGraphicFramePr>
            <a:graphicFrameLocks/>
          </p:cNvGraphicFramePr>
          <p:nvPr>
            <p:extLst>
              <p:ext uri="{D42A27DB-BD31-4B8C-83A1-F6EECF244321}">
                <p14:modId xmlns:p14="http://schemas.microsoft.com/office/powerpoint/2010/main" val="2602865701"/>
              </p:ext>
            </p:extLst>
          </p:nvPr>
        </p:nvGraphicFramePr>
        <p:xfrm>
          <a:off x="196372" y="3487314"/>
          <a:ext cx="4426514" cy="244827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8" name="Picture 6" descr="Modern covid-19 background | Free Vector">
            <a:extLst>
              <a:ext uri="{FF2B5EF4-FFF2-40B4-BE49-F238E27FC236}">
                <a16:creationId xmlns="" xmlns:a16="http://schemas.microsoft.com/office/drawing/2014/main" id="{37721010-8D8F-4CCA-9634-217D29007311}"/>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439175" y="116631"/>
            <a:ext cx="3701914" cy="6741367"/>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ACC's COVID-19 Hub - American College of Cardiology">
            <a:extLst>
              <a:ext uri="{FF2B5EF4-FFF2-40B4-BE49-F238E27FC236}">
                <a16:creationId xmlns="" xmlns:a16="http://schemas.microsoft.com/office/drawing/2014/main" id="{3BA35616-8898-4F6A-B0DE-7C5D1E470BEF}"/>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t="232" r="-1" b="-1"/>
          <a:stretch/>
        </p:blipFill>
        <p:spPr bwMode="auto">
          <a:xfrm>
            <a:off x="6550618" y="1916833"/>
            <a:ext cx="1909814" cy="23807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9883600"/>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1000"/>
                                        <p:tgtEl>
                                          <p:spTgt spid="23"/>
                                        </p:tgtEl>
                                      </p:cBhvr>
                                    </p:animEffect>
                                    <p:anim calcmode="lin" valueType="num">
                                      <p:cBhvr>
                                        <p:cTn id="15" dur="1000" fill="hold"/>
                                        <p:tgtEl>
                                          <p:spTgt spid="23"/>
                                        </p:tgtEl>
                                        <p:attrNameLst>
                                          <p:attrName>ppt_x</p:attrName>
                                        </p:attrNameLst>
                                      </p:cBhvr>
                                      <p:tavLst>
                                        <p:tav tm="0">
                                          <p:val>
                                            <p:strVal val="#ppt_x"/>
                                          </p:val>
                                        </p:tav>
                                        <p:tav tm="100000">
                                          <p:val>
                                            <p:strVal val="#ppt_x"/>
                                          </p:val>
                                        </p:tav>
                                      </p:tavLst>
                                    </p:anim>
                                    <p:anim calcmode="lin" valueType="num">
                                      <p:cBhvr>
                                        <p:cTn id="16"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Graphic spid="23" grpId="0">
        <p:bldAsOne/>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991" y="0"/>
            <a:ext cx="9142009" cy="6858000"/>
          </a:xfrm>
          <a:prstGeom prst="rect">
            <a:avLst/>
          </a:prstGeom>
        </p:spPr>
      </p:pic>
      <p:sp>
        <p:nvSpPr>
          <p:cNvPr id="2" name="Title 1"/>
          <p:cNvSpPr>
            <a:spLocks noGrp="1"/>
          </p:cNvSpPr>
          <p:nvPr>
            <p:ph type="title"/>
          </p:nvPr>
        </p:nvSpPr>
        <p:spPr>
          <a:xfrm>
            <a:off x="755576" y="44624"/>
            <a:ext cx="8153400" cy="990600"/>
          </a:xfrm>
        </p:spPr>
        <p:txBody>
          <a:bodyPr>
            <a:normAutofit/>
          </a:bodyPr>
          <a:lstStyle/>
          <a:p>
            <a:pPr algn="ctr"/>
            <a:r>
              <a:rPr lang="en-US" b="1" dirty="0">
                <a:solidFill>
                  <a:schemeClr val="tx1"/>
                </a:solidFill>
                <a:latin typeface="Arial Black" panose="020B0A04020102020204" pitchFamily="34" charset="0"/>
              </a:rPr>
              <a:t> </a:t>
            </a:r>
            <a:r>
              <a:rPr lang="en-US" b="1" dirty="0" smtClean="0">
                <a:solidFill>
                  <a:schemeClr val="tx1"/>
                </a:solidFill>
                <a:latin typeface="Arial Black" panose="020B0A04020102020204" pitchFamily="34" charset="0"/>
              </a:rPr>
              <a:t>New proposals</a:t>
            </a:r>
            <a:endParaRPr lang="en-US" b="1" dirty="0">
              <a:solidFill>
                <a:schemeClr val="tx1"/>
              </a:solidFill>
              <a:latin typeface="Arial Black" panose="020B0A04020102020204" pitchFamily="34" charset="0"/>
            </a:endParaRPr>
          </a:p>
        </p:txBody>
      </p:sp>
    </p:spTree>
    <p:extLst>
      <p:ext uri="{BB962C8B-B14F-4D97-AF65-F5344CB8AC3E}">
        <p14:creationId xmlns:p14="http://schemas.microsoft.com/office/powerpoint/2010/main" val="394052214"/>
      </p:ext>
    </p:extLst>
  </p:cSld>
  <p:clrMapOvr>
    <a:masterClrMapping/>
  </p:clrMapOvr>
  <p:transition>
    <p:pull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640635662"/>
      </p:ext>
    </p:extLst>
  </p:cSld>
  <p:clrMapOvr>
    <a:masterClrMapping/>
  </p:clrMapOvr>
  <p:transition>
    <p:pull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Policy decisions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 68% companies has started process of termination of employees – worker - IDA and manager – offer letter</a:t>
            </a:r>
          </a:p>
          <a:p>
            <a:endParaRPr lang="en-US" dirty="0"/>
          </a:p>
          <a:p>
            <a:r>
              <a:rPr lang="en-US" dirty="0" smtClean="0"/>
              <a:t>73% companies has resorted to pay cuts.</a:t>
            </a:r>
          </a:p>
          <a:p>
            <a:endParaRPr lang="en-US" dirty="0"/>
          </a:p>
          <a:p>
            <a:r>
              <a:rPr lang="en-US" dirty="0" smtClean="0"/>
              <a:t>57% companies has commence the process of Lay-off.</a:t>
            </a:r>
          </a:p>
          <a:p>
            <a:endParaRPr lang="en-US" dirty="0"/>
          </a:p>
          <a:p>
            <a:r>
              <a:rPr lang="en-US" dirty="0" smtClean="0"/>
              <a:t>32% companies has decided not to terminate employees.</a:t>
            </a:r>
          </a:p>
          <a:p>
            <a:endParaRPr lang="en-US" dirty="0" smtClean="0"/>
          </a:p>
          <a:p>
            <a:r>
              <a:rPr lang="en-US" dirty="0" smtClean="0"/>
              <a:t>70 companies adopted WFH.</a:t>
            </a:r>
          </a:p>
          <a:p>
            <a:endParaRPr lang="en-US" dirty="0"/>
          </a:p>
          <a:p>
            <a:r>
              <a:rPr lang="en-US" dirty="0" smtClean="0"/>
              <a:t>Domestic workers need wages or work.- resistance from families </a:t>
            </a:r>
            <a:endParaRPr lang="en-US" dirty="0"/>
          </a:p>
          <a:p>
            <a:endParaRPr lang="en-US" dirty="0" smtClean="0"/>
          </a:p>
          <a:p>
            <a:endParaRPr lang="en-US" dirty="0"/>
          </a:p>
          <a:p>
            <a:endParaRPr lang="en-US" dirty="0"/>
          </a:p>
        </p:txBody>
      </p:sp>
      <p:pic>
        <p:nvPicPr>
          <p:cNvPr id="4" name="Picture 3"/>
          <p:cNvPicPr>
            <a:picLocks noChangeAspect="1"/>
          </p:cNvPicPr>
          <p:nvPr/>
        </p:nvPicPr>
        <p:blipFill>
          <a:blip r:embed="rId2"/>
          <a:stretch>
            <a:fillRect/>
          </a:stretch>
        </p:blipFill>
        <p:spPr>
          <a:xfrm>
            <a:off x="4572000" y="255651"/>
            <a:ext cx="2486025" cy="1838325"/>
          </a:xfrm>
          <a:prstGeom prst="rect">
            <a:avLst/>
          </a:prstGeom>
        </p:spPr>
      </p:pic>
    </p:spTree>
    <p:extLst>
      <p:ext uri="{BB962C8B-B14F-4D97-AF65-F5344CB8AC3E}">
        <p14:creationId xmlns:p14="http://schemas.microsoft.com/office/powerpoint/2010/main" val="2332492788"/>
      </p:ext>
    </p:extLst>
  </p:cSld>
  <p:clrMapOvr>
    <a:masterClrMapping/>
  </p:clrMapOvr>
  <p:transition>
    <p:pull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27805" y="188640"/>
            <a:ext cx="2400300" cy="1737360"/>
          </a:xfrm>
        </p:spPr>
        <p:txBody>
          <a:bodyPr/>
          <a:lstStyle/>
          <a:p>
            <a:r>
              <a:rPr lang="en-US" dirty="0"/>
              <a:t>Action plan to combat covid-19</a:t>
            </a:r>
          </a:p>
        </p:txBody>
      </p:sp>
      <p:pic>
        <p:nvPicPr>
          <p:cNvPr id="5" name="Picture Placeholder 4"/>
          <p:cNvPicPr>
            <a:picLocks noGrp="1" noChangeAspect="1"/>
          </p:cNvPicPr>
          <p:nvPr>
            <p:ph type="pic" idx="1"/>
          </p:nvPr>
        </p:nvPicPr>
        <p:blipFill>
          <a:blip r:embed="rId2"/>
          <a:srcRect l="1021" r="1021"/>
          <a:stretch>
            <a:fillRect/>
          </a:stretch>
        </p:blipFill>
        <p:spPr>
          <a:xfrm>
            <a:off x="-9222" y="0"/>
            <a:ext cx="6227805" cy="6858000"/>
          </a:xfrm>
          <a:prstGeom prst="rect">
            <a:avLst/>
          </a:prstGeom>
        </p:spPr>
      </p:pic>
      <p:sp>
        <p:nvSpPr>
          <p:cNvPr id="4" name="Text Placeholder 3"/>
          <p:cNvSpPr>
            <a:spLocks noGrp="1"/>
          </p:cNvSpPr>
          <p:nvPr>
            <p:ph type="body" sz="half" idx="2"/>
          </p:nvPr>
        </p:nvSpPr>
        <p:spPr>
          <a:xfrm>
            <a:off x="6372200" y="1931234"/>
            <a:ext cx="2400300" cy="4306078"/>
          </a:xfrm>
        </p:spPr>
        <p:txBody>
          <a:bodyPr>
            <a:normAutofit fontScale="32500" lnSpcReduction="20000"/>
          </a:bodyPr>
          <a:lstStyle/>
          <a:p>
            <a:pPr marL="285750" indent="-285750" algn="just">
              <a:buFont typeface="Arial" panose="020B0604020202020204" pitchFamily="34" charset="0"/>
              <a:buChar char="•"/>
            </a:pPr>
            <a:r>
              <a:rPr lang="en-US" sz="3400" dirty="0"/>
              <a:t>Establishments have deferred their promotion and increment cycles. They will relook statutory bonus  and performance bonus</a:t>
            </a:r>
            <a:r>
              <a:rPr lang="en-US" sz="3400" dirty="0" smtClean="0"/>
              <a:t>.</a:t>
            </a:r>
          </a:p>
          <a:p>
            <a:pPr marL="285750" indent="-285750" algn="just">
              <a:buFont typeface="Arial" panose="020B0604020202020204" pitchFamily="34" charset="0"/>
              <a:buChar char="•"/>
            </a:pPr>
            <a:r>
              <a:rPr lang="en-US" sz="3400" dirty="0"/>
              <a:t>Establishments have extended health insurance plans to their employees. </a:t>
            </a:r>
          </a:p>
          <a:p>
            <a:pPr marL="285750" indent="-285750" algn="just">
              <a:buFont typeface="Arial" panose="020B0604020202020204" pitchFamily="34" charset="0"/>
              <a:buChar char="•"/>
            </a:pPr>
            <a:r>
              <a:rPr lang="en-US" sz="3400" dirty="0" smtClean="0"/>
              <a:t>Establishments </a:t>
            </a:r>
            <a:r>
              <a:rPr lang="en-US" sz="3400" dirty="0"/>
              <a:t>have changed their leave plans like unpaid leave, furlough </a:t>
            </a:r>
            <a:r>
              <a:rPr lang="en-US" sz="3400" dirty="0" err="1"/>
              <a:t>etc</a:t>
            </a:r>
            <a:endParaRPr lang="en-US" sz="3400" dirty="0"/>
          </a:p>
          <a:p>
            <a:pPr marL="285750" indent="-285750" algn="just">
              <a:buFont typeface="Arial" panose="020B0604020202020204" pitchFamily="34" charset="0"/>
              <a:buChar char="•"/>
            </a:pPr>
            <a:r>
              <a:rPr lang="en-US" sz="3400" dirty="0" smtClean="0"/>
              <a:t>Establishment </a:t>
            </a:r>
            <a:r>
              <a:rPr lang="en-US" sz="3400" dirty="0"/>
              <a:t>have increased notice period to retain and replace manpower</a:t>
            </a:r>
            <a:r>
              <a:rPr lang="en-US" sz="3400" dirty="0" smtClean="0"/>
              <a:t>.</a:t>
            </a:r>
          </a:p>
          <a:p>
            <a:pPr marL="285750" indent="-285750" algn="just">
              <a:buFont typeface="Arial" panose="020B0604020202020204" pitchFamily="34" charset="0"/>
              <a:buChar char="•"/>
            </a:pPr>
            <a:r>
              <a:rPr lang="en-US" sz="3400" dirty="0" smtClean="0"/>
              <a:t>Establishments will design plan of compensation and benefits based on the turnover before and after lockdown.</a:t>
            </a:r>
          </a:p>
          <a:p>
            <a:pPr algn="just"/>
            <a:endParaRPr lang="en-US" dirty="0"/>
          </a:p>
          <a:p>
            <a:endParaRPr lang="en-US" dirty="0" smtClean="0"/>
          </a:p>
          <a:p>
            <a:endParaRPr lang="en-US" dirty="0"/>
          </a:p>
          <a:p>
            <a:endParaRPr lang="en-US" dirty="0"/>
          </a:p>
        </p:txBody>
      </p:sp>
    </p:spTree>
    <p:extLst>
      <p:ext uri="{BB962C8B-B14F-4D97-AF65-F5344CB8AC3E}">
        <p14:creationId xmlns:p14="http://schemas.microsoft.com/office/powerpoint/2010/main" val="8732036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18583" y="-171400"/>
            <a:ext cx="2400300" cy="1737360"/>
          </a:xfrm>
        </p:spPr>
        <p:txBody>
          <a:bodyPr/>
          <a:lstStyle/>
          <a:p>
            <a:r>
              <a:rPr lang="en-US" dirty="0"/>
              <a:t>Action plan to combat covid-19</a:t>
            </a:r>
          </a:p>
        </p:txBody>
      </p:sp>
      <p:pic>
        <p:nvPicPr>
          <p:cNvPr id="5" name="Picture Placeholder 4"/>
          <p:cNvPicPr>
            <a:picLocks noGrp="1" noChangeAspect="1"/>
          </p:cNvPicPr>
          <p:nvPr>
            <p:ph type="pic" idx="1"/>
          </p:nvPr>
        </p:nvPicPr>
        <p:blipFill>
          <a:blip r:embed="rId2"/>
          <a:srcRect l="1021" r="1021"/>
          <a:stretch>
            <a:fillRect/>
          </a:stretch>
        </p:blipFill>
        <p:spPr>
          <a:xfrm>
            <a:off x="-9222" y="0"/>
            <a:ext cx="6227805" cy="6858000"/>
          </a:xfrm>
          <a:prstGeom prst="rect">
            <a:avLst/>
          </a:prstGeom>
        </p:spPr>
      </p:pic>
      <p:sp>
        <p:nvSpPr>
          <p:cNvPr id="4" name="Text Placeholder 3"/>
          <p:cNvSpPr>
            <a:spLocks noGrp="1"/>
          </p:cNvSpPr>
          <p:nvPr>
            <p:ph type="body" sz="half" idx="2"/>
          </p:nvPr>
        </p:nvSpPr>
        <p:spPr>
          <a:xfrm>
            <a:off x="6372200" y="1585753"/>
            <a:ext cx="2400300" cy="4378086"/>
          </a:xfrm>
        </p:spPr>
        <p:txBody>
          <a:bodyPr>
            <a:noAutofit/>
          </a:bodyPr>
          <a:lstStyle/>
          <a:p>
            <a:pPr marL="285750" indent="-285750" algn="just">
              <a:buFont typeface="Arial" panose="020B0604020202020204" pitchFamily="34" charset="0"/>
              <a:buChar char="•"/>
            </a:pPr>
            <a:r>
              <a:rPr lang="en-US" sz="1200" dirty="0" smtClean="0"/>
              <a:t>Establishments </a:t>
            </a:r>
            <a:r>
              <a:rPr lang="en-US" sz="1200" dirty="0"/>
              <a:t>will cut down the cost on crèche facility, transport,  subsidized </a:t>
            </a:r>
            <a:r>
              <a:rPr lang="en-US" sz="1200" dirty="0" smtClean="0"/>
              <a:t>food, trips, and </a:t>
            </a:r>
            <a:r>
              <a:rPr lang="en-US" sz="1200" dirty="0"/>
              <a:t>transfer these benefits to employees in other form.</a:t>
            </a:r>
          </a:p>
          <a:p>
            <a:pPr marL="285750" indent="-285750" algn="just">
              <a:buFont typeface="Arial" panose="020B0604020202020204" pitchFamily="34" charset="0"/>
              <a:buChar char="•"/>
            </a:pPr>
            <a:endParaRPr lang="en-US" sz="1200" dirty="0"/>
          </a:p>
          <a:p>
            <a:pPr marL="285750" indent="-285750" algn="just">
              <a:buFont typeface="Arial" panose="020B0604020202020204" pitchFamily="34" charset="0"/>
              <a:buChar char="•"/>
            </a:pPr>
            <a:r>
              <a:rPr lang="en-US" sz="1200" dirty="0"/>
              <a:t>Establishments will re-design their  compensation structure to adapt to the changing scenario. Redefining existing flexible allowance and relevant employee expenses.</a:t>
            </a:r>
          </a:p>
          <a:p>
            <a:pPr marL="285750" indent="-285750" algn="just">
              <a:buFont typeface="Arial" panose="020B0604020202020204" pitchFamily="34" charset="0"/>
              <a:buChar char="•"/>
            </a:pPr>
            <a:endParaRPr lang="en-US" sz="1200" dirty="0"/>
          </a:p>
          <a:p>
            <a:pPr marL="285750" indent="-285750" algn="just">
              <a:buFont typeface="Arial" panose="020B0604020202020204" pitchFamily="34" charset="0"/>
              <a:buChar char="•"/>
            </a:pPr>
            <a:r>
              <a:rPr lang="en-US" sz="1200" dirty="0"/>
              <a:t>IT/ ITES establishments will ask their </a:t>
            </a:r>
            <a:r>
              <a:rPr lang="en-US" sz="1200" dirty="0" smtClean="0"/>
              <a:t> employees to </a:t>
            </a:r>
            <a:r>
              <a:rPr lang="en-US" sz="1200" dirty="0"/>
              <a:t>work as per WFH policy till further notice [TCS – for next two years]</a:t>
            </a:r>
          </a:p>
          <a:p>
            <a:endParaRPr lang="en-US" sz="1200" dirty="0" smtClean="0"/>
          </a:p>
          <a:p>
            <a:endParaRPr lang="en-US" sz="1200" dirty="0"/>
          </a:p>
          <a:p>
            <a:endParaRPr lang="en-US" sz="1200" dirty="0"/>
          </a:p>
        </p:txBody>
      </p:sp>
    </p:spTree>
    <p:extLst>
      <p:ext uri="{BB962C8B-B14F-4D97-AF65-F5344CB8AC3E}">
        <p14:creationId xmlns:p14="http://schemas.microsoft.com/office/powerpoint/2010/main" val="41884710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Responsibilities</a:t>
            </a:r>
            <a:endParaRPr lang="en-US" dirty="0"/>
          </a:p>
        </p:txBody>
      </p:sp>
      <p:sp>
        <p:nvSpPr>
          <p:cNvPr id="3" name="Content Placeholder 2"/>
          <p:cNvSpPr>
            <a:spLocks noGrp="1"/>
          </p:cNvSpPr>
          <p:nvPr>
            <p:ph sz="half" idx="1"/>
          </p:nvPr>
        </p:nvSpPr>
        <p:spPr/>
        <p:txBody>
          <a:bodyPr>
            <a:normAutofit fontScale="92500" lnSpcReduction="20000"/>
          </a:bodyPr>
          <a:lstStyle/>
          <a:p>
            <a:pPr marL="0" indent="0" algn="ctr">
              <a:buNone/>
            </a:pPr>
            <a:r>
              <a:rPr lang="en-US" b="1" dirty="0" smtClean="0"/>
              <a:t>Employer </a:t>
            </a:r>
          </a:p>
          <a:p>
            <a:pPr lvl="0" algn="just"/>
            <a:r>
              <a:rPr lang="en-US" dirty="0"/>
              <a:t>Providing a safe work place and appropriate resources for working from home (</a:t>
            </a:r>
            <a:r>
              <a:rPr lang="en-US" b="1" dirty="0"/>
              <a:t>“WFH</a:t>
            </a:r>
            <a:r>
              <a:rPr lang="en-US" b="1" dirty="0" smtClean="0"/>
              <a:t>”</a:t>
            </a:r>
            <a:r>
              <a:rPr lang="en-US" dirty="0" smtClean="0"/>
              <a:t>);</a:t>
            </a:r>
          </a:p>
          <a:p>
            <a:pPr lvl="0" algn="just"/>
            <a:r>
              <a:rPr lang="en-US" dirty="0"/>
              <a:t>Reimbursing the employees for the expenses incurred while working from home including internet </a:t>
            </a:r>
            <a:r>
              <a:rPr lang="en-US" dirty="0" smtClean="0"/>
              <a:t>access.</a:t>
            </a:r>
          </a:p>
          <a:p>
            <a:pPr lvl="0" algn="just"/>
            <a:r>
              <a:rPr lang="en-US" dirty="0"/>
              <a:t>Promoting video conferencing for meetings over face-to-face meetings; </a:t>
            </a:r>
            <a:endParaRPr lang="en-US" dirty="0" smtClean="0"/>
          </a:p>
          <a:p>
            <a:pPr lvl="0" algn="just"/>
            <a:r>
              <a:rPr lang="en-US" dirty="0" smtClean="0"/>
              <a:t>Providing </a:t>
            </a:r>
            <a:r>
              <a:rPr lang="en-US" dirty="0"/>
              <a:t>information, instructions, trainings and supervision regarding safety and health to </a:t>
            </a:r>
            <a:r>
              <a:rPr lang="en-US" dirty="0" smtClean="0"/>
              <a:t>employees.</a:t>
            </a:r>
          </a:p>
          <a:p>
            <a:pPr lvl="0"/>
            <a:endParaRPr lang="en-US" dirty="0"/>
          </a:p>
          <a:p>
            <a:endParaRPr lang="en-US" dirty="0"/>
          </a:p>
        </p:txBody>
      </p:sp>
      <p:sp>
        <p:nvSpPr>
          <p:cNvPr id="4" name="Content Placeholder 3"/>
          <p:cNvSpPr>
            <a:spLocks noGrp="1"/>
          </p:cNvSpPr>
          <p:nvPr>
            <p:ph sz="half" idx="2"/>
          </p:nvPr>
        </p:nvSpPr>
        <p:spPr/>
        <p:txBody>
          <a:bodyPr>
            <a:normAutofit fontScale="92500" lnSpcReduction="20000"/>
          </a:bodyPr>
          <a:lstStyle/>
          <a:p>
            <a:pPr marL="0" indent="0" algn="ctr">
              <a:buNone/>
            </a:pPr>
            <a:r>
              <a:rPr lang="en-US" b="1" dirty="0" smtClean="0"/>
              <a:t>Employee </a:t>
            </a:r>
          </a:p>
          <a:p>
            <a:pPr algn="just"/>
            <a:r>
              <a:rPr lang="en-US" dirty="0" smtClean="0"/>
              <a:t>To </a:t>
            </a:r>
            <a:r>
              <a:rPr lang="en-US" dirty="0"/>
              <a:t>cooperate with their employer and follow </a:t>
            </a:r>
            <a:r>
              <a:rPr lang="en-US" dirty="0" smtClean="0"/>
              <a:t>instructions,</a:t>
            </a:r>
          </a:p>
          <a:p>
            <a:pPr algn="just"/>
            <a:r>
              <a:rPr lang="en-US" dirty="0"/>
              <a:t>To protect themselves and others from harm during the course of their work as well as the official </a:t>
            </a:r>
            <a:r>
              <a:rPr lang="en-US" dirty="0" smtClean="0"/>
              <a:t>equipment like laptop, data security etc.</a:t>
            </a:r>
          </a:p>
          <a:p>
            <a:pPr algn="just"/>
            <a:r>
              <a:rPr lang="en-US" dirty="0"/>
              <a:t>To report any injury arising from work activity to their employer </a:t>
            </a:r>
            <a:r>
              <a:rPr lang="en-US" dirty="0" smtClean="0"/>
              <a:t>immediately.</a:t>
            </a:r>
          </a:p>
          <a:p>
            <a:pPr algn="just"/>
            <a:r>
              <a:rPr lang="en-US" dirty="0" smtClean="0"/>
              <a:t>To contribute actively to the output of the employer</a:t>
            </a:r>
          </a:p>
          <a:p>
            <a:endParaRPr lang="en-US" b="1" dirty="0"/>
          </a:p>
        </p:txBody>
      </p:sp>
      <p:pic>
        <p:nvPicPr>
          <p:cNvPr id="5" name="Picture 4"/>
          <p:cNvPicPr>
            <a:picLocks noChangeAspect="1"/>
          </p:cNvPicPr>
          <p:nvPr/>
        </p:nvPicPr>
        <p:blipFill>
          <a:blip r:embed="rId3"/>
          <a:stretch>
            <a:fillRect/>
          </a:stretch>
        </p:blipFill>
        <p:spPr>
          <a:xfrm>
            <a:off x="4427984" y="497923"/>
            <a:ext cx="2857500" cy="1600200"/>
          </a:xfrm>
          <a:prstGeom prst="rect">
            <a:avLst/>
          </a:prstGeom>
        </p:spPr>
      </p:pic>
    </p:spTree>
    <p:extLst>
      <p:ext uri="{BB962C8B-B14F-4D97-AF65-F5344CB8AC3E}">
        <p14:creationId xmlns:p14="http://schemas.microsoft.com/office/powerpoint/2010/main" val="363138197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314" name="Picture 2" descr="RBI working to resolve issues faced by realty sector: Finance ...">
            <a:extLst>
              <a:ext uri="{FF2B5EF4-FFF2-40B4-BE49-F238E27FC236}">
                <a16:creationId xmlns="" xmlns:a16="http://schemas.microsoft.com/office/drawing/2014/main" id="{B66578C9-2871-4F7C-A768-EBE46ACE2A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271" r="15992" b="3017"/>
          <a:stretch/>
        </p:blipFill>
        <p:spPr bwMode="auto">
          <a:xfrm>
            <a:off x="-5715" y="9842"/>
            <a:ext cx="9143980" cy="6857989"/>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179512" y="4281211"/>
            <a:ext cx="8345871" cy="718277"/>
          </a:xfrm>
        </p:spPr>
        <p:txBody>
          <a:bodyPr vert="horz" lIns="91440" tIns="45720" rIns="91440" bIns="45720" rtlCol="0" anchor="b">
            <a:normAutofit/>
          </a:bodyPr>
          <a:lstStyle/>
          <a:p>
            <a:pPr algn="ctr"/>
            <a:r>
              <a:rPr lang="en-US" sz="4000" dirty="0">
                <a:blipFill dpi="0" rotWithShape="1">
                  <a:blip r:embed="rId3"/>
                  <a:srcRect/>
                  <a:tile tx="6350" ty="-127000" sx="65000" sy="64000" flip="none" algn="tl"/>
                </a:blipFill>
              </a:rPr>
              <a:t>Announcement by Finance Minister</a:t>
            </a:r>
          </a:p>
        </p:txBody>
      </p:sp>
      <p:sp>
        <p:nvSpPr>
          <p:cNvPr id="5" name="Text Placeholder 4"/>
          <p:cNvSpPr>
            <a:spLocks noGrp="1"/>
          </p:cNvSpPr>
          <p:nvPr>
            <p:ph type="body" idx="1"/>
          </p:nvPr>
        </p:nvSpPr>
        <p:spPr>
          <a:xfrm>
            <a:off x="20" y="5071122"/>
            <a:ext cx="9143980" cy="1815453"/>
          </a:xfrm>
          <a:solidFill>
            <a:schemeClr val="bg1">
              <a:lumMod val="75000"/>
            </a:schemeClr>
          </a:solidFill>
        </p:spPr>
        <p:txBody>
          <a:bodyPr vert="horz" lIns="91440" tIns="45720" rIns="91440" bIns="45720" rtlCol="0">
            <a:normAutofit/>
          </a:bodyPr>
          <a:lstStyle/>
          <a:p>
            <a:pPr algn="ctr"/>
            <a:endParaRPr lang="en-US" sz="2400" dirty="0">
              <a:solidFill>
                <a:schemeClr val="tx1"/>
              </a:solidFill>
            </a:endParaRPr>
          </a:p>
          <a:p>
            <a:pPr algn="ctr"/>
            <a:r>
              <a:rPr lang="en-US" sz="2400" dirty="0">
                <a:solidFill>
                  <a:schemeClr val="tx1"/>
                </a:solidFill>
              </a:rPr>
              <a:t>Summary of Announcements regarding Labour Laws by the Honorable Finance Minister under Atmanirbhar Bharat Scheme. </a:t>
            </a:r>
          </a:p>
        </p:txBody>
      </p:sp>
    </p:spTree>
    <p:extLst>
      <p:ext uri="{BB962C8B-B14F-4D97-AF65-F5344CB8AC3E}">
        <p14:creationId xmlns:p14="http://schemas.microsoft.com/office/powerpoint/2010/main" val="3991102666"/>
      </p:ext>
    </p:extLst>
  </p:cSld>
  <p:clrMapOvr>
    <a:masterClrMapping/>
  </p:clrMapOvr>
  <p:transition>
    <p:pull di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338" name="Picture 2" descr="Labour ministry notifies provident fund contribution scheme - The ...">
            <a:extLst>
              <a:ext uri="{FF2B5EF4-FFF2-40B4-BE49-F238E27FC236}">
                <a16:creationId xmlns="" xmlns:a16="http://schemas.microsoft.com/office/drawing/2014/main" id="{320C9525-5DE6-476B-AB9C-9CD848A7AC9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1502480"/>
            <a:ext cx="4549876" cy="5355519"/>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a:extLst>
              <a:ext uri="{FF2B5EF4-FFF2-40B4-BE49-F238E27FC236}">
                <a16:creationId xmlns="" xmlns:a16="http://schemas.microsoft.com/office/drawing/2014/main" id="{CB637C88-FFBC-4AA3-968D-23B4A5CABC2B}"/>
              </a:ext>
            </a:extLst>
          </p:cNvPr>
          <p:cNvSpPr txBox="1">
            <a:spLocks/>
          </p:cNvSpPr>
          <p:nvPr/>
        </p:nvSpPr>
        <p:spPr>
          <a:xfrm>
            <a:off x="4814374" y="5079881"/>
            <a:ext cx="3760766" cy="1591580"/>
          </a:xfrm>
          <a:prstGeom prst="rect">
            <a:avLst/>
          </a:prstGeom>
        </p:spPr>
        <p:txBody>
          <a:bodyPr vert="horz">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lgn="just">
              <a:buNone/>
            </a:pPr>
            <a:endParaRPr lang="en-US" sz="2000" dirty="0">
              <a:latin typeface="Calibri" panose="020F0502020204030204" pitchFamily="34" charset="0"/>
              <a:cs typeface="Calibri" panose="020F0502020204030204" pitchFamily="34" charset="0"/>
            </a:endParaRPr>
          </a:p>
          <a:p>
            <a:pPr algn="just"/>
            <a:r>
              <a:rPr lang="en-US" sz="2000" dirty="0">
                <a:latin typeface="Calibri" panose="020F0502020204030204" pitchFamily="34" charset="0"/>
                <a:cs typeface="Calibri" panose="020F0502020204030204" pitchFamily="34" charset="0"/>
              </a:rPr>
              <a:t>Reduced Rate Not Applicable to CPSE and State PSUs  </a:t>
            </a:r>
          </a:p>
          <a:p>
            <a:pPr marL="0" indent="0" algn="just">
              <a:buNone/>
            </a:pPr>
            <a:endParaRPr lang="en-US" sz="2000" dirty="0">
              <a:latin typeface="Calibri" panose="020F0502020204030204" pitchFamily="34" charset="0"/>
              <a:cs typeface="Calibri" panose="020F0502020204030204" pitchFamily="34" charset="0"/>
            </a:endParaRPr>
          </a:p>
        </p:txBody>
      </p:sp>
      <p:sp>
        <p:nvSpPr>
          <p:cNvPr id="6" name="Content Placeholder 2">
            <a:extLst>
              <a:ext uri="{FF2B5EF4-FFF2-40B4-BE49-F238E27FC236}">
                <a16:creationId xmlns="" xmlns:a16="http://schemas.microsoft.com/office/drawing/2014/main" id="{98465F83-44EE-443A-82D4-82190F8C74D9}"/>
              </a:ext>
            </a:extLst>
          </p:cNvPr>
          <p:cNvSpPr txBox="1">
            <a:spLocks/>
          </p:cNvSpPr>
          <p:nvPr/>
        </p:nvSpPr>
        <p:spPr>
          <a:xfrm>
            <a:off x="4845888" y="3185462"/>
            <a:ext cx="4185400" cy="2152836"/>
          </a:xfrm>
          <a:prstGeom prst="rect">
            <a:avLst/>
          </a:prstGeom>
        </p:spPr>
        <p:txBody>
          <a:bodyPr vert="horz">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lgn="just">
              <a:buNone/>
            </a:pPr>
            <a:endParaRPr lang="en-US" sz="2000" dirty="0">
              <a:latin typeface="Calibri" panose="020F0502020204030204" pitchFamily="34" charset="0"/>
              <a:cs typeface="Calibri" panose="020F0502020204030204" pitchFamily="34" charset="0"/>
            </a:endParaRPr>
          </a:p>
          <a:p>
            <a:pPr algn="just"/>
            <a:r>
              <a:rPr lang="en-US" sz="2000" dirty="0">
                <a:latin typeface="Calibri" panose="020F0502020204030204" pitchFamily="34" charset="0"/>
                <a:cs typeface="Calibri" panose="020F0502020204030204" pitchFamily="34" charset="0"/>
              </a:rPr>
              <a:t>Extension of PMGKY Scheme by further three months i.e. June, July, August-  2020 – condition of 90% of employees – not acceptable to the Industry</a:t>
            </a:r>
          </a:p>
          <a:p>
            <a:endParaRPr lang="en-US" sz="2000" dirty="0">
              <a:latin typeface="Calibri" panose="020F0502020204030204" pitchFamily="34" charset="0"/>
              <a:cs typeface="Calibri" panose="020F0502020204030204" pitchFamily="34" charset="0"/>
            </a:endParaRPr>
          </a:p>
        </p:txBody>
      </p:sp>
      <p:sp>
        <p:nvSpPr>
          <p:cNvPr id="2" name="Title 1"/>
          <p:cNvSpPr>
            <a:spLocks noGrp="1"/>
          </p:cNvSpPr>
          <p:nvPr>
            <p:ph type="title"/>
          </p:nvPr>
        </p:nvSpPr>
        <p:spPr>
          <a:xfrm>
            <a:off x="1754012" y="-53432"/>
            <a:ext cx="5184576" cy="1609344"/>
          </a:xfrm>
          <a:ln>
            <a:noFill/>
          </a:ln>
        </p:spPr>
        <p:txBody>
          <a:bodyPr>
            <a:normAutofit/>
          </a:bodyPr>
          <a:lstStyle/>
          <a:p>
            <a:r>
              <a:rPr lang="en-US" sz="4000" dirty="0">
                <a:latin typeface="Arial Black" panose="020B0A04020102020204" pitchFamily="34" charset="0"/>
              </a:rPr>
              <a:t>KEY HIGHLIGHTS</a:t>
            </a:r>
          </a:p>
        </p:txBody>
      </p:sp>
      <p:sp>
        <p:nvSpPr>
          <p:cNvPr id="15" name="Content Placeholder 2">
            <a:extLst>
              <a:ext uri="{FF2B5EF4-FFF2-40B4-BE49-F238E27FC236}">
                <a16:creationId xmlns="" xmlns:a16="http://schemas.microsoft.com/office/drawing/2014/main" id="{24642167-5704-40AB-96E5-22984CF802FC}"/>
              </a:ext>
            </a:extLst>
          </p:cNvPr>
          <p:cNvSpPr txBox="1">
            <a:spLocks/>
          </p:cNvSpPr>
          <p:nvPr/>
        </p:nvSpPr>
        <p:spPr>
          <a:xfrm>
            <a:off x="4765302" y="1555912"/>
            <a:ext cx="4185400" cy="2152836"/>
          </a:xfrm>
          <a:prstGeom prst="rect">
            <a:avLst/>
          </a:prstGeom>
        </p:spPr>
        <p:txBody>
          <a:bodyPr vert="horz">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lgn="just">
              <a:buNone/>
            </a:pPr>
            <a:endParaRPr lang="en-US" sz="2000" dirty="0">
              <a:latin typeface="Calibri" panose="020F0502020204030204" pitchFamily="34" charset="0"/>
              <a:cs typeface="Calibri" panose="020F0502020204030204" pitchFamily="34" charset="0"/>
            </a:endParaRPr>
          </a:p>
          <a:p>
            <a:r>
              <a:rPr lang="en-US" sz="2000" dirty="0">
                <a:latin typeface="Calibri" panose="020F0502020204030204" pitchFamily="34" charset="0"/>
                <a:cs typeface="Calibri" panose="020F0502020204030204" pitchFamily="34" charset="0"/>
              </a:rPr>
              <a:t>Reduction of contribution rate to 10% from exiting 12% (both shares) for next three months – May, June and July </a:t>
            </a:r>
            <a:r>
              <a:rPr lang="en-US" sz="2000" dirty="0" smtClean="0">
                <a:latin typeface="Calibri" panose="020F0502020204030204" pitchFamily="34" charset="0"/>
                <a:cs typeface="Calibri" panose="020F0502020204030204" pitchFamily="34" charset="0"/>
              </a:rPr>
              <a:t>2020 –  with 3 options</a:t>
            </a:r>
            <a:endParaRPr lang="en-US" sz="2000" dirty="0">
              <a:latin typeface="Calibri" panose="020F0502020204030204" pitchFamily="34" charset="0"/>
              <a:cs typeface="Calibri" panose="020F0502020204030204" pitchFamily="34" charset="0"/>
            </a:endParaRPr>
          </a:p>
          <a:p>
            <a:endParaRPr lang="en-US"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69619786"/>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59777" y="193527"/>
            <a:ext cx="7155617" cy="953180"/>
          </a:xfrm>
          <a:ln>
            <a:noFill/>
          </a:ln>
        </p:spPr>
        <p:txBody>
          <a:bodyPr>
            <a:normAutofit/>
          </a:bodyPr>
          <a:lstStyle/>
          <a:p>
            <a:r>
              <a:rPr lang="en-US" sz="4000" dirty="0">
                <a:latin typeface="Arial Black" panose="020B0A04020102020204" pitchFamily="34" charset="0"/>
              </a:rPr>
              <a:t>KEY HIGHLIGHTS</a:t>
            </a:r>
          </a:p>
        </p:txBody>
      </p:sp>
      <p:pic>
        <p:nvPicPr>
          <p:cNvPr id="15362" name="Picture 2" descr="Government Reduces Rate of ESI Contribution from 6.5% to 4%">
            <a:extLst>
              <a:ext uri="{FF2B5EF4-FFF2-40B4-BE49-F238E27FC236}">
                <a16:creationId xmlns="" xmlns:a16="http://schemas.microsoft.com/office/drawing/2014/main" id="{B9956727-7C4A-4A94-90FA-F8CA4581828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75499" y="2158338"/>
            <a:ext cx="3834346" cy="3934957"/>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a:extLst>
              <a:ext uri="{FF2B5EF4-FFF2-40B4-BE49-F238E27FC236}">
                <a16:creationId xmlns="" xmlns:a16="http://schemas.microsoft.com/office/drawing/2014/main" id="{CB637C88-FFBC-4AA3-968D-23B4A5CABC2B}"/>
              </a:ext>
            </a:extLst>
          </p:cNvPr>
          <p:cNvSpPr txBox="1">
            <a:spLocks/>
          </p:cNvSpPr>
          <p:nvPr/>
        </p:nvSpPr>
        <p:spPr>
          <a:xfrm>
            <a:off x="4868680" y="3801806"/>
            <a:ext cx="3760766" cy="1591580"/>
          </a:xfrm>
          <a:prstGeom prst="rect">
            <a:avLst/>
          </a:prstGeom>
        </p:spPr>
        <p:txBody>
          <a:bodyPr vert="horz">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lgn="just">
              <a:buNone/>
            </a:pPr>
            <a:endParaRPr lang="en-US" sz="2000" dirty="0">
              <a:latin typeface="Calibri" panose="020F0502020204030204" pitchFamily="34" charset="0"/>
              <a:cs typeface="Calibri" panose="020F0502020204030204" pitchFamily="34" charset="0"/>
            </a:endParaRPr>
          </a:p>
          <a:p>
            <a:pPr algn="just"/>
            <a:r>
              <a:rPr lang="en-US" sz="2000" dirty="0">
                <a:latin typeface="Calibri" panose="020F0502020204030204" pitchFamily="34" charset="0"/>
                <a:cs typeface="Calibri" panose="020F0502020204030204" pitchFamily="34" charset="0"/>
              </a:rPr>
              <a:t>Voluntary Coverage for establishments with less than 10 employees.</a:t>
            </a:r>
          </a:p>
          <a:p>
            <a:pPr marL="0" indent="0" algn="just">
              <a:buNone/>
            </a:pPr>
            <a:endParaRPr lang="en-US" sz="2000" dirty="0">
              <a:latin typeface="Calibri" panose="020F0502020204030204" pitchFamily="34" charset="0"/>
              <a:cs typeface="Calibri" panose="020F0502020204030204" pitchFamily="34" charset="0"/>
            </a:endParaRPr>
          </a:p>
        </p:txBody>
      </p:sp>
      <p:sp>
        <p:nvSpPr>
          <p:cNvPr id="6" name="Content Placeholder 2">
            <a:extLst>
              <a:ext uri="{FF2B5EF4-FFF2-40B4-BE49-F238E27FC236}">
                <a16:creationId xmlns="" xmlns:a16="http://schemas.microsoft.com/office/drawing/2014/main" id="{98465F83-44EE-443A-82D4-82190F8C74D9}"/>
              </a:ext>
            </a:extLst>
          </p:cNvPr>
          <p:cNvSpPr txBox="1">
            <a:spLocks/>
          </p:cNvSpPr>
          <p:nvPr/>
        </p:nvSpPr>
        <p:spPr>
          <a:xfrm>
            <a:off x="4868680" y="2492896"/>
            <a:ext cx="4185400" cy="1440160"/>
          </a:xfrm>
          <a:prstGeom prst="rect">
            <a:avLst/>
          </a:prstGeom>
        </p:spPr>
        <p:txBody>
          <a:bodyPr vert="horz">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lgn="just">
              <a:buNone/>
            </a:pPr>
            <a:endParaRPr lang="en-US" sz="2000" dirty="0">
              <a:latin typeface="Calibri" panose="020F0502020204030204" pitchFamily="34" charset="0"/>
              <a:cs typeface="Calibri" panose="020F0502020204030204" pitchFamily="34" charset="0"/>
            </a:endParaRPr>
          </a:p>
          <a:p>
            <a:pPr algn="just"/>
            <a:r>
              <a:rPr lang="en-US" sz="2000" dirty="0">
                <a:latin typeface="Calibri" panose="020F0502020204030204" pitchFamily="34" charset="0"/>
                <a:cs typeface="Calibri" panose="020F0502020204030204" pitchFamily="34" charset="0"/>
              </a:rPr>
              <a:t>ESI will be compulsory for units engaged in hazardous process even with less than 10 employees</a:t>
            </a:r>
          </a:p>
          <a:p>
            <a:endParaRPr lang="en-US" sz="2000" dirty="0">
              <a:latin typeface="Calibri" panose="020F0502020204030204" pitchFamily="34" charset="0"/>
              <a:cs typeface="Calibri" panose="020F0502020204030204" pitchFamily="34" charset="0"/>
            </a:endParaRPr>
          </a:p>
        </p:txBody>
      </p:sp>
      <p:sp>
        <p:nvSpPr>
          <p:cNvPr id="8" name="Content Placeholder 2">
            <a:extLst>
              <a:ext uri="{FF2B5EF4-FFF2-40B4-BE49-F238E27FC236}">
                <a16:creationId xmlns="" xmlns:a16="http://schemas.microsoft.com/office/drawing/2014/main" id="{1A4F9800-9775-4E6C-ABEF-6224DE08EE38}"/>
              </a:ext>
            </a:extLst>
          </p:cNvPr>
          <p:cNvSpPr txBox="1">
            <a:spLocks/>
          </p:cNvSpPr>
          <p:nvPr/>
        </p:nvSpPr>
        <p:spPr>
          <a:xfrm>
            <a:off x="4857259" y="4858054"/>
            <a:ext cx="3760766" cy="1591580"/>
          </a:xfrm>
          <a:prstGeom prst="rect">
            <a:avLst/>
          </a:prstGeom>
        </p:spPr>
        <p:txBody>
          <a:bodyPr vert="horz">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lgn="just">
              <a:buNone/>
            </a:pPr>
            <a:endParaRPr lang="en-US" sz="2000" dirty="0">
              <a:latin typeface="Calibri" panose="020F0502020204030204" pitchFamily="34" charset="0"/>
              <a:cs typeface="Calibri" panose="020F0502020204030204" pitchFamily="34" charset="0"/>
            </a:endParaRPr>
          </a:p>
          <a:p>
            <a:pPr algn="just"/>
            <a:endParaRPr lang="en-US" sz="2000" dirty="0">
              <a:latin typeface="Calibri" panose="020F0502020204030204" pitchFamily="34" charset="0"/>
              <a:cs typeface="Calibri" panose="020F0502020204030204" pitchFamily="34" charset="0"/>
            </a:endParaRPr>
          </a:p>
          <a:p>
            <a:pPr algn="just"/>
            <a:r>
              <a:rPr lang="en-US" sz="2000" dirty="0">
                <a:latin typeface="Calibri" panose="020F0502020204030204" pitchFamily="34" charset="0"/>
                <a:cs typeface="Calibri" panose="020F0502020204030204" pitchFamily="34" charset="0"/>
              </a:rPr>
              <a:t>ESI will be made applicable across all districts.</a:t>
            </a:r>
          </a:p>
          <a:p>
            <a:pPr marL="0" indent="0" algn="just">
              <a:buNone/>
            </a:pPr>
            <a:endParaRPr lang="en-US" sz="2000" dirty="0">
              <a:latin typeface="Calibri" panose="020F0502020204030204" pitchFamily="34" charset="0"/>
              <a:cs typeface="Calibri" panose="020F0502020204030204" pitchFamily="34" charset="0"/>
            </a:endParaRPr>
          </a:p>
        </p:txBody>
      </p:sp>
      <p:sp>
        <p:nvSpPr>
          <p:cNvPr id="13" name="Content Placeholder 2">
            <a:extLst>
              <a:ext uri="{FF2B5EF4-FFF2-40B4-BE49-F238E27FC236}">
                <a16:creationId xmlns="" xmlns:a16="http://schemas.microsoft.com/office/drawing/2014/main" id="{BFA883DF-6E96-423D-8EDF-573FFB6D13A6}"/>
              </a:ext>
            </a:extLst>
          </p:cNvPr>
          <p:cNvSpPr txBox="1">
            <a:spLocks/>
          </p:cNvSpPr>
          <p:nvPr/>
        </p:nvSpPr>
        <p:spPr>
          <a:xfrm>
            <a:off x="4868680" y="878172"/>
            <a:ext cx="4185400" cy="1440160"/>
          </a:xfrm>
          <a:prstGeom prst="rect">
            <a:avLst/>
          </a:prstGeom>
        </p:spPr>
        <p:txBody>
          <a:bodyPr vert="horz">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lgn="just">
              <a:buNone/>
            </a:pPr>
            <a:endParaRPr lang="en-US" sz="2000" dirty="0">
              <a:latin typeface="Calibri" panose="020F0502020204030204" pitchFamily="34" charset="0"/>
              <a:cs typeface="Calibri" panose="020F0502020204030204" pitchFamily="34" charset="0"/>
            </a:endParaRPr>
          </a:p>
          <a:p>
            <a:pPr algn="just"/>
            <a:r>
              <a:rPr lang="en-US" sz="2000" dirty="0">
                <a:latin typeface="Calibri" panose="020F0502020204030204" pitchFamily="34" charset="0"/>
                <a:cs typeface="Calibri" panose="020F0502020204030204" pitchFamily="34" charset="0"/>
              </a:rPr>
              <a:t>ESI will be applicable to all establishments engaging 10 or more employees – with or without manufacturing activities </a:t>
            </a:r>
          </a:p>
          <a:p>
            <a:endParaRPr lang="en-US"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12779215"/>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P spid="1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10 unions to protest against labour law changes on May 22 - The Hindu">
            <a:extLst>
              <a:ext uri="{FF2B5EF4-FFF2-40B4-BE49-F238E27FC236}">
                <a16:creationId xmlns="" xmlns:a16="http://schemas.microsoft.com/office/drawing/2014/main" id="{37F85811-D714-4E6A-828F-7D2623FB577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583487"/>
            <a:ext cx="3800618" cy="286827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07504" y="116632"/>
            <a:ext cx="8153400" cy="990600"/>
          </a:xfrm>
        </p:spPr>
        <p:txBody>
          <a:bodyPr>
            <a:normAutofit/>
          </a:bodyPr>
          <a:lstStyle/>
          <a:p>
            <a:pPr algn="ctr"/>
            <a:r>
              <a:rPr lang="en-US" sz="4000" dirty="0">
                <a:solidFill>
                  <a:schemeClr val="tx1"/>
                </a:solidFill>
                <a:latin typeface="Arial Black" panose="020B0A04020102020204" pitchFamily="34" charset="0"/>
              </a:rPr>
              <a:t>KEY HIGHLIGHTS</a:t>
            </a:r>
          </a:p>
        </p:txBody>
      </p:sp>
      <p:sp>
        <p:nvSpPr>
          <p:cNvPr id="5" name="Content Placeholder 2">
            <a:extLst>
              <a:ext uri="{FF2B5EF4-FFF2-40B4-BE49-F238E27FC236}">
                <a16:creationId xmlns="" xmlns:a16="http://schemas.microsoft.com/office/drawing/2014/main" id="{CB637C88-FFBC-4AA3-968D-23B4A5CABC2B}"/>
              </a:ext>
            </a:extLst>
          </p:cNvPr>
          <p:cNvSpPr txBox="1">
            <a:spLocks/>
          </p:cNvSpPr>
          <p:nvPr/>
        </p:nvSpPr>
        <p:spPr>
          <a:xfrm>
            <a:off x="74226" y="1943924"/>
            <a:ext cx="5365273" cy="715923"/>
          </a:xfrm>
          <a:prstGeom prst="rect">
            <a:avLst/>
          </a:prstGeom>
        </p:spPr>
        <p:txBody>
          <a:bodyPr vert="horz">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lgn="just">
              <a:buFont typeface="Wingdings" panose="05000000000000000000" pitchFamily="2" charset="2"/>
              <a:buChar char="q"/>
            </a:pPr>
            <a:r>
              <a:rPr lang="en-US" sz="1800" dirty="0">
                <a:latin typeface="Calibri" panose="020F0502020204030204" pitchFamily="34" charset="0"/>
                <a:cs typeface="Calibri" panose="020F0502020204030204" pitchFamily="34" charset="0"/>
              </a:rPr>
              <a:t>Mandatory issue of Appointment </a:t>
            </a:r>
            <a:r>
              <a:rPr lang="en-US" sz="1800" dirty="0" smtClean="0">
                <a:latin typeface="Calibri" panose="020F0502020204030204" pitchFamily="34" charset="0"/>
                <a:cs typeface="Calibri" panose="020F0502020204030204" pitchFamily="34" charset="0"/>
              </a:rPr>
              <a:t>Letter – Govt. will provide format </a:t>
            </a:r>
            <a:endParaRPr lang="en-US" sz="1800" dirty="0">
              <a:latin typeface="Calibri" panose="020F0502020204030204" pitchFamily="34" charset="0"/>
              <a:cs typeface="Calibri" panose="020F0502020204030204" pitchFamily="34" charset="0"/>
            </a:endParaRPr>
          </a:p>
          <a:p>
            <a:pPr marL="0" indent="0" algn="just">
              <a:buNone/>
            </a:pPr>
            <a:endParaRPr lang="en-US" sz="1800" dirty="0">
              <a:latin typeface="Calibri" panose="020F0502020204030204" pitchFamily="34" charset="0"/>
              <a:cs typeface="Calibri" panose="020F0502020204030204" pitchFamily="34" charset="0"/>
            </a:endParaRPr>
          </a:p>
        </p:txBody>
      </p:sp>
      <p:sp>
        <p:nvSpPr>
          <p:cNvPr id="6" name="Content Placeholder 2">
            <a:extLst>
              <a:ext uri="{FF2B5EF4-FFF2-40B4-BE49-F238E27FC236}">
                <a16:creationId xmlns="" xmlns:a16="http://schemas.microsoft.com/office/drawing/2014/main" id="{98465F83-44EE-443A-82D4-82190F8C74D9}"/>
              </a:ext>
            </a:extLst>
          </p:cNvPr>
          <p:cNvSpPr txBox="1">
            <a:spLocks/>
          </p:cNvSpPr>
          <p:nvPr/>
        </p:nvSpPr>
        <p:spPr>
          <a:xfrm>
            <a:off x="74226" y="1220131"/>
            <a:ext cx="8568952" cy="957300"/>
          </a:xfrm>
          <a:prstGeom prst="rect">
            <a:avLst/>
          </a:prstGeom>
        </p:spPr>
        <p:txBody>
          <a:bodyPr vert="horz">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lgn="just">
              <a:spcBef>
                <a:spcPts val="0"/>
              </a:spcBef>
              <a:buFont typeface="Wingdings" panose="05000000000000000000" pitchFamily="2" charset="2"/>
              <a:buChar char="q"/>
            </a:pPr>
            <a:r>
              <a:rPr lang="en-US" sz="1800" dirty="0">
                <a:latin typeface="Calibri" panose="020F0502020204030204" pitchFamily="34" charset="0"/>
                <a:cs typeface="Calibri" panose="020F0502020204030204" pitchFamily="34" charset="0"/>
              </a:rPr>
              <a:t>There will be concept of National Floor Wage to address the problem of disparity in minimum wages across different states and sectors.</a:t>
            </a:r>
          </a:p>
        </p:txBody>
      </p:sp>
      <p:sp>
        <p:nvSpPr>
          <p:cNvPr id="14" name="Content Placeholder 2">
            <a:extLst>
              <a:ext uri="{FF2B5EF4-FFF2-40B4-BE49-F238E27FC236}">
                <a16:creationId xmlns="" xmlns:a16="http://schemas.microsoft.com/office/drawing/2014/main" id="{E2F63887-8370-45A4-A248-9A6B15885D47}"/>
              </a:ext>
            </a:extLst>
          </p:cNvPr>
          <p:cNvSpPr txBox="1">
            <a:spLocks/>
          </p:cNvSpPr>
          <p:nvPr/>
        </p:nvSpPr>
        <p:spPr>
          <a:xfrm>
            <a:off x="2912296" y="2499503"/>
            <a:ext cx="5836168" cy="715923"/>
          </a:xfrm>
          <a:prstGeom prst="rect">
            <a:avLst/>
          </a:prstGeom>
        </p:spPr>
        <p:txBody>
          <a:bodyPr vert="horz">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lgn="just">
              <a:buFont typeface="Wingdings" panose="05000000000000000000" pitchFamily="2" charset="2"/>
              <a:buChar char="q"/>
            </a:pPr>
            <a:r>
              <a:rPr lang="en-US" sz="1800" dirty="0">
                <a:latin typeface="Calibri" panose="020F0502020204030204" pitchFamily="34" charset="0"/>
                <a:cs typeface="Calibri" panose="020F0502020204030204" pitchFamily="34" charset="0"/>
              </a:rPr>
              <a:t>The Gratuity Entitlements to employees hired under Fixed Term Employment – one year as against 5 </a:t>
            </a:r>
            <a:r>
              <a:rPr lang="en-US" sz="1800" dirty="0" smtClean="0">
                <a:latin typeface="Calibri" panose="020F0502020204030204" pitchFamily="34" charset="0"/>
                <a:cs typeface="Calibri" panose="020F0502020204030204" pitchFamily="34" charset="0"/>
              </a:rPr>
              <a:t>years – contributory like Pf – will be a part of CTC</a:t>
            </a:r>
          </a:p>
          <a:p>
            <a:pPr algn="just">
              <a:buFont typeface="Wingdings" panose="05000000000000000000" pitchFamily="2" charset="2"/>
              <a:buChar char="q"/>
            </a:pPr>
            <a:endParaRPr lang="en-US" sz="1800" dirty="0">
              <a:latin typeface="Calibri" panose="020F0502020204030204" pitchFamily="34" charset="0"/>
              <a:cs typeface="Calibri" panose="020F0502020204030204" pitchFamily="34" charset="0"/>
            </a:endParaRPr>
          </a:p>
        </p:txBody>
      </p:sp>
      <p:sp>
        <p:nvSpPr>
          <p:cNvPr id="15" name="Content Placeholder 2">
            <a:extLst>
              <a:ext uri="{FF2B5EF4-FFF2-40B4-BE49-F238E27FC236}">
                <a16:creationId xmlns="" xmlns:a16="http://schemas.microsoft.com/office/drawing/2014/main" id="{C430800D-8BFD-4F66-AA37-5156331FFB0C}"/>
              </a:ext>
            </a:extLst>
          </p:cNvPr>
          <p:cNvSpPr txBox="1">
            <a:spLocks/>
          </p:cNvSpPr>
          <p:nvPr/>
        </p:nvSpPr>
        <p:spPr>
          <a:xfrm>
            <a:off x="2934806" y="3377698"/>
            <a:ext cx="5863986" cy="357962"/>
          </a:xfrm>
          <a:prstGeom prst="rect">
            <a:avLst/>
          </a:prstGeom>
        </p:spPr>
        <p:txBody>
          <a:bodyPr vert="horz">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lgn="just">
              <a:buFont typeface="Wingdings" panose="05000000000000000000" pitchFamily="2" charset="2"/>
              <a:buChar char="q"/>
            </a:pPr>
            <a:r>
              <a:rPr lang="en-US" sz="1800" dirty="0" smtClean="0">
                <a:latin typeface="Calibri" panose="020F0502020204030204" pitchFamily="34" charset="0"/>
                <a:cs typeface="Calibri" panose="020F0502020204030204" pitchFamily="34" charset="0"/>
              </a:rPr>
              <a:t>Reskilling </a:t>
            </a:r>
            <a:r>
              <a:rPr lang="en-US" sz="1800" dirty="0">
                <a:latin typeface="Calibri" panose="020F0502020204030204" pitchFamily="34" charset="0"/>
                <a:cs typeface="Calibri" panose="020F0502020204030204" pitchFamily="34" charset="0"/>
              </a:rPr>
              <a:t>of Retrenched workers.</a:t>
            </a:r>
          </a:p>
          <a:p>
            <a:pPr algn="just">
              <a:buFont typeface="Wingdings" panose="05000000000000000000" pitchFamily="2" charset="2"/>
              <a:buChar char="q"/>
            </a:pPr>
            <a:endParaRPr lang="en-US" sz="1800" dirty="0">
              <a:latin typeface="Calibri" panose="020F0502020204030204" pitchFamily="34" charset="0"/>
              <a:cs typeface="Calibri" panose="020F0502020204030204" pitchFamily="34" charset="0"/>
            </a:endParaRPr>
          </a:p>
        </p:txBody>
      </p:sp>
      <p:sp>
        <p:nvSpPr>
          <p:cNvPr id="16" name="Content Placeholder 2">
            <a:extLst>
              <a:ext uri="{FF2B5EF4-FFF2-40B4-BE49-F238E27FC236}">
                <a16:creationId xmlns="" xmlns:a16="http://schemas.microsoft.com/office/drawing/2014/main" id="{CF89B704-0109-463F-9A5B-89AE31600E81}"/>
              </a:ext>
            </a:extLst>
          </p:cNvPr>
          <p:cNvSpPr txBox="1">
            <a:spLocks/>
          </p:cNvSpPr>
          <p:nvPr/>
        </p:nvSpPr>
        <p:spPr>
          <a:xfrm>
            <a:off x="2982656" y="3854989"/>
            <a:ext cx="5863985" cy="853865"/>
          </a:xfrm>
          <a:prstGeom prst="rect">
            <a:avLst/>
          </a:prstGeom>
        </p:spPr>
        <p:txBody>
          <a:bodyPr vert="horz">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lgn="just">
              <a:buFont typeface="Wingdings" panose="05000000000000000000" pitchFamily="2" charset="2"/>
              <a:buChar char="q"/>
            </a:pPr>
            <a:r>
              <a:rPr lang="en-US" sz="1800" dirty="0">
                <a:latin typeface="Calibri" panose="020F0502020204030204" pitchFamily="34" charset="0"/>
                <a:cs typeface="Calibri" panose="020F0502020204030204" pitchFamily="34" charset="0"/>
              </a:rPr>
              <a:t>Bringing Inter State Migrant Workers under an organized sector.</a:t>
            </a:r>
          </a:p>
          <a:p>
            <a:pPr algn="just">
              <a:buFont typeface="Wingdings" panose="05000000000000000000" pitchFamily="2" charset="2"/>
              <a:buChar char="q"/>
            </a:pPr>
            <a:endParaRPr lang="en-US" sz="1800" dirty="0">
              <a:latin typeface="Calibri" panose="020F0502020204030204" pitchFamily="34" charset="0"/>
              <a:cs typeface="Calibri" panose="020F0502020204030204" pitchFamily="34" charset="0"/>
            </a:endParaRPr>
          </a:p>
        </p:txBody>
      </p:sp>
      <p:sp>
        <p:nvSpPr>
          <p:cNvPr id="17" name="Content Placeholder 2">
            <a:extLst>
              <a:ext uri="{FF2B5EF4-FFF2-40B4-BE49-F238E27FC236}">
                <a16:creationId xmlns="" xmlns:a16="http://schemas.microsoft.com/office/drawing/2014/main" id="{ED42BC2A-A40D-4411-847B-EC0BFCED703E}"/>
              </a:ext>
            </a:extLst>
          </p:cNvPr>
          <p:cNvSpPr txBox="1">
            <a:spLocks/>
          </p:cNvSpPr>
          <p:nvPr/>
        </p:nvSpPr>
        <p:spPr>
          <a:xfrm>
            <a:off x="2934806" y="4613857"/>
            <a:ext cx="5863985" cy="357962"/>
          </a:xfrm>
          <a:prstGeom prst="rect">
            <a:avLst/>
          </a:prstGeom>
        </p:spPr>
        <p:txBody>
          <a:bodyPr vert="horz">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buFont typeface="Wingdings" panose="05000000000000000000" pitchFamily="2" charset="2"/>
              <a:buChar char="q"/>
            </a:pPr>
            <a:r>
              <a:rPr lang="en-US" sz="1800" dirty="0">
                <a:latin typeface="Calibri" panose="020F0502020204030204" pitchFamily="34" charset="0"/>
                <a:cs typeface="Calibri" panose="020F0502020204030204" pitchFamily="34" charset="0"/>
              </a:rPr>
              <a:t>Mandatory Annual Health Check for all employees </a:t>
            </a:r>
            <a:endParaRPr lang="kn-IN" sz="1800" dirty="0">
              <a:latin typeface="Calibri" panose="020F0502020204030204" pitchFamily="34" charset="0"/>
            </a:endParaRPr>
          </a:p>
          <a:p>
            <a:pPr algn="just">
              <a:buFont typeface="Wingdings" panose="05000000000000000000" pitchFamily="2" charset="2"/>
              <a:buChar char="q"/>
            </a:pPr>
            <a:endParaRPr lang="en-US" sz="1800" dirty="0">
              <a:latin typeface="Calibri" panose="020F0502020204030204" pitchFamily="34" charset="0"/>
              <a:cs typeface="Calibri" panose="020F0502020204030204" pitchFamily="34" charset="0"/>
            </a:endParaRPr>
          </a:p>
        </p:txBody>
      </p:sp>
      <p:sp>
        <p:nvSpPr>
          <p:cNvPr id="18" name="Content Placeholder 2">
            <a:extLst>
              <a:ext uri="{FF2B5EF4-FFF2-40B4-BE49-F238E27FC236}">
                <a16:creationId xmlns="" xmlns:a16="http://schemas.microsoft.com/office/drawing/2014/main" id="{D9790A73-976F-4202-BE71-5B01E80AC3DC}"/>
              </a:ext>
            </a:extLst>
          </p:cNvPr>
          <p:cNvSpPr txBox="1">
            <a:spLocks/>
          </p:cNvSpPr>
          <p:nvPr/>
        </p:nvSpPr>
        <p:spPr>
          <a:xfrm>
            <a:off x="2934806" y="5142811"/>
            <a:ext cx="8475369" cy="357962"/>
          </a:xfrm>
          <a:prstGeom prst="rect">
            <a:avLst/>
          </a:prstGeom>
        </p:spPr>
        <p:txBody>
          <a:bodyPr vert="horz">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lgn="just">
              <a:buFont typeface="Wingdings" panose="05000000000000000000" pitchFamily="2" charset="2"/>
              <a:buChar char="q"/>
            </a:pPr>
            <a:r>
              <a:rPr lang="en-US" sz="1800" dirty="0">
                <a:latin typeface="Calibri" panose="020F0502020204030204" pitchFamily="34" charset="0"/>
                <a:cs typeface="Calibri" panose="020F0502020204030204" pitchFamily="34" charset="0"/>
              </a:rPr>
              <a:t>Portability of welfare benefits for migrant workers. </a:t>
            </a:r>
          </a:p>
          <a:p>
            <a:pPr algn="just">
              <a:buFont typeface="Wingdings" panose="05000000000000000000" pitchFamily="2" charset="2"/>
              <a:buChar char="q"/>
            </a:pPr>
            <a:endParaRPr lang="en-US" sz="1800" dirty="0">
              <a:latin typeface="Calibri" panose="020F0502020204030204" pitchFamily="34" charset="0"/>
              <a:cs typeface="Calibri" panose="020F0502020204030204" pitchFamily="34" charset="0"/>
            </a:endParaRPr>
          </a:p>
          <a:p>
            <a:pPr algn="just">
              <a:buFont typeface="Wingdings" panose="05000000000000000000" pitchFamily="2" charset="2"/>
              <a:buChar char="q"/>
            </a:pPr>
            <a:endParaRPr lang="en-US" sz="1800" dirty="0">
              <a:latin typeface="Calibri" panose="020F0502020204030204" pitchFamily="34" charset="0"/>
              <a:cs typeface="Calibri" panose="020F0502020204030204" pitchFamily="34" charset="0"/>
            </a:endParaRPr>
          </a:p>
        </p:txBody>
      </p:sp>
      <p:sp>
        <p:nvSpPr>
          <p:cNvPr id="13" name="Content Placeholder 2">
            <a:extLst>
              <a:ext uri="{FF2B5EF4-FFF2-40B4-BE49-F238E27FC236}">
                <a16:creationId xmlns="" xmlns:a16="http://schemas.microsoft.com/office/drawing/2014/main" id="{B8629E40-D14D-4F6B-87D5-AB1EDB62CF36}"/>
              </a:ext>
            </a:extLst>
          </p:cNvPr>
          <p:cNvSpPr txBox="1">
            <a:spLocks/>
          </p:cNvSpPr>
          <p:nvPr/>
        </p:nvSpPr>
        <p:spPr>
          <a:xfrm>
            <a:off x="179512" y="5675609"/>
            <a:ext cx="8568952" cy="957300"/>
          </a:xfrm>
          <a:prstGeom prst="rect">
            <a:avLst/>
          </a:prstGeom>
        </p:spPr>
        <p:txBody>
          <a:bodyPr vert="horz">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lgn="just">
              <a:buFont typeface="Wingdings" panose="05000000000000000000" pitchFamily="2" charset="2"/>
              <a:buChar char="q"/>
            </a:pPr>
            <a:r>
              <a:rPr lang="en-US" sz="1800" dirty="0">
                <a:latin typeface="Calibri" panose="020F0502020204030204" pitchFamily="34" charset="0"/>
                <a:cs typeface="Calibri" panose="020F0502020204030204" pitchFamily="34" charset="0"/>
              </a:rPr>
              <a:t>The government intends to subsume 44 labour laws into four Labour Codes to simplify the compliance ecosystem.</a:t>
            </a:r>
          </a:p>
        </p:txBody>
      </p:sp>
    </p:spTree>
    <p:extLst>
      <p:ext uri="{BB962C8B-B14F-4D97-AF65-F5344CB8AC3E}">
        <p14:creationId xmlns:p14="http://schemas.microsoft.com/office/powerpoint/2010/main" val="4084931339"/>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1000"/>
                                        <p:tgtEl>
                                          <p:spTgt spid="16"/>
                                        </p:tgtEl>
                                      </p:cBhvr>
                                    </p:animEffect>
                                    <p:anim calcmode="lin" valueType="num">
                                      <p:cBhvr>
                                        <p:cTn id="36" dur="1000" fill="hold"/>
                                        <p:tgtEl>
                                          <p:spTgt spid="16"/>
                                        </p:tgtEl>
                                        <p:attrNameLst>
                                          <p:attrName>ppt_x</p:attrName>
                                        </p:attrNameLst>
                                      </p:cBhvr>
                                      <p:tavLst>
                                        <p:tav tm="0">
                                          <p:val>
                                            <p:strVal val="#ppt_x"/>
                                          </p:val>
                                        </p:tav>
                                        <p:tav tm="100000">
                                          <p:val>
                                            <p:strVal val="#ppt_x"/>
                                          </p:val>
                                        </p:tav>
                                      </p:tavLst>
                                    </p:anim>
                                    <p:anim calcmode="lin" valueType="num">
                                      <p:cBhvr>
                                        <p:cTn id="37"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1000"/>
                                        <p:tgtEl>
                                          <p:spTgt spid="17"/>
                                        </p:tgtEl>
                                      </p:cBhvr>
                                    </p:animEffect>
                                    <p:anim calcmode="lin" valueType="num">
                                      <p:cBhvr>
                                        <p:cTn id="43" dur="1000" fill="hold"/>
                                        <p:tgtEl>
                                          <p:spTgt spid="17"/>
                                        </p:tgtEl>
                                        <p:attrNameLst>
                                          <p:attrName>ppt_x</p:attrName>
                                        </p:attrNameLst>
                                      </p:cBhvr>
                                      <p:tavLst>
                                        <p:tav tm="0">
                                          <p:val>
                                            <p:strVal val="#ppt_x"/>
                                          </p:val>
                                        </p:tav>
                                        <p:tav tm="100000">
                                          <p:val>
                                            <p:strVal val="#ppt_x"/>
                                          </p:val>
                                        </p:tav>
                                      </p:tavLst>
                                    </p:anim>
                                    <p:anim calcmode="lin" valueType="num">
                                      <p:cBhvr>
                                        <p:cTn id="4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1000"/>
                                        <p:tgtEl>
                                          <p:spTgt spid="18"/>
                                        </p:tgtEl>
                                      </p:cBhvr>
                                    </p:animEffect>
                                    <p:anim calcmode="lin" valueType="num">
                                      <p:cBhvr>
                                        <p:cTn id="50" dur="1000" fill="hold"/>
                                        <p:tgtEl>
                                          <p:spTgt spid="18"/>
                                        </p:tgtEl>
                                        <p:attrNameLst>
                                          <p:attrName>ppt_x</p:attrName>
                                        </p:attrNameLst>
                                      </p:cBhvr>
                                      <p:tavLst>
                                        <p:tav tm="0">
                                          <p:val>
                                            <p:strVal val="#ppt_x"/>
                                          </p:val>
                                        </p:tav>
                                        <p:tav tm="100000">
                                          <p:val>
                                            <p:strVal val="#ppt_x"/>
                                          </p:val>
                                        </p:tav>
                                      </p:tavLst>
                                    </p:anim>
                                    <p:anim calcmode="lin" valueType="num">
                                      <p:cBhvr>
                                        <p:cTn id="51"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fade">
                                      <p:cBhvr>
                                        <p:cTn id="56" dur="1000"/>
                                        <p:tgtEl>
                                          <p:spTgt spid="13"/>
                                        </p:tgtEl>
                                      </p:cBhvr>
                                    </p:animEffect>
                                    <p:anim calcmode="lin" valueType="num">
                                      <p:cBhvr>
                                        <p:cTn id="57" dur="1000" fill="hold"/>
                                        <p:tgtEl>
                                          <p:spTgt spid="13"/>
                                        </p:tgtEl>
                                        <p:attrNameLst>
                                          <p:attrName>ppt_x</p:attrName>
                                        </p:attrNameLst>
                                      </p:cBhvr>
                                      <p:tavLst>
                                        <p:tav tm="0">
                                          <p:val>
                                            <p:strVal val="#ppt_x"/>
                                          </p:val>
                                        </p:tav>
                                        <p:tav tm="100000">
                                          <p:val>
                                            <p:strVal val="#ppt_x"/>
                                          </p:val>
                                        </p:tav>
                                      </p:tavLst>
                                    </p:anim>
                                    <p:anim calcmode="lin" valueType="num">
                                      <p:cBhvr>
                                        <p:cTn id="5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4" grpId="0"/>
      <p:bldP spid="15" grpId="0"/>
      <p:bldP spid="16" grpId="0"/>
      <p:bldP spid="17" grpId="0"/>
      <p:bldP spid="18" grpId="0"/>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ACC's COVID-19 Hub - American College of Cardiology">
            <a:extLst>
              <a:ext uri="{FF2B5EF4-FFF2-40B4-BE49-F238E27FC236}">
                <a16:creationId xmlns="" xmlns:a16="http://schemas.microsoft.com/office/drawing/2014/main" id="{B0058065-A51D-414F-8578-F5BCDCF25CD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32" r="-1" b="-1"/>
          <a:stretch/>
        </p:blipFill>
        <p:spPr bwMode="auto">
          <a:xfrm>
            <a:off x="17103" y="332656"/>
            <a:ext cx="3356362" cy="334856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638010" y="128369"/>
            <a:ext cx="5477016" cy="1131592"/>
          </a:xfrm>
          <a:ln>
            <a:noFill/>
          </a:ln>
        </p:spPr>
        <p:txBody>
          <a:bodyPr>
            <a:noAutofit/>
          </a:bodyPr>
          <a:lstStyle/>
          <a:p>
            <a:r>
              <a:rPr lang="en-US" sz="5400" dirty="0"/>
              <a:t>Questions raised….</a:t>
            </a:r>
          </a:p>
        </p:txBody>
      </p:sp>
      <p:sp>
        <p:nvSpPr>
          <p:cNvPr id="3" name="Content Placeholder 2"/>
          <p:cNvSpPr>
            <a:spLocks noGrp="1"/>
          </p:cNvSpPr>
          <p:nvPr>
            <p:ph idx="1"/>
          </p:nvPr>
        </p:nvSpPr>
        <p:spPr>
          <a:xfrm>
            <a:off x="3791922" y="1403603"/>
            <a:ext cx="5047707" cy="4050792"/>
          </a:xfrm>
        </p:spPr>
        <p:txBody>
          <a:bodyPr>
            <a:noAutofit/>
          </a:bodyPr>
          <a:lstStyle/>
          <a:p>
            <a:pPr lvl="0"/>
            <a:r>
              <a:rPr lang="en-US" dirty="0"/>
              <a:t>What are the legal obligations of employer to pay wages during a lockdown?</a:t>
            </a:r>
          </a:p>
          <a:p>
            <a:pPr lvl="0"/>
            <a:endParaRPr lang="en-US" dirty="0"/>
          </a:p>
          <a:p>
            <a:pPr lvl="0"/>
            <a:r>
              <a:rPr lang="en-US" dirty="0"/>
              <a:t>How to retain workforce during and after lockdown?</a:t>
            </a:r>
          </a:p>
          <a:p>
            <a:pPr lvl="0"/>
            <a:endParaRPr lang="en-US" dirty="0"/>
          </a:p>
          <a:p>
            <a:pPr lvl="0"/>
            <a:r>
              <a:rPr lang="en-US" dirty="0"/>
              <a:t>Are lay-offs the only answer?</a:t>
            </a:r>
          </a:p>
          <a:p>
            <a:pPr lvl="0"/>
            <a:endParaRPr lang="en-US" dirty="0"/>
          </a:p>
          <a:p>
            <a:pPr lvl="0" algn="just"/>
            <a:r>
              <a:rPr lang="en-US" dirty="0"/>
              <a:t>Does the State have the right to intervene in the decision of the private employers?</a:t>
            </a:r>
          </a:p>
          <a:p>
            <a:pPr marL="0" indent="0">
              <a:buNone/>
            </a:pPr>
            <a:r>
              <a:rPr lang="en-US" dirty="0"/>
              <a:t>   </a:t>
            </a:r>
          </a:p>
        </p:txBody>
      </p:sp>
      <p:pic>
        <p:nvPicPr>
          <p:cNvPr id="4" name="Picture 4" descr="Should You Implement a Performance Management System?">
            <a:extLst>
              <a:ext uri="{FF2B5EF4-FFF2-40B4-BE49-F238E27FC236}">
                <a16:creationId xmlns="" xmlns:a16="http://schemas.microsoft.com/office/drawing/2014/main" id="{093A7E3C-0605-4375-B26E-408207DAA3D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556" r="18768" b="1"/>
          <a:stretch/>
        </p:blipFill>
        <p:spPr bwMode="auto">
          <a:xfrm>
            <a:off x="9576" y="3510396"/>
            <a:ext cx="3485044" cy="33485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366572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ircle(in)">
                                      <p:cBhvr>
                                        <p:cTn id="17" dur="2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circle(in)">
                                      <p:cBhvr>
                                        <p:cTn id="22" dur="20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circle(in)">
                                      <p:cBhvr>
                                        <p:cTn id="27"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chemeClr val="tx1"/>
                </a:solidFill>
                <a:latin typeface="Arial Black" panose="020B0A04020102020204" pitchFamily="34" charset="0"/>
              </a:rPr>
              <a:t>AWAITING</a:t>
            </a:r>
            <a:r>
              <a:rPr lang="en-US" sz="3600" dirty="0">
                <a:solidFill>
                  <a:schemeClr val="tx1"/>
                </a:solidFill>
                <a:latin typeface="Arial Black" panose="020B0A04020102020204" pitchFamily="34" charset="0"/>
              </a:rPr>
              <a:t> CLARITY…</a:t>
            </a:r>
          </a:p>
        </p:txBody>
      </p:sp>
      <p:sp>
        <p:nvSpPr>
          <p:cNvPr id="3" name="Content Placeholder 2"/>
          <p:cNvSpPr>
            <a:spLocks noGrp="1"/>
          </p:cNvSpPr>
          <p:nvPr>
            <p:ph idx="1"/>
          </p:nvPr>
        </p:nvSpPr>
        <p:spPr>
          <a:xfrm>
            <a:off x="688140" y="2154341"/>
            <a:ext cx="6984776" cy="2603736"/>
          </a:xfrm>
        </p:spPr>
        <p:txBody>
          <a:bodyPr>
            <a:normAutofit fontScale="25000" lnSpcReduction="20000"/>
          </a:bodyPr>
          <a:lstStyle/>
          <a:p>
            <a:pPr algn="just"/>
            <a:r>
              <a:rPr lang="en-US" sz="8000" dirty="0"/>
              <a:t>What is the effective of these announcements? – Not clear</a:t>
            </a:r>
          </a:p>
          <a:p>
            <a:pPr algn="just"/>
            <a:endParaRPr lang="en-US" sz="8000" dirty="0"/>
          </a:p>
          <a:p>
            <a:pPr algn="just"/>
            <a:r>
              <a:rPr lang="en-US" sz="8000" dirty="0" smtClean="0"/>
              <a:t> Whether Labour authorities will conduct scrutiny of those companies who has taken benefits of the scheme like PMGKY etc.? – PF Dept. seek information from all employers.</a:t>
            </a:r>
          </a:p>
          <a:p>
            <a:pPr marL="0" indent="0" algn="just">
              <a:buNone/>
            </a:pPr>
            <a:endParaRPr lang="en-US" sz="8000" dirty="0"/>
          </a:p>
          <a:p>
            <a:pPr algn="just"/>
            <a:r>
              <a:rPr lang="en-US" sz="8000" dirty="0" smtClean="0"/>
              <a:t>What are the exemption from Labour law provisions after lifting of the lockdown? </a:t>
            </a:r>
          </a:p>
          <a:p>
            <a:pPr algn="just"/>
            <a:endParaRPr lang="en-US" sz="8000" dirty="0"/>
          </a:p>
          <a:p>
            <a:pPr algn="just"/>
            <a:r>
              <a:rPr lang="en-US" sz="8000" dirty="0" smtClean="0"/>
              <a:t>Whether Government will extend loans to the employees of private employer</a:t>
            </a:r>
            <a:r>
              <a:rPr lang="en-US" sz="2800" dirty="0" smtClean="0"/>
              <a:t>?</a:t>
            </a:r>
            <a:endParaRPr lang="en-US" sz="2800" dirty="0"/>
          </a:p>
          <a:p>
            <a:pPr algn="just"/>
            <a:endParaRPr lang="en-US" dirty="0"/>
          </a:p>
          <a:p>
            <a:pPr lvl="0"/>
            <a:endParaRPr lang="en-US" dirty="0"/>
          </a:p>
          <a:p>
            <a:endParaRPr lang="en-US" sz="2400" dirty="0"/>
          </a:p>
        </p:txBody>
      </p:sp>
      <p:pic>
        <p:nvPicPr>
          <p:cNvPr id="11266" name="Picture 2" descr="Realty Awaits Clarity on GST - GST-Online.com">
            <a:extLst>
              <a:ext uri="{FF2B5EF4-FFF2-40B4-BE49-F238E27FC236}">
                <a16:creationId xmlns="" xmlns:a16="http://schemas.microsoft.com/office/drawing/2014/main" id="{DD30A13A-6185-43C2-BA70-5D4CAEB68C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1920" y="389191"/>
            <a:ext cx="3600400" cy="1800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8184069"/>
      </p:ext>
    </p:extLst>
  </p:cSld>
  <p:clrMapOvr>
    <a:masterClrMapping/>
  </p:clrMapOvr>
  <p:transition>
    <p:pull di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44" name="Picture 4" descr="Conclusion Royalty Free Vector Image - VectorStock">
            <a:extLst>
              <a:ext uri="{FF2B5EF4-FFF2-40B4-BE49-F238E27FC236}">
                <a16:creationId xmlns="" xmlns:a16="http://schemas.microsoft.com/office/drawing/2014/main" id="{444BF114-33AE-469E-B0BE-6D5FB0F2A2E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323" r="16485"/>
          <a:stretch/>
        </p:blipFill>
        <p:spPr bwMode="auto">
          <a:xfrm>
            <a:off x="611560" y="32071"/>
            <a:ext cx="7848872" cy="339692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 xmlns:a16="http://schemas.microsoft.com/office/drawing/2014/main" id="{4B85C7C8-643D-4F69-9325-54CD091771CD}"/>
              </a:ext>
            </a:extLst>
          </p:cNvPr>
          <p:cNvSpPr/>
          <p:nvPr/>
        </p:nvSpPr>
        <p:spPr>
          <a:xfrm>
            <a:off x="611560" y="2708920"/>
            <a:ext cx="7920880" cy="108012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kn-IN"/>
          </a:p>
        </p:txBody>
      </p:sp>
      <p:sp>
        <p:nvSpPr>
          <p:cNvPr id="3" name="Content Placeholder 2"/>
          <p:cNvSpPr>
            <a:spLocks noGrp="1"/>
          </p:cNvSpPr>
          <p:nvPr>
            <p:ph idx="1"/>
          </p:nvPr>
        </p:nvSpPr>
        <p:spPr>
          <a:xfrm>
            <a:off x="827583" y="3000830"/>
            <a:ext cx="7550577" cy="2952328"/>
          </a:xfrm>
          <a:solidFill>
            <a:schemeClr val="bg1"/>
          </a:solidFill>
        </p:spPr>
        <p:txBody>
          <a:bodyPr anchor="ctr">
            <a:noAutofit/>
          </a:bodyPr>
          <a:lstStyle/>
          <a:p>
            <a:pPr algn="just"/>
            <a:r>
              <a:rPr lang="en-US" dirty="0"/>
              <a:t>Government shall give exemptions from all labour laws provisions for specific </a:t>
            </a:r>
            <a:r>
              <a:rPr lang="en-US" dirty="0" smtClean="0"/>
              <a:t>period.</a:t>
            </a:r>
            <a:endParaRPr lang="en-US" dirty="0"/>
          </a:p>
          <a:p>
            <a:pPr algn="just"/>
            <a:r>
              <a:rPr lang="en-US" dirty="0"/>
              <a:t>Government shall balance interest of employer and employee</a:t>
            </a:r>
          </a:p>
          <a:p>
            <a:pPr algn="just"/>
            <a:r>
              <a:rPr lang="en-US" dirty="0"/>
              <a:t>Employer to comply with the </a:t>
            </a:r>
            <a:r>
              <a:rPr lang="en-US" dirty="0" smtClean="0"/>
              <a:t>new labour codes and </a:t>
            </a:r>
            <a:r>
              <a:rPr lang="en-US" dirty="0"/>
              <a:t>change the polices as per changes in the </a:t>
            </a:r>
            <a:r>
              <a:rPr lang="en-US" dirty="0" smtClean="0"/>
              <a:t> new labour codes.</a:t>
            </a:r>
            <a:endParaRPr lang="en-US" dirty="0"/>
          </a:p>
          <a:p>
            <a:pPr algn="just"/>
            <a:r>
              <a:rPr lang="en-US" dirty="0"/>
              <a:t>Employee to extend cooperation to the Employer and contribute actively to </a:t>
            </a:r>
            <a:r>
              <a:rPr lang="en-US" dirty="0" smtClean="0"/>
              <a:t>achieve the turnover  </a:t>
            </a:r>
            <a:endParaRPr lang="en-US" dirty="0"/>
          </a:p>
        </p:txBody>
      </p:sp>
    </p:spTree>
    <p:extLst>
      <p:ext uri="{BB962C8B-B14F-4D97-AF65-F5344CB8AC3E}">
        <p14:creationId xmlns:p14="http://schemas.microsoft.com/office/powerpoint/2010/main" val="3888723218"/>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randombar(horizontal)">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5148065" y="702364"/>
            <a:ext cx="3746128" cy="4742859"/>
          </a:xfrm>
        </p:spPr>
        <p:txBody>
          <a:bodyPr vert="horz" lIns="91440" tIns="45720" rIns="91440" bIns="45720" rtlCol="0" anchor="b">
            <a:normAutofit/>
          </a:bodyPr>
          <a:lstStyle/>
          <a:p>
            <a:pPr algn="ctr"/>
            <a:r>
              <a:rPr lang="en-US" sz="4900" dirty="0">
                <a:blipFill dpi="0" rotWithShape="1">
                  <a:blip r:embed="rId2"/>
                  <a:srcRect/>
                  <a:tile tx="6350" ty="-127000" sx="65000" sy="64000" flip="none" algn="tl"/>
                </a:blipFill>
              </a:rPr>
              <a:t>Happy to</a:t>
            </a:r>
            <a:br>
              <a:rPr lang="en-US" sz="4900" dirty="0">
                <a:blipFill dpi="0" rotWithShape="1">
                  <a:blip r:embed="rId2"/>
                  <a:srcRect/>
                  <a:tile tx="6350" ty="-127000" sx="65000" sy="64000" flip="none" algn="tl"/>
                </a:blipFill>
              </a:rPr>
            </a:br>
            <a:r>
              <a:rPr lang="en-US" sz="4900" dirty="0">
                <a:blipFill dpi="0" rotWithShape="1">
                  <a:blip r:embed="rId2"/>
                  <a:srcRect/>
                  <a:tile tx="6350" ty="-127000" sx="65000" sy="64000" flip="none" algn="tl"/>
                </a:blipFill>
              </a:rPr>
              <a:t/>
            </a:r>
            <a:br>
              <a:rPr lang="en-US" sz="4900" dirty="0">
                <a:blipFill dpi="0" rotWithShape="1">
                  <a:blip r:embed="rId2"/>
                  <a:srcRect/>
                  <a:tile tx="6350" ty="-127000" sx="65000" sy="64000" flip="none" algn="tl"/>
                </a:blipFill>
              </a:rPr>
            </a:br>
            <a:r>
              <a:rPr lang="en-US" sz="4900" dirty="0">
                <a:blipFill dpi="0" rotWithShape="1">
                  <a:blip r:embed="rId2"/>
                  <a:srcRect/>
                  <a:tile tx="6350" ty="-127000" sx="65000" sy="64000" flip="none" algn="tl"/>
                </a:blipFill>
              </a:rPr>
              <a:t> take your</a:t>
            </a:r>
            <a:br>
              <a:rPr lang="en-US" sz="4900" dirty="0">
                <a:blipFill dpi="0" rotWithShape="1">
                  <a:blip r:embed="rId2"/>
                  <a:srcRect/>
                  <a:tile tx="6350" ty="-127000" sx="65000" sy="64000" flip="none" algn="tl"/>
                </a:blipFill>
              </a:rPr>
            </a:br>
            <a:r>
              <a:rPr lang="en-US" sz="4900" dirty="0">
                <a:blipFill dpi="0" rotWithShape="1">
                  <a:blip r:embed="rId2"/>
                  <a:srcRect/>
                  <a:tile tx="6350" ty="-127000" sx="65000" sy="64000" flip="none" algn="tl"/>
                </a:blipFill>
              </a:rPr>
              <a:t/>
            </a:r>
            <a:br>
              <a:rPr lang="en-US" sz="4900" dirty="0">
                <a:blipFill dpi="0" rotWithShape="1">
                  <a:blip r:embed="rId2"/>
                  <a:srcRect/>
                  <a:tile tx="6350" ty="-127000" sx="65000" sy="64000" flip="none" algn="tl"/>
                </a:blipFill>
              </a:rPr>
            </a:br>
            <a:r>
              <a:rPr lang="en-US" sz="4900" dirty="0">
                <a:blipFill dpi="0" rotWithShape="1">
                  <a:blip r:embed="rId2"/>
                  <a:srcRect/>
                  <a:tile tx="6350" ty="-127000" sx="65000" sy="64000" flip="none" algn="tl"/>
                </a:blipFill>
              </a:rPr>
              <a:t>Questions</a:t>
            </a:r>
          </a:p>
        </p:txBody>
      </p:sp>
      <p:pic>
        <p:nvPicPr>
          <p:cNvPr id="9218" name="Picture 2" descr="The 10 Most Common Trivia Questions - Trivia Nation">
            <a:extLst>
              <a:ext uri="{FF2B5EF4-FFF2-40B4-BE49-F238E27FC236}">
                <a16:creationId xmlns="" xmlns:a16="http://schemas.microsoft.com/office/drawing/2014/main" id="{C5AB70FE-5245-48BC-913E-7E43EF54B2D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954" r="13575"/>
          <a:stretch/>
        </p:blipFill>
        <p:spPr bwMode="auto">
          <a:xfrm>
            <a:off x="20" y="10"/>
            <a:ext cx="5175811"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4245871"/>
      </p:ext>
    </p:extLst>
  </p:cSld>
  <p:clrMapOvr>
    <a:masterClrMapping/>
  </p:clrMapOvr>
  <p:transition>
    <p:pull dir="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194" name="Picture 2" descr="Happy National Thank You Day! - Inventionland">
            <a:extLst>
              <a:ext uri="{FF2B5EF4-FFF2-40B4-BE49-F238E27FC236}">
                <a16:creationId xmlns="" xmlns:a16="http://schemas.microsoft.com/office/drawing/2014/main" id="{2654E62B-E5D9-41D6-9792-CB82345169D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56950" y="505223"/>
            <a:ext cx="7030097" cy="306016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2830067" y="4995844"/>
            <a:ext cx="5575556" cy="986782"/>
          </a:xfrm>
        </p:spPr>
        <p:txBody>
          <a:bodyPr anchor="ctr">
            <a:noAutofit/>
          </a:bodyPr>
          <a:lstStyle/>
          <a:p>
            <a:pPr>
              <a:buNone/>
            </a:pPr>
            <a:r>
              <a:rPr lang="en-US" sz="3200" dirty="0"/>
              <a:t>CS SANDEEP M. NAGARKAR</a:t>
            </a:r>
          </a:p>
        </p:txBody>
      </p:sp>
    </p:spTree>
  </p:cSld>
  <p:clrMapOvr>
    <a:masterClrMapping/>
  </p:clrMapOvr>
  <p:transition>
    <p:pull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95936" y="-16355"/>
            <a:ext cx="5097087" cy="1617334"/>
          </a:xfrm>
        </p:spPr>
        <p:txBody>
          <a:bodyPr>
            <a:normAutofit/>
          </a:bodyPr>
          <a:lstStyle/>
          <a:p>
            <a:pPr algn="ctr"/>
            <a:r>
              <a:rPr lang="en-US" sz="5400" dirty="0">
                <a:solidFill>
                  <a:schemeClr val="tx1"/>
                </a:solidFill>
              </a:rPr>
              <a:t>Orders by Central Government</a:t>
            </a:r>
          </a:p>
        </p:txBody>
      </p:sp>
      <p:sp>
        <p:nvSpPr>
          <p:cNvPr id="3" name="Content Placeholder 2"/>
          <p:cNvSpPr>
            <a:spLocks noGrp="1"/>
          </p:cNvSpPr>
          <p:nvPr>
            <p:ph idx="1"/>
          </p:nvPr>
        </p:nvSpPr>
        <p:spPr>
          <a:xfrm>
            <a:off x="4799724" y="1777060"/>
            <a:ext cx="3940999" cy="936104"/>
          </a:xfrm>
        </p:spPr>
        <p:txBody>
          <a:bodyPr>
            <a:noAutofit/>
          </a:bodyPr>
          <a:lstStyle/>
          <a:p>
            <a:pPr marL="0" indent="0" algn="ctr">
              <a:buNone/>
            </a:pPr>
            <a:r>
              <a:rPr lang="en-US" b="1" dirty="0" smtClean="0">
                <a:solidFill>
                  <a:schemeClr val="bg1"/>
                </a:solidFill>
              </a:rPr>
              <a:t>Ministry </a:t>
            </a:r>
            <a:r>
              <a:rPr lang="en-US" b="1" dirty="0">
                <a:solidFill>
                  <a:schemeClr val="bg1"/>
                </a:solidFill>
              </a:rPr>
              <a:t>of Labour and Employment advisory to all Public/ Private Establishments dated 20</a:t>
            </a:r>
            <a:r>
              <a:rPr lang="en-US" b="1" baseline="30000" dirty="0">
                <a:solidFill>
                  <a:schemeClr val="bg1"/>
                </a:solidFill>
              </a:rPr>
              <a:t>th</a:t>
            </a:r>
            <a:r>
              <a:rPr lang="en-US" b="1" dirty="0">
                <a:solidFill>
                  <a:schemeClr val="bg1"/>
                </a:solidFill>
              </a:rPr>
              <a:t> March 2020 announced: </a:t>
            </a:r>
          </a:p>
        </p:txBody>
      </p:sp>
      <p:pic>
        <p:nvPicPr>
          <p:cNvPr id="3074" name="Picture 2" descr="Top Competitive Exams in India -">
            <a:extLst>
              <a:ext uri="{FF2B5EF4-FFF2-40B4-BE49-F238E27FC236}">
                <a16:creationId xmlns="" xmlns:a16="http://schemas.microsoft.com/office/drawing/2014/main" id="{06340B22-9BA9-427F-9937-8F425569EBC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1453" r="33715" b="-1"/>
          <a:stretch/>
        </p:blipFill>
        <p:spPr bwMode="auto">
          <a:xfrm>
            <a:off x="20" y="2"/>
            <a:ext cx="4571752" cy="6857997"/>
          </a:xfrm>
          <a:custGeom>
            <a:avLst/>
            <a:gdLst/>
            <a:ahLst/>
            <a:cxnLst/>
            <a:rect l="l" t="t" r="r" b="b"/>
            <a:pathLst>
              <a:path w="6095695" h="6857997">
                <a:moveTo>
                  <a:pt x="3435036" y="0"/>
                </a:moveTo>
                <a:lnTo>
                  <a:pt x="4198562" y="0"/>
                </a:lnTo>
                <a:lnTo>
                  <a:pt x="4365987" y="128761"/>
                </a:lnTo>
                <a:cubicBezTo>
                  <a:pt x="5422363" y="981944"/>
                  <a:pt x="6095695" y="2273123"/>
                  <a:pt x="6095695" y="3718209"/>
                </a:cubicBezTo>
                <a:cubicBezTo>
                  <a:pt x="6095695" y="4922447"/>
                  <a:pt x="5628104" y="6019805"/>
                  <a:pt x="4860911" y="6845880"/>
                </a:cubicBezTo>
                <a:lnTo>
                  <a:pt x="4849107" y="6857997"/>
                </a:lnTo>
                <a:lnTo>
                  <a:pt x="4253869" y="6857997"/>
                </a:lnTo>
                <a:lnTo>
                  <a:pt x="4409441" y="6719623"/>
                </a:lnTo>
                <a:cubicBezTo>
                  <a:pt x="5194330" y="5951494"/>
                  <a:pt x="5679794" y="4890334"/>
                  <a:pt x="5679794" y="3718209"/>
                </a:cubicBezTo>
                <a:cubicBezTo>
                  <a:pt x="5679794" y="2179795"/>
                  <a:pt x="4843506" y="832535"/>
                  <a:pt x="3591563" y="88079"/>
                </a:cubicBezTo>
                <a:close/>
                <a:moveTo>
                  <a:pt x="0" y="0"/>
                </a:moveTo>
                <a:lnTo>
                  <a:pt x="3177466" y="0"/>
                </a:lnTo>
                <a:lnTo>
                  <a:pt x="3353291" y="88129"/>
                </a:lnTo>
                <a:cubicBezTo>
                  <a:pt x="4668281" y="787221"/>
                  <a:pt x="5560965" y="2150692"/>
                  <a:pt x="5560965" y="3718209"/>
                </a:cubicBezTo>
                <a:cubicBezTo>
                  <a:pt x="5560965" y="4858221"/>
                  <a:pt x="5088802" y="5890308"/>
                  <a:pt x="4325417" y="6637392"/>
                </a:cubicBezTo>
                <a:lnTo>
                  <a:pt x="4077394" y="6857997"/>
                </a:lnTo>
                <a:lnTo>
                  <a:pt x="0" y="6857997"/>
                </a:lnTo>
                <a:close/>
              </a:path>
            </a:pathLst>
          </a:custGeom>
          <a:noFill/>
          <a:extLst>
            <a:ext uri="{909E8E84-426E-40DD-AFC4-6F175D3DCCD1}">
              <a14:hiddenFill xmlns:a14="http://schemas.microsoft.com/office/drawing/2010/main">
                <a:solidFill>
                  <a:srgbClr val="FFFFFF"/>
                </a:solidFill>
              </a14:hiddenFill>
            </a:ext>
          </a:extLst>
        </p:spPr>
      </p:pic>
      <p:sp>
        <p:nvSpPr>
          <p:cNvPr id="26" name="Content Placeholder 2">
            <a:extLst>
              <a:ext uri="{FF2B5EF4-FFF2-40B4-BE49-F238E27FC236}">
                <a16:creationId xmlns="" xmlns:a16="http://schemas.microsoft.com/office/drawing/2014/main" id="{CC0FDAE9-37A7-40D7-AE2C-E772C43F4B28}"/>
              </a:ext>
            </a:extLst>
          </p:cNvPr>
          <p:cNvSpPr txBox="1">
            <a:spLocks/>
          </p:cNvSpPr>
          <p:nvPr/>
        </p:nvSpPr>
        <p:spPr>
          <a:xfrm>
            <a:off x="4410794" y="4667957"/>
            <a:ext cx="4176692" cy="567886"/>
          </a:xfrm>
          <a:prstGeom prst="rect">
            <a:avLst/>
          </a:prstGeom>
        </p:spPr>
        <p:txBody>
          <a:bodyPr vert="horz" lIns="91440" tIns="45720" rIns="91440" bIns="45720" rtlCol="0">
            <a:no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algn="just">
              <a:buFont typeface="Wingdings" panose="05000000000000000000" pitchFamily="2" charset="2"/>
              <a:buChar char="Ø"/>
            </a:pPr>
            <a:r>
              <a:rPr lang="en-US" sz="1600" dirty="0"/>
              <a:t>If any worker takes leave, he should be </a:t>
            </a:r>
            <a:r>
              <a:rPr lang="en-US" sz="1600" dirty="0" smtClean="0"/>
              <a:t>deemed to be </a:t>
            </a:r>
            <a:r>
              <a:rPr lang="en-US" sz="1600" dirty="0"/>
              <a:t>on duty and shall get full wages</a:t>
            </a:r>
          </a:p>
        </p:txBody>
      </p:sp>
      <p:sp>
        <p:nvSpPr>
          <p:cNvPr id="27" name="Content Placeholder 2">
            <a:extLst>
              <a:ext uri="{FF2B5EF4-FFF2-40B4-BE49-F238E27FC236}">
                <a16:creationId xmlns="" xmlns:a16="http://schemas.microsoft.com/office/drawing/2014/main" id="{0B9BBE8E-E2A7-435C-B684-61EB6FC4C905}"/>
              </a:ext>
            </a:extLst>
          </p:cNvPr>
          <p:cNvSpPr txBox="1">
            <a:spLocks/>
          </p:cNvSpPr>
          <p:nvPr/>
        </p:nvSpPr>
        <p:spPr>
          <a:xfrm>
            <a:off x="4448251" y="3555772"/>
            <a:ext cx="4464723" cy="880453"/>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algn="just">
              <a:buFont typeface="Wingdings" panose="05000000000000000000" pitchFamily="2" charset="2"/>
              <a:buChar char="Ø"/>
            </a:pPr>
            <a:r>
              <a:rPr lang="en-US" sz="1600" dirty="0"/>
              <a:t>Not to terminate employees [particularly casual and contractual employees] or reduce their wages</a:t>
            </a:r>
          </a:p>
        </p:txBody>
      </p:sp>
      <p:sp>
        <p:nvSpPr>
          <p:cNvPr id="28" name="Content Placeholder 2">
            <a:extLst>
              <a:ext uri="{FF2B5EF4-FFF2-40B4-BE49-F238E27FC236}">
                <a16:creationId xmlns="" xmlns:a16="http://schemas.microsoft.com/office/drawing/2014/main" id="{0BC53D20-2161-4F0F-B74C-77CAC3AB840E}"/>
              </a:ext>
            </a:extLst>
          </p:cNvPr>
          <p:cNvSpPr txBox="1">
            <a:spLocks/>
          </p:cNvSpPr>
          <p:nvPr/>
        </p:nvSpPr>
        <p:spPr>
          <a:xfrm>
            <a:off x="4242230" y="5533078"/>
            <a:ext cx="4320480" cy="1423999"/>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algn="just">
              <a:buFont typeface="Wingdings" panose="05000000000000000000" pitchFamily="2" charset="2"/>
              <a:buChar char="Ø"/>
            </a:pPr>
            <a:r>
              <a:rPr lang="en-US" sz="1600" dirty="0"/>
              <a:t>If the workplace is made non-operational, the employees of such unit shall be deemed to be on duty</a:t>
            </a:r>
          </a:p>
        </p:txBody>
      </p:sp>
    </p:spTree>
    <p:extLst>
      <p:ext uri="{BB962C8B-B14F-4D97-AF65-F5344CB8AC3E}">
        <p14:creationId xmlns:p14="http://schemas.microsoft.com/office/powerpoint/2010/main" val="3667425801"/>
      </p:ext>
    </p:extLst>
  </p:cSld>
  <p:clrMapOvr>
    <a:overrideClrMapping bg1="dk1" tx1="lt1" bg2="dk2" tx2="lt2" accent1="accent1" accent2="accent2" accent3="accent3" accent4="accent4" accent5="accent5" accent6="accent6" hlink="hlink" folHlink="folHlink"/>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fade">
                                      <p:cBhvr>
                                        <p:cTn id="14" dur="1000"/>
                                        <p:tgtEl>
                                          <p:spTgt spid="26"/>
                                        </p:tgtEl>
                                      </p:cBhvr>
                                    </p:animEffect>
                                    <p:anim calcmode="lin" valueType="num">
                                      <p:cBhvr>
                                        <p:cTn id="15" dur="1000" fill="hold"/>
                                        <p:tgtEl>
                                          <p:spTgt spid="26"/>
                                        </p:tgtEl>
                                        <p:attrNameLst>
                                          <p:attrName>ppt_x</p:attrName>
                                        </p:attrNameLst>
                                      </p:cBhvr>
                                      <p:tavLst>
                                        <p:tav tm="0">
                                          <p:val>
                                            <p:strVal val="#ppt_x"/>
                                          </p:val>
                                        </p:tav>
                                        <p:tav tm="100000">
                                          <p:val>
                                            <p:strVal val="#ppt_x"/>
                                          </p:val>
                                        </p:tav>
                                      </p:tavLst>
                                    </p:anim>
                                    <p:anim calcmode="lin" valueType="num">
                                      <p:cBhvr>
                                        <p:cTn id="16"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8">
                                            <p:txEl>
                                              <p:pRg st="0" end="0"/>
                                            </p:txEl>
                                          </p:spTgt>
                                        </p:tgtEl>
                                        <p:attrNameLst>
                                          <p:attrName>style.visibility</p:attrName>
                                        </p:attrNameLst>
                                      </p:cBhvr>
                                      <p:to>
                                        <p:strVal val="visible"/>
                                      </p:to>
                                    </p:set>
                                    <p:animEffect transition="in" filter="fade">
                                      <p:cBhvr>
                                        <p:cTn id="21" dur="1000"/>
                                        <p:tgtEl>
                                          <p:spTgt spid="28">
                                            <p:txEl>
                                              <p:pRg st="0" end="0"/>
                                            </p:txEl>
                                          </p:spTgt>
                                        </p:tgtEl>
                                      </p:cBhvr>
                                    </p:animEffect>
                                    <p:anim calcmode="lin" valueType="num">
                                      <p:cBhvr>
                                        <p:cTn id="22"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494068" y="-93483"/>
            <a:ext cx="5537085" cy="1609344"/>
          </a:xfrm>
          <a:ln>
            <a:noFill/>
          </a:ln>
        </p:spPr>
        <p:txBody>
          <a:bodyPr vert="horz" lIns="91440" tIns="45720" rIns="91440" bIns="45720" rtlCol="0" anchor="ctr">
            <a:noAutofit/>
          </a:bodyPr>
          <a:lstStyle/>
          <a:p>
            <a:pPr algn="ctr"/>
            <a:r>
              <a:rPr lang="en-US" sz="4800" dirty="0"/>
              <a:t>orders by </a:t>
            </a:r>
            <a:br>
              <a:rPr lang="en-US" sz="4800" dirty="0"/>
            </a:br>
            <a:r>
              <a:rPr lang="en-US" sz="4800" dirty="0"/>
              <a:t>Central Government</a:t>
            </a:r>
          </a:p>
        </p:txBody>
      </p:sp>
      <p:pic>
        <p:nvPicPr>
          <p:cNvPr id="3074" name="Picture 2" descr="Top Competitive Exams in India -">
            <a:extLst>
              <a:ext uri="{FF2B5EF4-FFF2-40B4-BE49-F238E27FC236}">
                <a16:creationId xmlns="" xmlns:a16="http://schemas.microsoft.com/office/drawing/2014/main" id="{06340B22-9BA9-427F-9937-8F425569EBC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5593" r="37855" b="-1"/>
          <a:stretch/>
        </p:blipFill>
        <p:spPr bwMode="auto">
          <a:xfrm>
            <a:off x="2508" y="10"/>
            <a:ext cx="3485044" cy="6857990"/>
          </a:xfrm>
          <a:prstGeom prst="rect">
            <a:avLst/>
          </a:prstGeom>
          <a:noFill/>
          <a:extLst>
            <a:ext uri="{909E8E84-426E-40DD-AFC4-6F175D3DCCD1}">
              <a14:hiddenFill xmlns:a14="http://schemas.microsoft.com/office/drawing/2010/main">
                <a:solidFill>
                  <a:srgbClr val="FFFFFF"/>
                </a:solidFill>
              </a14:hiddenFill>
            </a:ext>
          </a:extLst>
        </p:spPr>
      </p:pic>
      <p:sp>
        <p:nvSpPr>
          <p:cNvPr id="26" name="Content Placeholder 2">
            <a:extLst>
              <a:ext uri="{FF2B5EF4-FFF2-40B4-BE49-F238E27FC236}">
                <a16:creationId xmlns="" xmlns:a16="http://schemas.microsoft.com/office/drawing/2014/main" id="{CC0FDAE9-37A7-40D7-AE2C-E772C43F4B28}"/>
              </a:ext>
            </a:extLst>
          </p:cNvPr>
          <p:cNvSpPr txBox="1">
            <a:spLocks/>
          </p:cNvSpPr>
          <p:nvPr/>
        </p:nvSpPr>
        <p:spPr>
          <a:xfrm>
            <a:off x="4057362" y="3322128"/>
            <a:ext cx="4515826" cy="838978"/>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algn="just">
              <a:buFont typeface="Wingdings" panose="05000000000000000000" pitchFamily="2" charset="2"/>
              <a:buChar char="Ø"/>
            </a:pPr>
            <a:r>
              <a:rPr lang="en-US" sz="1600" dirty="0"/>
              <a:t>DMA has no provision to pass such order to govern employer and employee relationship during disaster.</a:t>
            </a:r>
          </a:p>
        </p:txBody>
      </p:sp>
      <p:sp>
        <p:nvSpPr>
          <p:cNvPr id="27" name="Content Placeholder 2">
            <a:extLst>
              <a:ext uri="{FF2B5EF4-FFF2-40B4-BE49-F238E27FC236}">
                <a16:creationId xmlns="" xmlns:a16="http://schemas.microsoft.com/office/drawing/2014/main" id="{0B9BBE8E-E2A7-435C-B684-61EB6FC4C905}"/>
              </a:ext>
            </a:extLst>
          </p:cNvPr>
          <p:cNvSpPr txBox="1">
            <a:spLocks/>
          </p:cNvSpPr>
          <p:nvPr/>
        </p:nvSpPr>
        <p:spPr>
          <a:xfrm>
            <a:off x="4057362" y="1526034"/>
            <a:ext cx="4516827" cy="880453"/>
          </a:xfrm>
          <a:prstGeom prst="rect">
            <a:avLst/>
          </a:prstGeom>
        </p:spPr>
        <p:txBody>
          <a:bodyPr vert="horz" lIns="91440" tIns="45720" rIns="91440" bIns="45720" rtlCol="0">
            <a:no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algn="just">
              <a:buFont typeface="Wingdings" panose="05000000000000000000" pitchFamily="2" charset="2"/>
              <a:buChar char="Ø"/>
            </a:pPr>
            <a:r>
              <a:rPr lang="en-US" sz="1600" dirty="0"/>
              <a:t>Ministry of Home Affairs under the Disaster Management Act of 2005(DMA) order dated 29</a:t>
            </a:r>
            <a:r>
              <a:rPr lang="en-US" sz="1600" baseline="30000" dirty="0"/>
              <a:t>th</a:t>
            </a:r>
            <a:r>
              <a:rPr lang="en-US" sz="1600" dirty="0"/>
              <a:t> March 2020,directed all employers to make payment of wages to workers on the due date </a:t>
            </a:r>
            <a:r>
              <a:rPr lang="en-US" sz="1600" dirty="0">
                <a:solidFill>
                  <a:srgbClr val="FF0000"/>
                </a:solidFill>
              </a:rPr>
              <a:t>without any deduction </a:t>
            </a:r>
            <a:r>
              <a:rPr lang="en-US" sz="1600" dirty="0"/>
              <a:t>for the period of closure due to Covid-19 lockdown.</a:t>
            </a:r>
          </a:p>
        </p:txBody>
      </p:sp>
      <p:sp>
        <p:nvSpPr>
          <p:cNvPr id="28" name="Content Placeholder 2">
            <a:extLst>
              <a:ext uri="{FF2B5EF4-FFF2-40B4-BE49-F238E27FC236}">
                <a16:creationId xmlns="" xmlns:a16="http://schemas.microsoft.com/office/drawing/2014/main" id="{0BC53D20-2161-4F0F-B74C-77CAC3AB840E}"/>
              </a:ext>
            </a:extLst>
          </p:cNvPr>
          <p:cNvSpPr txBox="1">
            <a:spLocks/>
          </p:cNvSpPr>
          <p:nvPr/>
        </p:nvSpPr>
        <p:spPr>
          <a:xfrm>
            <a:off x="4057362" y="4364747"/>
            <a:ext cx="4403070" cy="1423999"/>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algn="just">
              <a:buFont typeface="Wingdings" panose="05000000000000000000" pitchFamily="2" charset="2"/>
              <a:buChar char="Ø"/>
            </a:pPr>
            <a:r>
              <a:rPr lang="en-US" sz="1600" dirty="0"/>
              <a:t>Ministry of Home Affairs order dated 17</a:t>
            </a:r>
            <a:r>
              <a:rPr lang="en-US" sz="1600" baseline="30000" dirty="0"/>
              <a:t>th</a:t>
            </a:r>
            <a:r>
              <a:rPr lang="en-US" sz="1600" dirty="0"/>
              <a:t>  May 2020  said that all its  earlier orders issued under </a:t>
            </a:r>
            <a:r>
              <a:rPr lang="en-US" sz="1600" dirty="0">
                <a:solidFill>
                  <a:srgbClr val="FF0000"/>
                </a:solidFill>
              </a:rPr>
              <a:t>DMA shall cease to have effect from 18</a:t>
            </a:r>
            <a:r>
              <a:rPr lang="en-US" sz="1600" baseline="30000" dirty="0">
                <a:solidFill>
                  <a:srgbClr val="FF0000"/>
                </a:solidFill>
              </a:rPr>
              <a:t>th</a:t>
            </a:r>
            <a:r>
              <a:rPr lang="en-US" sz="1600" dirty="0">
                <a:solidFill>
                  <a:srgbClr val="FF0000"/>
                </a:solidFill>
              </a:rPr>
              <a:t> May 2020</a:t>
            </a:r>
          </a:p>
        </p:txBody>
      </p:sp>
      <p:sp>
        <p:nvSpPr>
          <p:cNvPr id="12" name="Content Placeholder 2">
            <a:extLst>
              <a:ext uri="{FF2B5EF4-FFF2-40B4-BE49-F238E27FC236}">
                <a16:creationId xmlns="" xmlns:a16="http://schemas.microsoft.com/office/drawing/2014/main" id="{0C03A3E0-DC85-4713-AB83-491F7AC4C4D9}"/>
              </a:ext>
            </a:extLst>
          </p:cNvPr>
          <p:cNvSpPr txBox="1">
            <a:spLocks/>
          </p:cNvSpPr>
          <p:nvPr/>
        </p:nvSpPr>
        <p:spPr>
          <a:xfrm>
            <a:off x="4139951" y="5546874"/>
            <a:ext cx="4320481" cy="1423999"/>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algn="just">
              <a:buFont typeface="Wingdings" panose="05000000000000000000" pitchFamily="2" charset="2"/>
              <a:buChar char="Ø"/>
            </a:pPr>
            <a:r>
              <a:rPr lang="en-US" sz="1600" dirty="0" smtClean="0"/>
              <a:t>Based on the order dated 18</a:t>
            </a:r>
            <a:r>
              <a:rPr lang="en-US" sz="1600" baseline="30000" dirty="0" smtClean="0"/>
              <a:t>th</a:t>
            </a:r>
            <a:r>
              <a:rPr lang="en-US" sz="1600" dirty="0" smtClean="0"/>
              <a:t> May 2020, can Employer now deduct the salary or terminate the employees? [Case is pending before SC]</a:t>
            </a:r>
            <a:endParaRPr lang="en-US" sz="1600" dirty="0"/>
          </a:p>
        </p:txBody>
      </p:sp>
    </p:spTree>
    <p:extLst>
      <p:ext uri="{BB962C8B-B14F-4D97-AF65-F5344CB8AC3E}">
        <p14:creationId xmlns:p14="http://schemas.microsoft.com/office/powerpoint/2010/main" val="1227421624"/>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fade">
                                      <p:cBhvr>
                                        <p:cTn id="14" dur="1000"/>
                                        <p:tgtEl>
                                          <p:spTgt spid="26"/>
                                        </p:tgtEl>
                                      </p:cBhvr>
                                    </p:animEffect>
                                    <p:anim calcmode="lin" valueType="num">
                                      <p:cBhvr>
                                        <p:cTn id="15" dur="1000" fill="hold"/>
                                        <p:tgtEl>
                                          <p:spTgt spid="26"/>
                                        </p:tgtEl>
                                        <p:attrNameLst>
                                          <p:attrName>ppt_x</p:attrName>
                                        </p:attrNameLst>
                                      </p:cBhvr>
                                      <p:tavLst>
                                        <p:tav tm="0">
                                          <p:val>
                                            <p:strVal val="#ppt_x"/>
                                          </p:val>
                                        </p:tav>
                                        <p:tav tm="100000">
                                          <p:val>
                                            <p:strVal val="#ppt_x"/>
                                          </p:val>
                                        </p:tav>
                                      </p:tavLst>
                                    </p:anim>
                                    <p:anim calcmode="lin" valueType="num">
                                      <p:cBhvr>
                                        <p:cTn id="16"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8">
                                            <p:txEl>
                                              <p:pRg st="0" end="0"/>
                                            </p:txEl>
                                          </p:spTgt>
                                        </p:tgtEl>
                                        <p:attrNameLst>
                                          <p:attrName>style.visibility</p:attrName>
                                        </p:attrNameLst>
                                      </p:cBhvr>
                                      <p:to>
                                        <p:strVal val="visible"/>
                                      </p:to>
                                    </p:set>
                                    <p:animEffect transition="in" filter="fade">
                                      <p:cBhvr>
                                        <p:cTn id="21" dur="1000"/>
                                        <p:tgtEl>
                                          <p:spTgt spid="28">
                                            <p:txEl>
                                              <p:pRg st="0" end="0"/>
                                            </p:txEl>
                                          </p:spTgt>
                                        </p:tgtEl>
                                      </p:cBhvr>
                                    </p:animEffect>
                                    <p:anim calcmode="lin" valueType="num">
                                      <p:cBhvr>
                                        <p:cTn id="22"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2">
                                            <p:txEl>
                                              <p:pRg st="0" end="0"/>
                                            </p:txEl>
                                          </p:spTgt>
                                        </p:tgtEl>
                                        <p:attrNameLst>
                                          <p:attrName>style.visibility</p:attrName>
                                        </p:attrNameLst>
                                      </p:cBhvr>
                                      <p:to>
                                        <p:strVal val="visible"/>
                                      </p:to>
                                    </p:set>
                                    <p:animEffect transition="in" filter="fade">
                                      <p:cBhvr>
                                        <p:cTn id="28" dur="1000"/>
                                        <p:tgtEl>
                                          <p:spTgt spid="12">
                                            <p:txEl>
                                              <p:pRg st="0" end="0"/>
                                            </p:txEl>
                                          </p:spTgt>
                                        </p:tgtEl>
                                      </p:cBhvr>
                                    </p:animEffect>
                                    <p:anim calcmode="lin" valueType="num">
                                      <p:cBhvr>
                                        <p:cTn id="29"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63023"/>
            <a:ext cx="9144000" cy="933729"/>
          </a:xfrm>
          <a:gradFill>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gradFill>
        </p:spPr>
        <p:txBody>
          <a:bodyPr vert="horz" lIns="91440" tIns="45720" rIns="91440" bIns="45720" rtlCol="0" anchor="ctr">
            <a:normAutofit/>
          </a:bodyPr>
          <a:lstStyle/>
          <a:p>
            <a:pPr algn="ctr"/>
            <a:r>
              <a:rPr lang="en-US" sz="4800" dirty="0"/>
              <a:t>orders by state Government</a:t>
            </a:r>
          </a:p>
        </p:txBody>
      </p:sp>
      <p:pic>
        <p:nvPicPr>
          <p:cNvPr id="4098" name="Picture 2" descr="India Symbol png download - 800*800 - Free Transparent Bombay High ...">
            <a:extLst>
              <a:ext uri="{FF2B5EF4-FFF2-40B4-BE49-F238E27FC236}">
                <a16:creationId xmlns="" xmlns:a16="http://schemas.microsoft.com/office/drawing/2014/main" id="{81E7E47C-AE52-4851-A2D9-C6126B12A69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502" r="7487"/>
          <a:stretch/>
        </p:blipFill>
        <p:spPr bwMode="auto">
          <a:xfrm>
            <a:off x="467544" y="1415658"/>
            <a:ext cx="4248651" cy="4349460"/>
          </a:xfrm>
          <a:prstGeom prst="rect">
            <a:avLst/>
          </a:prstGeom>
          <a:noFill/>
          <a:extLst>
            <a:ext uri="{909E8E84-426E-40DD-AFC4-6F175D3DCCD1}">
              <a14:hiddenFill xmlns:a14="http://schemas.microsoft.com/office/drawing/2010/main">
                <a:solidFill>
                  <a:srgbClr val="FFFFFF"/>
                </a:solidFill>
              </a14:hiddenFill>
            </a:ext>
          </a:extLst>
        </p:spPr>
      </p:pic>
      <p:sp>
        <p:nvSpPr>
          <p:cNvPr id="26" name="Content Placeholder 2">
            <a:extLst>
              <a:ext uri="{FF2B5EF4-FFF2-40B4-BE49-F238E27FC236}">
                <a16:creationId xmlns="" xmlns:a16="http://schemas.microsoft.com/office/drawing/2014/main" id="{CC0FDAE9-37A7-40D7-AE2C-E772C43F4B28}"/>
              </a:ext>
            </a:extLst>
          </p:cNvPr>
          <p:cNvSpPr txBox="1">
            <a:spLocks/>
          </p:cNvSpPr>
          <p:nvPr/>
        </p:nvSpPr>
        <p:spPr>
          <a:xfrm>
            <a:off x="5134218" y="1628800"/>
            <a:ext cx="3260684" cy="3816424"/>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lgn="ctr">
              <a:buNone/>
            </a:pPr>
            <a:r>
              <a:rPr lang="en-US" dirty="0">
                <a:solidFill>
                  <a:schemeClr val="accent2">
                    <a:lumMod val="75000"/>
                  </a:schemeClr>
                </a:solidFill>
              </a:rPr>
              <a:t>Order dated 31</a:t>
            </a:r>
            <a:r>
              <a:rPr lang="en-US" baseline="30000" dirty="0">
                <a:solidFill>
                  <a:schemeClr val="accent2">
                    <a:lumMod val="75000"/>
                  </a:schemeClr>
                </a:solidFill>
              </a:rPr>
              <a:t>st</a:t>
            </a:r>
            <a:r>
              <a:rPr lang="en-US" dirty="0">
                <a:solidFill>
                  <a:schemeClr val="accent2">
                    <a:lumMod val="75000"/>
                  </a:schemeClr>
                </a:solidFill>
              </a:rPr>
              <a:t> March 2020 of the Industries, Energy and Labour Department, Govt of Maharashtra issued under Disaster Management Act  stating that all employees shall get complete salaries and allowances for the period of Covid-2019 lockdown</a:t>
            </a:r>
          </a:p>
        </p:txBody>
      </p:sp>
      <p:sp>
        <p:nvSpPr>
          <p:cNvPr id="28" name="Content Placeholder 2">
            <a:extLst>
              <a:ext uri="{FF2B5EF4-FFF2-40B4-BE49-F238E27FC236}">
                <a16:creationId xmlns="" xmlns:a16="http://schemas.microsoft.com/office/drawing/2014/main" id="{0BC53D20-2161-4F0F-B74C-77CAC3AB840E}"/>
              </a:ext>
            </a:extLst>
          </p:cNvPr>
          <p:cNvSpPr txBox="1">
            <a:spLocks/>
          </p:cNvSpPr>
          <p:nvPr/>
        </p:nvSpPr>
        <p:spPr>
          <a:xfrm>
            <a:off x="467544" y="5996903"/>
            <a:ext cx="7407177" cy="598074"/>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lgn="ctr">
              <a:buNone/>
            </a:pPr>
            <a:r>
              <a:rPr lang="en-US" sz="1600" i="1" dirty="0"/>
              <a:t>Similar orders were passed Delhi, Haryana and Gujarat Governments stating not to terminate employees or deduct their wages for the period of lockdown.</a:t>
            </a:r>
          </a:p>
        </p:txBody>
      </p:sp>
    </p:spTree>
    <p:extLst>
      <p:ext uri="{BB962C8B-B14F-4D97-AF65-F5344CB8AC3E}">
        <p14:creationId xmlns:p14="http://schemas.microsoft.com/office/powerpoint/2010/main" val="3495353223"/>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1000" fill="hold"/>
                                        <p:tgtEl>
                                          <p:spTgt spid="26"/>
                                        </p:tgtEl>
                                        <p:attrNameLst>
                                          <p:attrName>ppt_w</p:attrName>
                                        </p:attrNameLst>
                                      </p:cBhvr>
                                      <p:tavLst>
                                        <p:tav tm="0">
                                          <p:val>
                                            <p:fltVal val="0"/>
                                          </p:val>
                                        </p:tav>
                                        <p:tav tm="100000">
                                          <p:val>
                                            <p:strVal val="#ppt_w"/>
                                          </p:val>
                                        </p:tav>
                                      </p:tavLst>
                                    </p:anim>
                                    <p:anim calcmode="lin" valueType="num">
                                      <p:cBhvr>
                                        <p:cTn id="8" dur="1000" fill="hold"/>
                                        <p:tgtEl>
                                          <p:spTgt spid="26"/>
                                        </p:tgtEl>
                                        <p:attrNameLst>
                                          <p:attrName>ppt_h</p:attrName>
                                        </p:attrNameLst>
                                      </p:cBhvr>
                                      <p:tavLst>
                                        <p:tav tm="0">
                                          <p:val>
                                            <p:fltVal val="0"/>
                                          </p:val>
                                        </p:tav>
                                        <p:tav tm="100000">
                                          <p:val>
                                            <p:strVal val="#ppt_h"/>
                                          </p:val>
                                        </p:tav>
                                      </p:tavLst>
                                    </p:anim>
                                    <p:anim calcmode="lin" valueType="num">
                                      <p:cBhvr>
                                        <p:cTn id="9" dur="1000" fill="hold"/>
                                        <p:tgtEl>
                                          <p:spTgt spid="26"/>
                                        </p:tgtEl>
                                        <p:attrNameLst>
                                          <p:attrName>style.rotation</p:attrName>
                                        </p:attrNameLst>
                                      </p:cBhvr>
                                      <p:tavLst>
                                        <p:tav tm="0">
                                          <p:val>
                                            <p:fltVal val="90"/>
                                          </p:val>
                                        </p:tav>
                                        <p:tav tm="100000">
                                          <p:val>
                                            <p:fltVal val="0"/>
                                          </p:val>
                                        </p:tav>
                                      </p:tavLst>
                                    </p:anim>
                                    <p:animEffect transition="in" filter="fade">
                                      <p:cBhvr>
                                        <p:cTn id="10" dur="1000"/>
                                        <p:tgtEl>
                                          <p:spTgt spid="26"/>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randombar(horizontal)">
                                      <p:cBhvr>
                                        <p:cTn id="15"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95329"/>
            <a:ext cx="9143999" cy="1001423"/>
          </a:xfrm>
          <a:gradFill>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gradFill>
          <a:ln>
            <a:noFill/>
          </a:ln>
        </p:spPr>
        <p:txBody>
          <a:bodyPr>
            <a:normAutofit/>
          </a:bodyPr>
          <a:lstStyle/>
          <a:p>
            <a:pPr algn="ctr"/>
            <a:r>
              <a:rPr lang="en-US" sz="4800" dirty="0"/>
              <a:t> Legal tenability of the Steps</a:t>
            </a:r>
          </a:p>
        </p:txBody>
      </p:sp>
      <p:sp>
        <p:nvSpPr>
          <p:cNvPr id="3" name="Content Placeholder 2"/>
          <p:cNvSpPr>
            <a:spLocks noGrp="1"/>
          </p:cNvSpPr>
          <p:nvPr>
            <p:ph idx="1"/>
          </p:nvPr>
        </p:nvSpPr>
        <p:spPr>
          <a:xfrm>
            <a:off x="105226" y="1407942"/>
            <a:ext cx="2538422" cy="2156981"/>
          </a:xfrm>
        </p:spPr>
        <p:txBody>
          <a:bodyPr>
            <a:noAutofit/>
          </a:bodyPr>
          <a:lstStyle/>
          <a:p>
            <a:pPr marL="0" indent="0" algn="ctr">
              <a:buNone/>
            </a:pPr>
            <a:r>
              <a:rPr lang="en-US" sz="1600" dirty="0"/>
              <a:t>Labour falls under concurrent list and both the government has power to enact legislations</a:t>
            </a:r>
          </a:p>
        </p:txBody>
      </p:sp>
      <p:pic>
        <p:nvPicPr>
          <p:cNvPr id="6146" name="Picture 2" descr="Legal Industry Solutions | OpenText">
            <a:extLst>
              <a:ext uri="{FF2B5EF4-FFF2-40B4-BE49-F238E27FC236}">
                <a16:creationId xmlns="" xmlns:a16="http://schemas.microsoft.com/office/drawing/2014/main" id="{B6077A97-D8F9-4458-A0F0-8A76365637F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4149080"/>
            <a:ext cx="9144000" cy="2732875"/>
          </a:xfrm>
          <a:prstGeom prst="rect">
            <a:avLst/>
          </a:prstGeom>
          <a:noFill/>
          <a:extLst>
            <a:ext uri="{909E8E84-426E-40DD-AFC4-6F175D3DCCD1}">
              <a14:hiddenFill xmlns:a14="http://schemas.microsoft.com/office/drawing/2010/main">
                <a:solidFill>
                  <a:srgbClr val="FFFFFF"/>
                </a:solidFill>
              </a14:hiddenFill>
            </a:ext>
          </a:extLst>
        </p:spPr>
      </p:pic>
      <p:sp>
        <p:nvSpPr>
          <p:cNvPr id="27" name="Content Placeholder 2">
            <a:extLst>
              <a:ext uri="{FF2B5EF4-FFF2-40B4-BE49-F238E27FC236}">
                <a16:creationId xmlns="" xmlns:a16="http://schemas.microsoft.com/office/drawing/2014/main" id="{C3C79214-1EEE-4EB8-A70D-E3E5400E3AC3}"/>
              </a:ext>
            </a:extLst>
          </p:cNvPr>
          <p:cNvSpPr txBox="1">
            <a:spLocks/>
          </p:cNvSpPr>
          <p:nvPr/>
        </p:nvSpPr>
        <p:spPr>
          <a:xfrm>
            <a:off x="6398277" y="1407942"/>
            <a:ext cx="2495916" cy="2921178"/>
          </a:xfrm>
          <a:prstGeom prst="rect">
            <a:avLst/>
          </a:prstGeom>
        </p:spPr>
        <p:txBody>
          <a:bodyPr vert="horz" lIns="91440" tIns="45720" rIns="91440" bIns="45720" rtlCol="0">
            <a:no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lgn="ctr">
              <a:buNone/>
            </a:pPr>
            <a:r>
              <a:rPr lang="en-US" sz="1600" dirty="0"/>
              <a:t>DMA confers to power to issue guidelines or directors in response to any threatening disaster like Covid-19 to all people(including workmen)</a:t>
            </a:r>
          </a:p>
        </p:txBody>
      </p:sp>
      <p:sp>
        <p:nvSpPr>
          <p:cNvPr id="28" name="Content Placeholder 2">
            <a:extLst>
              <a:ext uri="{FF2B5EF4-FFF2-40B4-BE49-F238E27FC236}">
                <a16:creationId xmlns="" xmlns:a16="http://schemas.microsoft.com/office/drawing/2014/main" id="{60F41160-52C4-43DF-A7E4-5A81CFE60B11}"/>
              </a:ext>
            </a:extLst>
          </p:cNvPr>
          <p:cNvSpPr txBox="1">
            <a:spLocks/>
          </p:cNvSpPr>
          <p:nvPr/>
        </p:nvSpPr>
        <p:spPr>
          <a:xfrm>
            <a:off x="3014410" y="1005464"/>
            <a:ext cx="3310145" cy="5066356"/>
          </a:xfrm>
          <a:prstGeom prst="rect">
            <a:avLst/>
          </a:prstGeom>
        </p:spPr>
        <p:txBody>
          <a:bodyPr vert="horz" lIns="91440" tIns="45720" rIns="91440" bIns="45720" rtlCol="0">
            <a:no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lgn="ctr">
              <a:buFont typeface="Wingdings" pitchFamily="2" charset="2"/>
              <a:buNone/>
            </a:pPr>
            <a:endParaRPr lang="en-US" sz="1600" dirty="0"/>
          </a:p>
          <a:p>
            <a:pPr marL="0" indent="0" algn="ctr">
              <a:buNone/>
            </a:pPr>
            <a:r>
              <a:rPr lang="en-US" sz="1600" dirty="0"/>
              <a:t>Government has not passed order under any Labour legislations [like shop Act, Factories Act, Payment of wages Act, Standing order Act or IDA]  to avoid  potential disputes- otherwise employers may have to comply with these laws and ensure payments thereunder like lay-off  compensation, closure compensation, process  for salary deduction etc. </a:t>
            </a:r>
          </a:p>
        </p:txBody>
      </p:sp>
    </p:spTree>
    <p:extLst>
      <p:ext uri="{BB962C8B-B14F-4D97-AF65-F5344CB8AC3E}">
        <p14:creationId xmlns:p14="http://schemas.microsoft.com/office/powerpoint/2010/main" val="276999384"/>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barn(inVertical)">
                                      <p:cBhvr>
                                        <p:cTn id="14" dur="500"/>
                                        <p:tgtEl>
                                          <p:spTgt spid="27"/>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7">
                                            <p:txEl>
                                              <p:pRg st="0" end="0"/>
                                            </p:txEl>
                                          </p:spTgt>
                                        </p:tgtEl>
                                        <p:attrNameLst>
                                          <p:attrName>style.visibility</p:attrName>
                                        </p:attrNameLst>
                                      </p:cBhvr>
                                      <p:to>
                                        <p:strVal val="visible"/>
                                      </p:to>
                                    </p:set>
                                    <p:animEffect transition="in" filter="fade">
                                      <p:cBhvr>
                                        <p:cTn id="19" dur="1000"/>
                                        <p:tgtEl>
                                          <p:spTgt spid="27">
                                            <p:txEl>
                                              <p:pRg st="0" end="0"/>
                                            </p:txEl>
                                          </p:spTgt>
                                        </p:tgtEl>
                                      </p:cBhvr>
                                    </p:animEffect>
                                    <p:anim calcmode="lin" valueType="num">
                                      <p:cBhvr>
                                        <p:cTn id="20" dur="1000" fill="hold"/>
                                        <p:tgtEl>
                                          <p:spTgt spid="27">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2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grpId="0" nodeType="click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wheel(1)">
                                      <p:cBhvr>
                                        <p:cTn id="26" dur="2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7" grpId="0"/>
      <p:bldP spid="2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3443"/>
            <a:ext cx="9144000" cy="1245317"/>
          </a:xfrm>
          <a:gradFill>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gradFill>
        </p:spPr>
        <p:txBody>
          <a:bodyPr>
            <a:normAutofit/>
          </a:bodyPr>
          <a:lstStyle/>
          <a:p>
            <a:pPr algn="ctr"/>
            <a:r>
              <a:rPr lang="en-US" dirty="0"/>
              <a:t> </a:t>
            </a:r>
            <a:r>
              <a:rPr lang="en-US" sz="4800" dirty="0"/>
              <a:t>Petitions in Supreme Court</a:t>
            </a:r>
          </a:p>
        </p:txBody>
      </p:sp>
      <p:pic>
        <p:nvPicPr>
          <p:cNvPr id="7172" name="Picture 4" descr="Petition rubber stamp Royalty Free Vector Image">
            <a:extLst>
              <a:ext uri="{FF2B5EF4-FFF2-40B4-BE49-F238E27FC236}">
                <a16:creationId xmlns="" xmlns:a16="http://schemas.microsoft.com/office/drawing/2014/main" id="{2DFE1708-8F24-44F8-A68B-A062788C7A6D}"/>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020" r="3648" b="1"/>
          <a:stretch/>
        </p:blipFill>
        <p:spPr bwMode="auto">
          <a:xfrm>
            <a:off x="3271443" y="2311640"/>
            <a:ext cx="2311316" cy="2446958"/>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a:extLst>
              <a:ext uri="{FF2B5EF4-FFF2-40B4-BE49-F238E27FC236}">
                <a16:creationId xmlns="" xmlns:a16="http://schemas.microsoft.com/office/drawing/2014/main" id="{B2A2EE39-D72B-4902-9BB8-358B56CA4519}"/>
              </a:ext>
            </a:extLst>
          </p:cNvPr>
          <p:cNvSpPr txBox="1">
            <a:spLocks/>
          </p:cNvSpPr>
          <p:nvPr/>
        </p:nvSpPr>
        <p:spPr>
          <a:xfrm>
            <a:off x="275992" y="1694292"/>
            <a:ext cx="8471223" cy="592976"/>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lgn="ctr">
              <a:buNone/>
            </a:pPr>
            <a:r>
              <a:rPr lang="en-US" b="1" dirty="0"/>
              <a:t>Petitions have been filed to challenge the steps of the Government</a:t>
            </a:r>
          </a:p>
          <a:p>
            <a:pPr marL="0" indent="0" algn="ctr">
              <a:buNone/>
            </a:pPr>
            <a:endParaRPr lang="en-US" b="1" dirty="0"/>
          </a:p>
        </p:txBody>
      </p:sp>
      <p:sp>
        <p:nvSpPr>
          <p:cNvPr id="5" name="Rectangle 4">
            <a:extLst>
              <a:ext uri="{FF2B5EF4-FFF2-40B4-BE49-F238E27FC236}">
                <a16:creationId xmlns="" xmlns:a16="http://schemas.microsoft.com/office/drawing/2014/main" id="{A0252F21-5D3C-40AE-AD31-CC3FFF53B926}"/>
              </a:ext>
            </a:extLst>
          </p:cNvPr>
          <p:cNvSpPr/>
          <p:nvPr/>
        </p:nvSpPr>
        <p:spPr>
          <a:xfrm>
            <a:off x="2459374" y="4465183"/>
            <a:ext cx="4104458"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n-IN"/>
          </a:p>
        </p:txBody>
      </p:sp>
      <p:sp>
        <p:nvSpPr>
          <p:cNvPr id="16" name="Content Placeholder 2">
            <a:extLst>
              <a:ext uri="{FF2B5EF4-FFF2-40B4-BE49-F238E27FC236}">
                <a16:creationId xmlns="" xmlns:a16="http://schemas.microsoft.com/office/drawing/2014/main" id="{E1BEFF81-4BF7-4AE8-B7DB-E07F083D7D99}"/>
              </a:ext>
            </a:extLst>
          </p:cNvPr>
          <p:cNvSpPr txBox="1">
            <a:spLocks/>
          </p:cNvSpPr>
          <p:nvPr/>
        </p:nvSpPr>
        <p:spPr>
          <a:xfrm>
            <a:off x="490875" y="2928953"/>
            <a:ext cx="2422003" cy="1383837"/>
          </a:xfrm>
          <a:prstGeom prst="rect">
            <a:avLst/>
          </a:prstGeom>
        </p:spPr>
        <p:txBody>
          <a:bodyPr vert="horz" lIns="91440" tIns="45720" rIns="91440" bIns="45720" rtlCol="0" anchor="ctr">
            <a:no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lgn="ctr">
              <a:buNone/>
            </a:pPr>
            <a:r>
              <a:rPr lang="en-US" sz="1800" dirty="0"/>
              <a:t> v/s UOI- both the order dated 20</a:t>
            </a:r>
            <a:r>
              <a:rPr lang="en-US" sz="1800" baseline="30000" dirty="0"/>
              <a:t>th</a:t>
            </a:r>
            <a:r>
              <a:rPr lang="en-US" sz="1800" dirty="0"/>
              <a:t> March 2020 and 29</a:t>
            </a:r>
            <a:r>
              <a:rPr lang="en-US" sz="1800" baseline="30000" dirty="0"/>
              <a:t>th</a:t>
            </a:r>
            <a:r>
              <a:rPr lang="en-US" sz="1800" dirty="0"/>
              <a:t> March 2020 are challenged.</a:t>
            </a:r>
          </a:p>
        </p:txBody>
      </p:sp>
      <p:pic>
        <p:nvPicPr>
          <p:cNvPr id="6" name="Picture 5">
            <a:extLst>
              <a:ext uri="{FF2B5EF4-FFF2-40B4-BE49-F238E27FC236}">
                <a16:creationId xmlns="" xmlns:a16="http://schemas.microsoft.com/office/drawing/2014/main" id="{D551AA3A-9564-4979-A656-A052AB61EDF1}"/>
              </a:ext>
            </a:extLst>
          </p:cNvPr>
          <p:cNvPicPr>
            <a:picLocks noChangeAspect="1"/>
          </p:cNvPicPr>
          <p:nvPr/>
        </p:nvPicPr>
        <p:blipFill>
          <a:blip r:embed="rId3"/>
          <a:stretch>
            <a:fillRect/>
          </a:stretch>
        </p:blipFill>
        <p:spPr>
          <a:xfrm>
            <a:off x="461825" y="2213920"/>
            <a:ext cx="2381692" cy="685945"/>
          </a:xfrm>
          <a:prstGeom prst="rect">
            <a:avLst/>
          </a:prstGeom>
        </p:spPr>
      </p:pic>
      <p:pic>
        <p:nvPicPr>
          <p:cNvPr id="7174" name="Picture 6" descr="LMTMA - Ludhiana Machine Tools Manufacturers Association">
            <a:extLst>
              <a:ext uri="{FF2B5EF4-FFF2-40B4-BE49-F238E27FC236}">
                <a16:creationId xmlns="" xmlns:a16="http://schemas.microsoft.com/office/drawing/2014/main" id="{8C224229-0ECE-47B8-8073-1125CF3D23F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20818" y="2137227"/>
            <a:ext cx="3240360" cy="1030198"/>
          </a:xfrm>
          <a:prstGeom prst="rect">
            <a:avLst/>
          </a:prstGeom>
          <a:noFill/>
          <a:extLst>
            <a:ext uri="{909E8E84-426E-40DD-AFC4-6F175D3DCCD1}">
              <a14:hiddenFill xmlns:a14="http://schemas.microsoft.com/office/drawing/2010/main">
                <a:solidFill>
                  <a:srgbClr val="FFFFFF"/>
                </a:solidFill>
              </a14:hiddenFill>
            </a:ext>
          </a:extLst>
        </p:spPr>
      </p:pic>
      <p:sp>
        <p:nvSpPr>
          <p:cNvPr id="15" name="Content Placeholder 2">
            <a:extLst>
              <a:ext uri="{FF2B5EF4-FFF2-40B4-BE49-F238E27FC236}">
                <a16:creationId xmlns="" xmlns:a16="http://schemas.microsoft.com/office/drawing/2014/main" id="{9410D872-FC41-455E-AFE0-548CAF514884}"/>
              </a:ext>
            </a:extLst>
          </p:cNvPr>
          <p:cNvSpPr txBox="1">
            <a:spLocks/>
          </p:cNvSpPr>
          <p:nvPr/>
        </p:nvSpPr>
        <p:spPr>
          <a:xfrm>
            <a:off x="5993744" y="2614778"/>
            <a:ext cx="2753471" cy="1789360"/>
          </a:xfrm>
          <a:prstGeom prst="rect">
            <a:avLst/>
          </a:prstGeom>
        </p:spPr>
        <p:txBody>
          <a:bodyPr vert="horz" lIns="91440" tIns="45720" rIns="91440" bIns="45720" rtlCol="0" anchor="ctr">
            <a:normAutofit lnSpcReduction="10000"/>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endParaRPr lang="en-US" dirty="0"/>
          </a:p>
          <a:p>
            <a:pPr marL="0" indent="0" algn="ctr">
              <a:buNone/>
            </a:pPr>
            <a:r>
              <a:rPr lang="en-US" dirty="0"/>
              <a:t>Ludhiana Hand Tools Association v/s UOI – order directing payment to workers is challenged.</a:t>
            </a:r>
          </a:p>
        </p:txBody>
      </p:sp>
      <p:pic>
        <p:nvPicPr>
          <p:cNvPr id="7176" name="Picture 8" descr="FICUS PAX PVT LTD (@FicusLtd) | Twitter">
            <a:extLst>
              <a:ext uri="{FF2B5EF4-FFF2-40B4-BE49-F238E27FC236}">
                <a16:creationId xmlns="" xmlns:a16="http://schemas.microsoft.com/office/drawing/2014/main" id="{3D4C3588-8F14-4DA7-92B8-C0ED753C47B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51920" y="4516381"/>
            <a:ext cx="1440160" cy="144016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539553" y="5552735"/>
            <a:ext cx="8136904" cy="1030198"/>
          </a:xfrm>
        </p:spPr>
        <p:txBody>
          <a:bodyPr anchor="ctr">
            <a:noAutofit/>
          </a:bodyPr>
          <a:lstStyle/>
          <a:p>
            <a:endParaRPr lang="en-US" dirty="0"/>
          </a:p>
          <a:p>
            <a:pPr marL="0" indent="0" algn="ctr">
              <a:buNone/>
            </a:pPr>
            <a:r>
              <a:rPr lang="en-US" sz="1800" dirty="0"/>
              <a:t>Ficus Pax Private Limited v/s UOI – order directing payment to workers have been challenged. (Workers are not joining hoping that they will continue to get wages for the lockdown period. )</a:t>
            </a:r>
          </a:p>
        </p:txBody>
      </p:sp>
    </p:spTree>
    <p:extLst>
      <p:ext uri="{BB962C8B-B14F-4D97-AF65-F5344CB8AC3E}">
        <p14:creationId xmlns:p14="http://schemas.microsoft.com/office/powerpoint/2010/main" val="233390108"/>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7174"/>
                                        </p:tgtEl>
                                        <p:attrNameLst>
                                          <p:attrName>style.visibility</p:attrName>
                                        </p:attrNameLst>
                                      </p:cBhvr>
                                      <p:to>
                                        <p:strVal val="visible"/>
                                      </p:to>
                                    </p:set>
                                    <p:animEffect transition="in" filter="fade">
                                      <p:cBhvr>
                                        <p:cTn id="19" dur="1000"/>
                                        <p:tgtEl>
                                          <p:spTgt spid="7174"/>
                                        </p:tgtEl>
                                      </p:cBhvr>
                                    </p:animEffect>
                                    <p:anim calcmode="lin" valueType="num">
                                      <p:cBhvr>
                                        <p:cTn id="20" dur="1000" fill="hold"/>
                                        <p:tgtEl>
                                          <p:spTgt spid="7174"/>
                                        </p:tgtEl>
                                        <p:attrNameLst>
                                          <p:attrName>ppt_x</p:attrName>
                                        </p:attrNameLst>
                                      </p:cBhvr>
                                      <p:tavLst>
                                        <p:tav tm="0">
                                          <p:val>
                                            <p:strVal val="#ppt_x"/>
                                          </p:val>
                                        </p:tav>
                                        <p:tav tm="100000">
                                          <p:val>
                                            <p:strVal val="#ppt_x"/>
                                          </p:val>
                                        </p:tav>
                                      </p:tavLst>
                                    </p:anim>
                                    <p:anim calcmode="lin" valueType="num">
                                      <p:cBhvr>
                                        <p:cTn id="21" dur="1000" fill="hold"/>
                                        <p:tgtEl>
                                          <p:spTgt spid="7174"/>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7176"/>
                                        </p:tgtEl>
                                        <p:attrNameLst>
                                          <p:attrName>style.visibility</p:attrName>
                                        </p:attrNameLst>
                                      </p:cBhvr>
                                      <p:to>
                                        <p:strVal val="visible"/>
                                      </p:to>
                                    </p:set>
                                    <p:animEffect transition="in" filter="fade">
                                      <p:cBhvr>
                                        <p:cTn id="31" dur="1000"/>
                                        <p:tgtEl>
                                          <p:spTgt spid="7176"/>
                                        </p:tgtEl>
                                      </p:cBhvr>
                                    </p:animEffect>
                                    <p:anim calcmode="lin" valueType="num">
                                      <p:cBhvr>
                                        <p:cTn id="32" dur="1000" fill="hold"/>
                                        <p:tgtEl>
                                          <p:spTgt spid="7176"/>
                                        </p:tgtEl>
                                        <p:attrNameLst>
                                          <p:attrName>ppt_x</p:attrName>
                                        </p:attrNameLst>
                                      </p:cBhvr>
                                      <p:tavLst>
                                        <p:tav tm="0">
                                          <p:val>
                                            <p:strVal val="#ppt_x"/>
                                          </p:val>
                                        </p:tav>
                                        <p:tav tm="100000">
                                          <p:val>
                                            <p:strVal val="#ppt_x"/>
                                          </p:val>
                                        </p:tav>
                                      </p:tavLst>
                                    </p:anim>
                                    <p:anim calcmode="lin" valueType="num">
                                      <p:cBhvr>
                                        <p:cTn id="33" dur="1000" fill="hold"/>
                                        <p:tgtEl>
                                          <p:spTgt spid="7176"/>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3">
                                            <p:txEl>
                                              <p:pRg st="1" end="1"/>
                                            </p:txEl>
                                          </p:spTgt>
                                        </p:tgtEl>
                                        <p:attrNameLst>
                                          <p:attrName>style.visibility</p:attrName>
                                        </p:attrNameLst>
                                      </p:cBhvr>
                                      <p:to>
                                        <p:strVal val="visible"/>
                                      </p:to>
                                    </p:set>
                                    <p:animEffect transition="in" filter="fade">
                                      <p:cBhvr>
                                        <p:cTn id="36" dur="1000"/>
                                        <p:tgtEl>
                                          <p:spTgt spid="3">
                                            <p:txEl>
                                              <p:pRg st="1" end="1"/>
                                            </p:txEl>
                                          </p:spTgt>
                                        </p:tgtEl>
                                      </p:cBhvr>
                                    </p:animEffect>
                                    <p:anim calcmode="lin" valueType="num">
                                      <p:cBhvr>
                                        <p:cTn id="3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5"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 xmlns:a16="http://schemas.microsoft.com/office/drawing/2014/main" id="{3964958D-AF5D-4863-B5FB-83F6B8CB12A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508" y="0"/>
            <a:ext cx="9141492"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290" name="Picture 2" descr="Union Cabinet Clears Proposal To Increase Supreme Court Strength ...">
            <a:extLst>
              <a:ext uri="{FF2B5EF4-FFF2-40B4-BE49-F238E27FC236}">
                <a16:creationId xmlns="" xmlns:a16="http://schemas.microsoft.com/office/drawing/2014/main" id="{708A368E-D94F-49A3-A010-21ADC54DBA7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0763" r="38747"/>
          <a:stretch/>
        </p:blipFill>
        <p:spPr bwMode="auto">
          <a:xfrm>
            <a:off x="2508" y="10"/>
            <a:ext cx="3485044" cy="685799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3433813" y="1014978"/>
            <a:ext cx="5758906" cy="792088"/>
          </a:xfrm>
        </p:spPr>
        <p:txBody>
          <a:bodyPr>
            <a:noAutofit/>
          </a:bodyPr>
          <a:lstStyle/>
          <a:p>
            <a:pPr marL="0" indent="0" algn="ctr">
              <a:buNone/>
            </a:pPr>
            <a:r>
              <a:rPr lang="en-US" sz="1800" b="1" dirty="0"/>
              <a:t>Violation of fundamental and constitutional rights- Article 14 and 19(1)(g) and Article 300A –</a:t>
            </a:r>
          </a:p>
          <a:p>
            <a:pPr marL="514350" indent="-514350" algn="ctr">
              <a:buFont typeface="+mj-lt"/>
              <a:buAutoNum type="arabicPeriod"/>
            </a:pPr>
            <a:endParaRPr lang="en-US" sz="1800" b="1" dirty="0"/>
          </a:p>
        </p:txBody>
      </p:sp>
      <p:grpSp>
        <p:nvGrpSpPr>
          <p:cNvPr id="73" name="Group 72">
            <a:extLst>
              <a:ext uri="{FF2B5EF4-FFF2-40B4-BE49-F238E27FC236}">
                <a16:creationId xmlns="" xmlns:a16="http://schemas.microsoft.com/office/drawing/2014/main" id="{11002ACD-3B0C-4885-8754-8A00E926FE4B}"/>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8551293" y="6229681"/>
            <a:ext cx="342900" cy="457200"/>
            <a:chOff x="11361456" y="6195813"/>
            <a:chExt cx="548640" cy="548640"/>
          </a:xfrm>
        </p:grpSpPr>
        <p:sp>
          <p:nvSpPr>
            <p:cNvPr id="74" name="Oval 73">
              <a:extLst>
                <a:ext uri="{FF2B5EF4-FFF2-40B4-BE49-F238E27FC236}">
                  <a16:creationId xmlns="" xmlns:a16="http://schemas.microsoft.com/office/drawing/2014/main" id="{DF0313CD-4196-4456-A70D-5EE2B995BAD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75" name="Oval 74">
              <a:extLst>
                <a:ext uri="{FF2B5EF4-FFF2-40B4-BE49-F238E27FC236}">
                  <a16:creationId xmlns="" xmlns:a16="http://schemas.microsoft.com/office/drawing/2014/main" id="{80DE0B32-9EE8-4975-AD48-3855B0A82A3E}"/>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p:cNvSpPr>
            <a:spLocks noGrp="1"/>
          </p:cNvSpPr>
          <p:nvPr>
            <p:ph type="title"/>
          </p:nvPr>
        </p:nvSpPr>
        <p:spPr>
          <a:xfrm>
            <a:off x="7392" y="58316"/>
            <a:ext cx="8722743" cy="1039326"/>
          </a:xfrm>
          <a:ln>
            <a:noFill/>
          </a:ln>
        </p:spPr>
        <p:txBody>
          <a:bodyPr>
            <a:normAutofit/>
          </a:bodyPr>
          <a:lstStyle/>
          <a:p>
            <a:pPr algn="ctr"/>
            <a:r>
              <a:rPr lang="en-US" dirty="0"/>
              <a:t>  Grounds of Petitions in Supreme Court</a:t>
            </a:r>
          </a:p>
        </p:txBody>
      </p:sp>
      <p:sp>
        <p:nvSpPr>
          <p:cNvPr id="4" name="Rectangle 3">
            <a:extLst>
              <a:ext uri="{FF2B5EF4-FFF2-40B4-BE49-F238E27FC236}">
                <a16:creationId xmlns="" xmlns:a16="http://schemas.microsoft.com/office/drawing/2014/main" id="{69B49125-E030-48B9-97B9-AE9E0FEA6507}"/>
              </a:ext>
            </a:extLst>
          </p:cNvPr>
          <p:cNvSpPr/>
          <p:nvPr/>
        </p:nvSpPr>
        <p:spPr>
          <a:xfrm>
            <a:off x="3517431" y="1722287"/>
            <a:ext cx="5451506" cy="1077218"/>
          </a:xfrm>
          <a:prstGeom prst="rect">
            <a:avLst/>
          </a:prstGeom>
        </p:spPr>
        <p:txBody>
          <a:bodyPr wrap="square">
            <a:spAutoFit/>
          </a:bodyPr>
          <a:lstStyle/>
          <a:p>
            <a:pPr marL="285750" indent="-285750" algn="just">
              <a:buFont typeface="Wingdings" panose="05000000000000000000" pitchFamily="2" charset="2"/>
              <a:buChar char="§"/>
            </a:pPr>
            <a:r>
              <a:rPr lang="en-US" sz="1600" dirty="0"/>
              <a:t>Companies (specially MSME) can be forced into insolvency and loss of control business if they have to pay wages without any work on the part of employees – business has come down to 5%</a:t>
            </a:r>
          </a:p>
        </p:txBody>
      </p:sp>
      <p:sp>
        <p:nvSpPr>
          <p:cNvPr id="5" name="Rectangle 4">
            <a:extLst>
              <a:ext uri="{FF2B5EF4-FFF2-40B4-BE49-F238E27FC236}">
                <a16:creationId xmlns="" xmlns:a16="http://schemas.microsoft.com/office/drawing/2014/main" id="{3E5282D6-B5D9-4B31-9007-F6D0CCF0F3C1}"/>
              </a:ext>
            </a:extLst>
          </p:cNvPr>
          <p:cNvSpPr/>
          <p:nvPr/>
        </p:nvSpPr>
        <p:spPr>
          <a:xfrm>
            <a:off x="3480516" y="2990456"/>
            <a:ext cx="5451506" cy="1077218"/>
          </a:xfrm>
          <a:prstGeom prst="rect">
            <a:avLst/>
          </a:prstGeom>
        </p:spPr>
        <p:txBody>
          <a:bodyPr wrap="square">
            <a:spAutoFit/>
          </a:bodyPr>
          <a:lstStyle/>
          <a:p>
            <a:pPr marL="285750" indent="-285750" algn="just">
              <a:buFont typeface="Wingdings" panose="05000000000000000000" pitchFamily="2" charset="2"/>
              <a:buChar char="§"/>
            </a:pPr>
            <a:r>
              <a:rPr lang="en-US" sz="1600" dirty="0"/>
              <a:t>There is no difference between workers who refutes to work and those who report- how to follow the principle of “equal pay for equal work”- WFH is not possible for all employees- Article 14</a:t>
            </a:r>
          </a:p>
        </p:txBody>
      </p:sp>
      <p:sp>
        <p:nvSpPr>
          <p:cNvPr id="6" name="Rectangle 5">
            <a:extLst>
              <a:ext uri="{FF2B5EF4-FFF2-40B4-BE49-F238E27FC236}">
                <a16:creationId xmlns="" xmlns:a16="http://schemas.microsoft.com/office/drawing/2014/main" id="{2A0FFD37-9F4C-44F3-A148-6A40378EB4F5}"/>
              </a:ext>
            </a:extLst>
          </p:cNvPr>
          <p:cNvSpPr/>
          <p:nvPr/>
        </p:nvSpPr>
        <p:spPr>
          <a:xfrm>
            <a:off x="3462840" y="4306625"/>
            <a:ext cx="5451506" cy="830997"/>
          </a:xfrm>
          <a:prstGeom prst="rect">
            <a:avLst/>
          </a:prstGeom>
        </p:spPr>
        <p:txBody>
          <a:bodyPr wrap="square">
            <a:spAutoFit/>
          </a:bodyPr>
          <a:lstStyle/>
          <a:p>
            <a:pPr marL="285750" indent="-285750" algn="just">
              <a:buFont typeface="Wingdings" panose="05000000000000000000" pitchFamily="2" charset="2"/>
              <a:buChar char="§"/>
            </a:pPr>
            <a:r>
              <a:rPr lang="en-US" sz="1600" dirty="0"/>
              <a:t>Directing companies to pay wages without reciprocal work on the part on employees is akin to taking away property of the company/employer – Article 300A</a:t>
            </a:r>
          </a:p>
        </p:txBody>
      </p:sp>
      <p:sp>
        <p:nvSpPr>
          <p:cNvPr id="7" name="Rectangle 6">
            <a:extLst>
              <a:ext uri="{FF2B5EF4-FFF2-40B4-BE49-F238E27FC236}">
                <a16:creationId xmlns="" xmlns:a16="http://schemas.microsoft.com/office/drawing/2014/main" id="{E487863C-034A-4B9D-B428-BDB646D519E9}"/>
              </a:ext>
            </a:extLst>
          </p:cNvPr>
          <p:cNvSpPr/>
          <p:nvPr/>
        </p:nvSpPr>
        <p:spPr>
          <a:xfrm>
            <a:off x="3433813" y="5398679"/>
            <a:ext cx="5494705" cy="830997"/>
          </a:xfrm>
          <a:prstGeom prst="rect">
            <a:avLst/>
          </a:prstGeom>
        </p:spPr>
        <p:txBody>
          <a:bodyPr wrap="square">
            <a:spAutoFit/>
          </a:bodyPr>
          <a:lstStyle/>
          <a:p>
            <a:pPr marL="285750" indent="-285750" algn="just">
              <a:buFont typeface="Wingdings" panose="05000000000000000000" pitchFamily="2" charset="2"/>
              <a:buChar char="§"/>
            </a:pPr>
            <a:r>
              <a:rPr lang="en-US" sz="1600" dirty="0"/>
              <a:t>Payment of wages can be enforced only against consideration of performing work- unreasonable restrictions on the employer – Article 19(1)(g)</a:t>
            </a:r>
          </a:p>
        </p:txBody>
      </p:sp>
    </p:spTree>
    <p:extLst>
      <p:ext uri="{BB962C8B-B14F-4D97-AF65-F5344CB8AC3E}">
        <p14:creationId xmlns:p14="http://schemas.microsoft.com/office/powerpoint/2010/main" val="3722015698"/>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xmlns=""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283</TotalTime>
  <Words>2424</Words>
  <Application>Microsoft Office PowerPoint</Application>
  <PresentationFormat>On-screen Show (4:3)</PresentationFormat>
  <Paragraphs>202</Paragraphs>
  <Slides>33</Slides>
  <Notes>1</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Wood Type</vt:lpstr>
      <vt:lpstr>Impact of covid-19   on employment laws </vt:lpstr>
      <vt:lpstr>Introduction</vt:lpstr>
      <vt:lpstr>Questions raised….</vt:lpstr>
      <vt:lpstr>Orders by Central Government</vt:lpstr>
      <vt:lpstr>orders by  Central Government</vt:lpstr>
      <vt:lpstr>orders by state Government</vt:lpstr>
      <vt:lpstr> Legal tenability of the Steps</vt:lpstr>
      <vt:lpstr> Petitions in Supreme Court</vt:lpstr>
      <vt:lpstr>  Grounds of Petitions in Supreme Court</vt:lpstr>
      <vt:lpstr>  Grounds of Petitions in Supreme Court</vt:lpstr>
      <vt:lpstr> Decision</vt:lpstr>
      <vt:lpstr> Actions by Employer </vt:lpstr>
      <vt:lpstr> Actions by Employee </vt:lpstr>
      <vt:lpstr>  whether Wage payment is CSR?</vt:lpstr>
      <vt:lpstr> Actions against Private Companies </vt:lpstr>
      <vt:lpstr> Impact of the notices issued </vt:lpstr>
      <vt:lpstr> Labour Welfare Measures </vt:lpstr>
      <vt:lpstr> Labour Welfare Measures </vt:lpstr>
      <vt:lpstr> Exemptions from Labour Laws </vt:lpstr>
      <vt:lpstr> New proposals</vt:lpstr>
      <vt:lpstr>PowerPoint Presentation</vt:lpstr>
      <vt:lpstr>Policy decisions</vt:lpstr>
      <vt:lpstr>Action plan to combat covid-19</vt:lpstr>
      <vt:lpstr>Action plan to combat covid-19</vt:lpstr>
      <vt:lpstr>Responsibilities</vt:lpstr>
      <vt:lpstr>Announcement by Finance Minister</vt:lpstr>
      <vt:lpstr>KEY HIGHLIGHTS</vt:lpstr>
      <vt:lpstr>KEY HIGHLIGHTS</vt:lpstr>
      <vt:lpstr>KEY HIGHLIGHTS</vt:lpstr>
      <vt:lpstr>AWAITING CLARITY…</vt:lpstr>
      <vt:lpstr>PowerPoint Presentation</vt:lpstr>
      <vt:lpstr>Happy to   take your  Questions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Impact of covid-19   on employment laws</dc:title>
  <dc:creator>Sneha Sadananda</dc:creator>
  <cp:lastModifiedBy>Admin</cp:lastModifiedBy>
  <cp:revision>32</cp:revision>
  <dcterms:created xsi:type="dcterms:W3CDTF">2020-05-20T13:16:26Z</dcterms:created>
  <dcterms:modified xsi:type="dcterms:W3CDTF">2020-05-26T09:22:14Z</dcterms:modified>
</cp:coreProperties>
</file>