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F477B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F487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F477B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2190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1830" y="0"/>
                </a:moveTo>
                <a:lnTo>
                  <a:pt x="0" y="0"/>
                </a:lnTo>
                <a:lnTo>
                  <a:pt x="0" y="310642"/>
                </a:lnTo>
                <a:lnTo>
                  <a:pt x="1830" y="310642"/>
                </a:lnTo>
                <a:lnTo>
                  <a:pt x="1830" y="0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192000" y="307847"/>
            <a:ext cx="635" cy="133350"/>
          </a:xfrm>
          <a:custGeom>
            <a:avLst/>
            <a:gdLst/>
            <a:ahLst/>
            <a:cxnLst/>
            <a:rect l="l" t="t" r="r" b="b"/>
            <a:pathLst>
              <a:path w="634" h="133350">
                <a:moveTo>
                  <a:pt x="0" y="132841"/>
                </a:moveTo>
                <a:lnTo>
                  <a:pt x="306" y="132841"/>
                </a:lnTo>
                <a:lnTo>
                  <a:pt x="306" y="0"/>
                </a:lnTo>
                <a:lnTo>
                  <a:pt x="0" y="0"/>
                </a:lnTo>
                <a:lnTo>
                  <a:pt x="0" y="13284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192000" y="440436"/>
            <a:ext cx="635" cy="180340"/>
          </a:xfrm>
          <a:custGeom>
            <a:avLst/>
            <a:gdLst/>
            <a:ahLst/>
            <a:cxnLst/>
            <a:rect l="l" t="t" r="r" b="b"/>
            <a:pathLst>
              <a:path w="634" h="180340">
                <a:moveTo>
                  <a:pt x="0" y="180086"/>
                </a:moveTo>
                <a:lnTo>
                  <a:pt x="306" y="180086"/>
                </a:lnTo>
                <a:lnTo>
                  <a:pt x="306" y="0"/>
                </a:lnTo>
                <a:lnTo>
                  <a:pt x="0" y="0"/>
                </a:lnTo>
                <a:lnTo>
                  <a:pt x="0" y="180086"/>
                </a:lnTo>
                <a:close/>
              </a:path>
            </a:pathLst>
          </a:custGeom>
          <a:solidFill>
            <a:srgbClr val="C0504D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213092" y="3894201"/>
            <a:ext cx="4979035" cy="2540"/>
          </a:xfrm>
          <a:custGeom>
            <a:avLst/>
            <a:gdLst/>
            <a:ahLst/>
            <a:cxnLst/>
            <a:rect l="l" t="t" r="r" b="b"/>
            <a:pathLst>
              <a:path w="4979034" h="2539">
                <a:moveTo>
                  <a:pt x="0" y="2540"/>
                </a:moveTo>
                <a:lnTo>
                  <a:pt x="4978781" y="2540"/>
                </a:lnTo>
                <a:lnTo>
                  <a:pt x="4978781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213092" y="3896867"/>
            <a:ext cx="4979035" cy="191770"/>
          </a:xfrm>
          <a:custGeom>
            <a:avLst/>
            <a:gdLst/>
            <a:ahLst/>
            <a:cxnLst/>
            <a:rect l="l" t="t" r="r" b="b"/>
            <a:pathLst>
              <a:path w="4979034" h="191770">
                <a:moveTo>
                  <a:pt x="4978781" y="0"/>
                </a:moveTo>
                <a:lnTo>
                  <a:pt x="0" y="0"/>
                </a:lnTo>
                <a:lnTo>
                  <a:pt x="0" y="191642"/>
                </a:lnTo>
                <a:lnTo>
                  <a:pt x="4978781" y="191642"/>
                </a:lnTo>
                <a:lnTo>
                  <a:pt x="4978781" y="0"/>
                </a:lnTo>
                <a:close/>
              </a:path>
            </a:pathLst>
          </a:custGeom>
          <a:solidFill>
            <a:srgbClr val="C0504D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213092" y="4119371"/>
            <a:ext cx="4979035" cy="0"/>
          </a:xfrm>
          <a:custGeom>
            <a:avLst/>
            <a:gdLst/>
            <a:ahLst/>
            <a:cxnLst/>
            <a:rect l="l" t="t" r="r" b="b"/>
            <a:pathLst>
              <a:path w="4979034" h="0">
                <a:moveTo>
                  <a:pt x="0" y="0"/>
                </a:moveTo>
                <a:lnTo>
                  <a:pt x="4978781" y="0"/>
                </a:lnTo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13092" y="4174235"/>
            <a:ext cx="2621280" cy="0"/>
          </a:xfrm>
          <a:custGeom>
            <a:avLst/>
            <a:gdLst/>
            <a:ahLst/>
            <a:cxnLst/>
            <a:rect l="l" t="t" r="r" b="b"/>
            <a:pathLst>
              <a:path w="2621279" h="0">
                <a:moveTo>
                  <a:pt x="0" y="0"/>
                </a:moveTo>
                <a:lnTo>
                  <a:pt x="2621279" y="0"/>
                </a:lnTo>
              </a:path>
            </a:pathLst>
          </a:custGeom>
          <a:ln w="18288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7213092" y="4204715"/>
            <a:ext cx="2621280" cy="0"/>
          </a:xfrm>
          <a:custGeom>
            <a:avLst/>
            <a:gdLst/>
            <a:ahLst/>
            <a:cxnLst/>
            <a:rect l="l" t="t" r="r" b="b"/>
            <a:pathLst>
              <a:path w="2621279" h="0">
                <a:moveTo>
                  <a:pt x="0" y="0"/>
                </a:moveTo>
                <a:lnTo>
                  <a:pt x="2621279" y="0"/>
                </a:lnTo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7213092" y="3976115"/>
            <a:ext cx="4084320" cy="0"/>
          </a:xfrm>
          <a:custGeom>
            <a:avLst/>
            <a:gdLst/>
            <a:ahLst/>
            <a:cxnLst/>
            <a:rect l="l" t="t" r="r" b="b"/>
            <a:pathLst>
              <a:path w="4084320" h="0">
                <a:moveTo>
                  <a:pt x="0" y="0"/>
                </a:moveTo>
                <a:lnTo>
                  <a:pt x="4084319" y="0"/>
                </a:lnTo>
              </a:path>
            </a:pathLst>
          </a:custGeom>
          <a:ln w="2743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9835895" y="4079747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600" y="0"/>
                </a:lnTo>
              </a:path>
            </a:pathLst>
          </a:custGeom>
          <a:ln w="3657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0" y="3816108"/>
            <a:ext cx="12192000" cy="78105"/>
          </a:xfrm>
          <a:custGeom>
            <a:avLst/>
            <a:gdLst/>
            <a:ahLst/>
            <a:cxnLst/>
            <a:rect l="l" t="t" r="r" b="b"/>
            <a:pathLst>
              <a:path w="12192000" h="78104">
                <a:moveTo>
                  <a:pt x="12192000" y="0"/>
                </a:moveTo>
                <a:lnTo>
                  <a:pt x="0" y="0"/>
                </a:lnTo>
                <a:lnTo>
                  <a:pt x="0" y="74409"/>
                </a:lnTo>
                <a:lnTo>
                  <a:pt x="0" y="78092"/>
                </a:lnTo>
                <a:lnTo>
                  <a:pt x="12192000" y="78092"/>
                </a:lnTo>
                <a:lnTo>
                  <a:pt x="12192000" y="74409"/>
                </a:lnTo>
                <a:lnTo>
                  <a:pt x="12192000" y="0"/>
                </a:lnTo>
                <a:close/>
              </a:path>
            </a:pathLst>
          </a:custGeom>
          <a:solidFill>
            <a:srgbClr val="C0504D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0" y="3701808"/>
            <a:ext cx="12192635" cy="189230"/>
          </a:xfrm>
          <a:custGeom>
            <a:avLst/>
            <a:gdLst/>
            <a:ahLst/>
            <a:cxnLst/>
            <a:rect l="l" t="t" r="r" b="b"/>
            <a:pathLst>
              <a:path w="12192635" h="189229">
                <a:moveTo>
                  <a:pt x="8552561" y="0"/>
                </a:moveTo>
                <a:lnTo>
                  <a:pt x="0" y="0"/>
                </a:lnTo>
                <a:lnTo>
                  <a:pt x="0" y="114287"/>
                </a:lnTo>
                <a:lnTo>
                  <a:pt x="8552561" y="114287"/>
                </a:lnTo>
                <a:lnTo>
                  <a:pt x="8552561" y="0"/>
                </a:lnTo>
                <a:close/>
              </a:path>
              <a:path w="12192635" h="189229">
                <a:moveTo>
                  <a:pt x="12192254" y="0"/>
                </a:moveTo>
                <a:lnTo>
                  <a:pt x="8552688" y="0"/>
                </a:lnTo>
                <a:lnTo>
                  <a:pt x="8552688" y="188709"/>
                </a:lnTo>
                <a:lnTo>
                  <a:pt x="12192254" y="188709"/>
                </a:lnTo>
                <a:lnTo>
                  <a:pt x="1219225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0" y="0"/>
            <a:ext cx="12192000" cy="3702050"/>
          </a:xfrm>
          <a:custGeom>
            <a:avLst/>
            <a:gdLst/>
            <a:ahLst/>
            <a:cxnLst/>
            <a:rect l="l" t="t" r="r" b="b"/>
            <a:pathLst>
              <a:path w="12192000" h="3702050">
                <a:moveTo>
                  <a:pt x="12192000" y="0"/>
                </a:moveTo>
                <a:lnTo>
                  <a:pt x="0" y="0"/>
                </a:lnTo>
                <a:lnTo>
                  <a:pt x="0" y="3701542"/>
                </a:lnTo>
                <a:lnTo>
                  <a:pt x="12192000" y="3701542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F477B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25195"/>
            <a:ext cx="7213600" cy="0"/>
          </a:xfrm>
          <a:custGeom>
            <a:avLst/>
            <a:gdLst/>
            <a:ahLst/>
            <a:cxnLst/>
            <a:rect l="l" t="t" r="r" b="b"/>
            <a:pathLst>
              <a:path w="7213600" h="0">
                <a:moveTo>
                  <a:pt x="0" y="0"/>
                </a:moveTo>
                <a:lnTo>
                  <a:pt x="7213346" y="0"/>
                </a:lnTo>
              </a:path>
            </a:pathLst>
          </a:custGeom>
          <a:ln w="51816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190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1830" y="0"/>
                </a:moveTo>
                <a:lnTo>
                  <a:pt x="0" y="0"/>
                </a:lnTo>
                <a:lnTo>
                  <a:pt x="0" y="310642"/>
                </a:lnTo>
                <a:lnTo>
                  <a:pt x="1830" y="310642"/>
                </a:lnTo>
                <a:lnTo>
                  <a:pt x="1830" y="0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095988" y="0"/>
            <a:ext cx="17145" cy="311150"/>
          </a:xfrm>
          <a:custGeom>
            <a:avLst/>
            <a:gdLst/>
            <a:ahLst/>
            <a:cxnLst/>
            <a:rect l="l" t="t" r="r" b="b"/>
            <a:pathLst>
              <a:path w="17145" h="311150">
                <a:moveTo>
                  <a:pt x="17136" y="0"/>
                </a:moveTo>
                <a:lnTo>
                  <a:pt x="0" y="0"/>
                </a:lnTo>
                <a:lnTo>
                  <a:pt x="0" y="310642"/>
                </a:lnTo>
                <a:lnTo>
                  <a:pt x="17136" y="310642"/>
                </a:lnTo>
                <a:lnTo>
                  <a:pt x="17136" y="0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0"/>
            <a:ext cx="11887200" cy="311150"/>
          </a:xfrm>
          <a:custGeom>
            <a:avLst/>
            <a:gdLst/>
            <a:ahLst/>
            <a:cxnLst/>
            <a:rect l="l" t="t" r="r" b="b"/>
            <a:pathLst>
              <a:path w="11887200" h="311150">
                <a:moveTo>
                  <a:pt x="0" y="310642"/>
                </a:moveTo>
                <a:lnTo>
                  <a:pt x="11887200" y="310642"/>
                </a:lnTo>
                <a:lnTo>
                  <a:pt x="11887200" y="0"/>
                </a:lnTo>
                <a:lnTo>
                  <a:pt x="0" y="0"/>
                </a:lnTo>
                <a:lnTo>
                  <a:pt x="0" y="310642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1960352" y="0"/>
            <a:ext cx="99695" cy="311150"/>
          </a:xfrm>
          <a:custGeom>
            <a:avLst/>
            <a:gdLst/>
            <a:ahLst/>
            <a:cxnLst/>
            <a:rect l="l" t="t" r="r" b="b"/>
            <a:pathLst>
              <a:path w="99695" h="311150">
                <a:moveTo>
                  <a:pt x="0" y="310642"/>
                </a:moveTo>
                <a:lnTo>
                  <a:pt x="99314" y="310642"/>
                </a:lnTo>
                <a:lnTo>
                  <a:pt x="99314" y="0"/>
                </a:lnTo>
                <a:lnTo>
                  <a:pt x="0" y="0"/>
                </a:lnTo>
                <a:lnTo>
                  <a:pt x="0" y="310642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2190476" y="307847"/>
            <a:ext cx="1905" cy="133350"/>
          </a:xfrm>
          <a:custGeom>
            <a:avLst/>
            <a:gdLst/>
            <a:ahLst/>
            <a:cxnLst/>
            <a:rect l="l" t="t" r="r" b="b"/>
            <a:pathLst>
              <a:path w="1904" h="133350">
                <a:moveTo>
                  <a:pt x="0" y="132841"/>
                </a:moveTo>
                <a:lnTo>
                  <a:pt x="1830" y="132841"/>
                </a:lnTo>
                <a:lnTo>
                  <a:pt x="1830" y="0"/>
                </a:lnTo>
                <a:lnTo>
                  <a:pt x="0" y="0"/>
                </a:lnTo>
                <a:lnTo>
                  <a:pt x="0" y="13284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2095988" y="307847"/>
            <a:ext cx="17145" cy="133350"/>
          </a:xfrm>
          <a:custGeom>
            <a:avLst/>
            <a:gdLst/>
            <a:ahLst/>
            <a:cxnLst/>
            <a:rect l="l" t="t" r="r" b="b"/>
            <a:pathLst>
              <a:path w="17145" h="133350">
                <a:moveTo>
                  <a:pt x="0" y="132841"/>
                </a:moveTo>
                <a:lnTo>
                  <a:pt x="17136" y="132841"/>
                </a:lnTo>
                <a:lnTo>
                  <a:pt x="17136" y="0"/>
                </a:lnTo>
                <a:lnTo>
                  <a:pt x="0" y="0"/>
                </a:lnTo>
                <a:lnTo>
                  <a:pt x="0" y="13284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307847"/>
            <a:ext cx="11887200" cy="91440"/>
          </a:xfrm>
          <a:custGeom>
            <a:avLst/>
            <a:gdLst/>
            <a:ahLst/>
            <a:cxnLst/>
            <a:rect l="l" t="t" r="r" b="b"/>
            <a:pathLst>
              <a:path w="11887200" h="91439">
                <a:moveTo>
                  <a:pt x="0" y="91439"/>
                </a:moveTo>
                <a:lnTo>
                  <a:pt x="11887200" y="91439"/>
                </a:lnTo>
                <a:lnTo>
                  <a:pt x="118872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1960352" y="307847"/>
            <a:ext cx="99695" cy="91440"/>
          </a:xfrm>
          <a:custGeom>
            <a:avLst/>
            <a:gdLst/>
            <a:ahLst/>
            <a:cxnLst/>
            <a:rect l="l" t="t" r="r" b="b"/>
            <a:pathLst>
              <a:path w="99695" h="91439">
                <a:moveTo>
                  <a:pt x="0" y="91439"/>
                </a:moveTo>
                <a:lnTo>
                  <a:pt x="99314" y="91439"/>
                </a:lnTo>
                <a:lnTo>
                  <a:pt x="9931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213092" y="359665"/>
            <a:ext cx="4674235" cy="81280"/>
          </a:xfrm>
          <a:custGeom>
            <a:avLst/>
            <a:gdLst/>
            <a:ahLst/>
            <a:cxnLst/>
            <a:rect l="l" t="t" r="r" b="b"/>
            <a:pathLst>
              <a:path w="4674234" h="81279">
                <a:moveTo>
                  <a:pt x="0" y="81024"/>
                </a:moveTo>
                <a:lnTo>
                  <a:pt x="4674108" y="81024"/>
                </a:lnTo>
                <a:lnTo>
                  <a:pt x="4674108" y="0"/>
                </a:lnTo>
                <a:lnTo>
                  <a:pt x="0" y="0"/>
                </a:lnTo>
                <a:lnTo>
                  <a:pt x="0" y="8102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1960352" y="359665"/>
            <a:ext cx="99060" cy="81280"/>
          </a:xfrm>
          <a:custGeom>
            <a:avLst/>
            <a:gdLst/>
            <a:ahLst/>
            <a:cxnLst/>
            <a:rect l="l" t="t" r="r" b="b"/>
            <a:pathLst>
              <a:path w="99059" h="81279">
                <a:moveTo>
                  <a:pt x="0" y="81024"/>
                </a:moveTo>
                <a:lnTo>
                  <a:pt x="99060" y="81024"/>
                </a:lnTo>
                <a:lnTo>
                  <a:pt x="99060" y="0"/>
                </a:lnTo>
                <a:lnTo>
                  <a:pt x="0" y="0"/>
                </a:lnTo>
                <a:lnTo>
                  <a:pt x="0" y="8102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2190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1830" y="0"/>
                </a:moveTo>
                <a:lnTo>
                  <a:pt x="0" y="0"/>
                </a:lnTo>
                <a:lnTo>
                  <a:pt x="0" y="180086"/>
                </a:lnTo>
                <a:lnTo>
                  <a:pt x="1830" y="180086"/>
                </a:lnTo>
                <a:lnTo>
                  <a:pt x="1830" y="0"/>
                </a:lnTo>
                <a:close/>
              </a:path>
            </a:pathLst>
          </a:custGeom>
          <a:solidFill>
            <a:srgbClr val="C0504D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7213091" y="440435"/>
            <a:ext cx="4900295" cy="180340"/>
          </a:xfrm>
          <a:custGeom>
            <a:avLst/>
            <a:gdLst/>
            <a:ahLst/>
            <a:cxnLst/>
            <a:rect l="l" t="t" r="r" b="b"/>
            <a:pathLst>
              <a:path w="4900295" h="180340">
                <a:moveTo>
                  <a:pt x="4846320" y="0"/>
                </a:moveTo>
                <a:lnTo>
                  <a:pt x="0" y="0"/>
                </a:lnTo>
                <a:lnTo>
                  <a:pt x="0" y="144526"/>
                </a:lnTo>
                <a:lnTo>
                  <a:pt x="0" y="180086"/>
                </a:lnTo>
                <a:lnTo>
                  <a:pt x="4846320" y="180086"/>
                </a:lnTo>
                <a:lnTo>
                  <a:pt x="4846320" y="144526"/>
                </a:lnTo>
                <a:lnTo>
                  <a:pt x="4846320" y="0"/>
                </a:lnTo>
                <a:close/>
              </a:path>
              <a:path w="4900295" h="180340">
                <a:moveTo>
                  <a:pt x="4900028" y="0"/>
                </a:moveTo>
                <a:lnTo>
                  <a:pt x="4882896" y="0"/>
                </a:lnTo>
                <a:lnTo>
                  <a:pt x="4882896" y="180086"/>
                </a:lnTo>
                <a:lnTo>
                  <a:pt x="4900028" y="180086"/>
                </a:lnTo>
                <a:lnTo>
                  <a:pt x="4900028" y="0"/>
                </a:lnTo>
                <a:close/>
              </a:path>
            </a:pathLst>
          </a:custGeom>
          <a:solidFill>
            <a:srgbClr val="C0504D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7210043" y="510540"/>
            <a:ext cx="4084320" cy="0"/>
          </a:xfrm>
          <a:custGeom>
            <a:avLst/>
            <a:gdLst/>
            <a:ahLst/>
            <a:cxnLst/>
            <a:rect l="l" t="t" r="r" b="b"/>
            <a:pathLst>
              <a:path w="4084320" h="0">
                <a:moveTo>
                  <a:pt x="0" y="0"/>
                </a:moveTo>
                <a:lnTo>
                  <a:pt x="4084320" y="0"/>
                </a:lnTo>
              </a:path>
            </a:pathLst>
          </a:custGeom>
          <a:ln w="2743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9831323" y="606551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 h="0">
                <a:moveTo>
                  <a:pt x="0" y="0"/>
                </a:moveTo>
                <a:lnTo>
                  <a:pt x="2133600" y="0"/>
                </a:lnTo>
              </a:path>
            </a:pathLst>
          </a:custGeom>
          <a:ln w="3657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12039599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204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11986259" y="0"/>
            <a:ext cx="0" cy="622300"/>
          </a:xfrm>
          <a:custGeom>
            <a:avLst/>
            <a:gdLst/>
            <a:ahLst/>
            <a:cxnLst/>
            <a:rect l="l" t="t" r="r" b="b"/>
            <a:pathLst>
              <a:path w="0" h="622300">
                <a:moveTo>
                  <a:pt x="0" y="0"/>
                </a:moveTo>
                <a:lnTo>
                  <a:pt x="0" y="622046"/>
                </a:lnTo>
              </a:path>
            </a:pathLst>
          </a:custGeom>
          <a:ln w="3657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11923775" y="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4962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11836907" y="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4962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1916" y="602995"/>
            <a:ext cx="5408167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1F477B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700" y="1067308"/>
            <a:ext cx="10567035" cy="4751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F487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308333" y="6408420"/>
            <a:ext cx="312420" cy="414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www.vinodkothari.com/" TargetMode="External"/><Relationship Id="rId4" Type="http://schemas.openxmlformats.org/officeDocument/2006/relationships/hyperlink" Target="mailto:corplaw@vinodkothari.com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csi.edu/media/webmodules/ICSI_Emailer_for_PCS.JPG" TargetMode="Externa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ebi.gov.in/legal/circulars/feb-2019/format-for-annual-secretarial-audit-report-and-annual-secretarial-compliance-report-for-listed-entities-and-their-material-subsidiaries_42015.html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csi.edu/media/webmodules/PDII.pdf" TargetMode="Externa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ebi.gov.in/enforcement/orders.html" TargetMode="External"/><Relationship Id="rId3" Type="http://schemas.openxmlformats.org/officeDocument/2006/relationships/hyperlink" Target="https://www.bseindia.com/static/corporates/non_compliance_new.aspx" TargetMode="External"/><Relationship Id="rId4" Type="http://schemas.openxmlformats.org/officeDocument/2006/relationships/hyperlink" Target="https://www1.nseindia.com/corporates/content/compliance_info.htm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gazette.nic.in/WriteReadData/2019/213316.pdf" TargetMode="External"/><Relationship Id="rId3" Type="http://schemas.openxmlformats.org/officeDocument/2006/relationships/hyperlink" Target="http://egazette.nic.in/WriteReadData/2019/213332.pdf" TargetMode="External"/><Relationship Id="rId4" Type="http://schemas.openxmlformats.org/officeDocument/2006/relationships/hyperlink" Target="http://egazette.nic.in/WriteReadData/2019/213318.pdf" TargetMode="Externa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bidocs.rbi.org.in/rdocs/Content/PDFs/12EC160712_A6.pdf" TargetMode="Externa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imulate.icsi.edu/practicingcompanysecretary/images/ANNEXURE%20TO%20SAR.pdf" TargetMode="Externa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635" cy="3658870"/>
            <a:chOff x="0" y="0"/>
            <a:chExt cx="12192635" cy="3658870"/>
          </a:xfrm>
        </p:grpSpPr>
        <p:sp>
          <p:nvSpPr>
            <p:cNvPr id="4" name="object 4"/>
            <p:cNvSpPr/>
            <p:nvPr/>
          </p:nvSpPr>
          <p:spPr>
            <a:xfrm>
              <a:off x="12190476" y="0"/>
              <a:ext cx="1905" cy="311150"/>
            </a:xfrm>
            <a:custGeom>
              <a:avLst/>
              <a:gdLst/>
              <a:ahLst/>
              <a:cxnLst/>
              <a:rect l="l" t="t" r="r" b="b"/>
              <a:pathLst>
                <a:path w="1904" h="311150">
                  <a:moveTo>
                    <a:pt x="1830" y="0"/>
                  </a:moveTo>
                  <a:lnTo>
                    <a:pt x="0" y="0"/>
                  </a:lnTo>
                  <a:lnTo>
                    <a:pt x="0" y="310642"/>
                  </a:lnTo>
                  <a:lnTo>
                    <a:pt x="1830" y="310642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192000" y="307847"/>
              <a:ext cx="635" cy="133350"/>
            </a:xfrm>
            <a:custGeom>
              <a:avLst/>
              <a:gdLst/>
              <a:ahLst/>
              <a:cxnLst/>
              <a:rect l="l" t="t" r="r" b="b"/>
              <a:pathLst>
                <a:path w="634" h="133350">
                  <a:moveTo>
                    <a:pt x="0" y="132841"/>
                  </a:moveTo>
                  <a:lnTo>
                    <a:pt x="306" y="132841"/>
                  </a:lnTo>
                  <a:lnTo>
                    <a:pt x="306" y="0"/>
                  </a:lnTo>
                  <a:lnTo>
                    <a:pt x="0" y="0"/>
                  </a:lnTo>
                  <a:lnTo>
                    <a:pt x="0" y="132841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192000" y="440436"/>
              <a:ext cx="635" cy="180340"/>
            </a:xfrm>
            <a:custGeom>
              <a:avLst/>
              <a:gdLst/>
              <a:ahLst/>
              <a:cxnLst/>
              <a:rect l="l" t="t" r="r" b="b"/>
              <a:pathLst>
                <a:path w="634" h="180340">
                  <a:moveTo>
                    <a:pt x="0" y="180086"/>
                  </a:moveTo>
                  <a:lnTo>
                    <a:pt x="306" y="180086"/>
                  </a:lnTo>
                  <a:lnTo>
                    <a:pt x="306" y="0"/>
                  </a:lnTo>
                  <a:lnTo>
                    <a:pt x="0" y="0"/>
                  </a:lnTo>
                  <a:lnTo>
                    <a:pt x="0" y="180086"/>
                  </a:lnTo>
                  <a:close/>
                </a:path>
              </a:pathLst>
            </a:custGeom>
            <a:solidFill>
              <a:srgbClr val="C0504D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00" cy="3658870"/>
            </a:xfrm>
            <a:custGeom>
              <a:avLst/>
              <a:gdLst/>
              <a:ahLst/>
              <a:cxnLst/>
              <a:rect l="l" t="t" r="r" b="b"/>
              <a:pathLst>
                <a:path w="12192000" h="3658870">
                  <a:moveTo>
                    <a:pt x="12192000" y="0"/>
                  </a:moveTo>
                  <a:lnTo>
                    <a:pt x="0" y="0"/>
                  </a:lnTo>
                  <a:lnTo>
                    <a:pt x="0" y="3658616"/>
                  </a:lnTo>
                  <a:lnTo>
                    <a:pt x="12192000" y="365861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152130" y="1182624"/>
            <a:ext cx="3719829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5" b="1">
                <a:solidFill>
                  <a:srgbClr val="FFFFFF"/>
                </a:solidFill>
                <a:latin typeface="Times New Roman"/>
                <a:cs typeface="Times New Roman"/>
              </a:rPr>
              <a:t>Secretarial</a:t>
            </a:r>
            <a:r>
              <a:rPr dirty="0" sz="4000" spc="-254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000" spc="-10" b="1">
                <a:solidFill>
                  <a:srgbClr val="FFFFFF"/>
                </a:solidFill>
                <a:latin typeface="Times New Roman"/>
                <a:cs typeface="Times New Roman"/>
              </a:rPr>
              <a:t>Audit</a:t>
            </a:r>
            <a:endParaRPr sz="40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3658361"/>
            <a:ext cx="12192000" cy="3159125"/>
            <a:chOff x="0" y="3658361"/>
            <a:chExt cx="12192000" cy="3159125"/>
          </a:xfrm>
        </p:grpSpPr>
        <p:sp>
          <p:nvSpPr>
            <p:cNvPr id="10" name="object 10"/>
            <p:cNvSpPr/>
            <p:nvPr/>
          </p:nvSpPr>
          <p:spPr>
            <a:xfrm>
              <a:off x="0" y="4465446"/>
              <a:ext cx="12192000" cy="1578610"/>
            </a:xfrm>
            <a:custGeom>
              <a:avLst/>
              <a:gdLst/>
              <a:ahLst/>
              <a:cxnLst/>
              <a:rect l="l" t="t" r="r" b="b"/>
              <a:pathLst>
                <a:path w="12192000" h="1578610">
                  <a:moveTo>
                    <a:pt x="12192000" y="0"/>
                  </a:moveTo>
                  <a:lnTo>
                    <a:pt x="8128254" y="0"/>
                  </a:lnTo>
                  <a:lnTo>
                    <a:pt x="4063746" y="0"/>
                  </a:lnTo>
                  <a:lnTo>
                    <a:pt x="0" y="0"/>
                  </a:lnTo>
                  <a:lnTo>
                    <a:pt x="0" y="1578356"/>
                  </a:lnTo>
                  <a:lnTo>
                    <a:pt x="4063746" y="1578356"/>
                  </a:lnTo>
                  <a:lnTo>
                    <a:pt x="8128254" y="1578356"/>
                  </a:lnTo>
                  <a:lnTo>
                    <a:pt x="12192000" y="15783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0D6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0" y="6043422"/>
              <a:ext cx="4065904" cy="109855"/>
            </a:xfrm>
            <a:custGeom>
              <a:avLst/>
              <a:gdLst/>
              <a:ahLst/>
              <a:cxnLst/>
              <a:rect l="l" t="t" r="r" b="b"/>
              <a:pathLst>
                <a:path w="4065904" h="109854">
                  <a:moveTo>
                    <a:pt x="0" y="109423"/>
                  </a:moveTo>
                  <a:lnTo>
                    <a:pt x="4065904" y="109423"/>
                  </a:lnTo>
                  <a:lnTo>
                    <a:pt x="4065904" y="0"/>
                  </a:lnTo>
                  <a:lnTo>
                    <a:pt x="0" y="0"/>
                  </a:lnTo>
                  <a:lnTo>
                    <a:pt x="0" y="109423"/>
                  </a:lnTo>
                  <a:close/>
                </a:path>
              </a:pathLst>
            </a:custGeom>
            <a:solidFill>
              <a:srgbClr val="E9EBF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0" y="3658361"/>
              <a:ext cx="12192000" cy="807085"/>
            </a:xfrm>
            <a:custGeom>
              <a:avLst/>
              <a:gdLst/>
              <a:ahLst/>
              <a:cxnLst/>
              <a:rect l="l" t="t" r="r" b="b"/>
              <a:pathLst>
                <a:path w="12192000" h="807085">
                  <a:moveTo>
                    <a:pt x="12192000" y="0"/>
                  </a:moveTo>
                  <a:lnTo>
                    <a:pt x="0" y="0"/>
                  </a:lnTo>
                  <a:lnTo>
                    <a:pt x="0" y="807085"/>
                  </a:lnTo>
                  <a:lnTo>
                    <a:pt x="12192000" y="80708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0" y="4465421"/>
              <a:ext cx="12192000" cy="1687830"/>
            </a:xfrm>
            <a:custGeom>
              <a:avLst/>
              <a:gdLst/>
              <a:ahLst/>
              <a:cxnLst/>
              <a:rect l="l" t="t" r="r" b="b"/>
              <a:pathLst>
                <a:path w="12192000" h="1687829">
                  <a:moveTo>
                    <a:pt x="12192000" y="1270304"/>
                  </a:moveTo>
                  <a:lnTo>
                    <a:pt x="7930515" y="1270304"/>
                  </a:lnTo>
                  <a:lnTo>
                    <a:pt x="4065905" y="1270304"/>
                  </a:lnTo>
                  <a:lnTo>
                    <a:pt x="0" y="1270304"/>
                  </a:lnTo>
                  <a:lnTo>
                    <a:pt x="0" y="1687423"/>
                  </a:lnTo>
                  <a:lnTo>
                    <a:pt x="4065905" y="1687423"/>
                  </a:lnTo>
                  <a:lnTo>
                    <a:pt x="7930515" y="1687423"/>
                  </a:lnTo>
                  <a:lnTo>
                    <a:pt x="12192000" y="1687423"/>
                  </a:lnTo>
                  <a:lnTo>
                    <a:pt x="12192000" y="1270304"/>
                  </a:lnTo>
                  <a:close/>
                </a:path>
                <a:path w="12192000" h="1687829">
                  <a:moveTo>
                    <a:pt x="12192000" y="0"/>
                  </a:moveTo>
                  <a:lnTo>
                    <a:pt x="7930515" y="0"/>
                  </a:lnTo>
                  <a:lnTo>
                    <a:pt x="7930515" y="355752"/>
                  </a:lnTo>
                  <a:lnTo>
                    <a:pt x="7930515" y="660552"/>
                  </a:lnTo>
                  <a:lnTo>
                    <a:pt x="7930515" y="965314"/>
                  </a:lnTo>
                  <a:lnTo>
                    <a:pt x="7930515" y="1270292"/>
                  </a:lnTo>
                  <a:lnTo>
                    <a:pt x="12192000" y="1270292"/>
                  </a:lnTo>
                  <a:lnTo>
                    <a:pt x="12192000" y="965352"/>
                  </a:lnTo>
                  <a:lnTo>
                    <a:pt x="12192000" y="660552"/>
                  </a:lnTo>
                  <a:lnTo>
                    <a:pt x="12192000" y="35575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0D6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0" y="6152843"/>
              <a:ext cx="12192000" cy="664845"/>
            </a:xfrm>
            <a:custGeom>
              <a:avLst/>
              <a:gdLst/>
              <a:ahLst/>
              <a:cxnLst/>
              <a:rect l="l" t="t" r="r" b="b"/>
              <a:pathLst>
                <a:path w="12192000" h="664845">
                  <a:moveTo>
                    <a:pt x="12192000" y="0"/>
                  </a:moveTo>
                  <a:lnTo>
                    <a:pt x="0" y="0"/>
                  </a:lnTo>
                  <a:lnTo>
                    <a:pt x="0" y="664502"/>
                  </a:lnTo>
                  <a:lnTo>
                    <a:pt x="12192000" y="66450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9EBF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1889485" y="19811"/>
            <a:ext cx="1238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21553" y="3065017"/>
            <a:ext cx="66325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Prepared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for seminar at 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Indore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chapter of WIRC-ICSI –</a:t>
            </a:r>
            <a:r>
              <a:rPr dirty="0" sz="1800" spc="-204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08.06.2020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21309" y="3658361"/>
          <a:ext cx="11261725" cy="3159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4595"/>
                <a:gridCol w="4679314"/>
                <a:gridCol w="2837179"/>
              </a:tblGrid>
              <a:tr h="807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307340" marR="796925" indent="981710">
                        <a:lnSpc>
                          <a:spcPts val="3180"/>
                        </a:lnSpc>
                        <a:spcBef>
                          <a:spcPts val="7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FCS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Vinita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Nair 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Vinod Kothari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2400" spc="-4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Company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C0504D"/>
                    </a:solidFill>
                  </a:tcPr>
                </a:tc>
              </a:tr>
              <a:tr h="350655">
                <a:tc>
                  <a:txBody>
                    <a:bodyPr/>
                    <a:lstStyle/>
                    <a:p>
                      <a:pPr algn="ctr" marR="1581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1006-1009</a:t>
                      </a:r>
                      <a:r>
                        <a:rPr dirty="0" sz="20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Krishna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845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27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403 – 406, 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Shreyas</a:t>
                      </a:r>
                      <a:r>
                        <a:rPr dirty="0" sz="2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Chambers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845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marL="527050" marR="393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A-467, First</a:t>
                      </a:r>
                      <a:r>
                        <a:rPr dirty="0" sz="2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>
                          <a:latin typeface="Times New Roman"/>
                          <a:cs typeface="Times New Roman"/>
                        </a:rPr>
                        <a:t>Floor,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845">
                    <a:solidFill>
                      <a:srgbClr val="D0D6E8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marR="159385">
                        <a:lnSpc>
                          <a:spcPts val="2275"/>
                        </a:lnSpc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224 AJC Bose</a:t>
                      </a:r>
                      <a:r>
                        <a:rPr dirty="0" sz="20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Road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0245">
                        <a:lnSpc>
                          <a:spcPts val="2275"/>
                        </a:lnSpc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175 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D.N.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Road,</a:t>
                      </a:r>
                      <a:r>
                        <a:rPr dirty="0" sz="20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5">
                          <a:latin typeface="Times New Roman"/>
                          <a:cs typeface="Times New Roman"/>
                        </a:rPr>
                        <a:t>Fort,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marL="624205" marR="39370">
                        <a:lnSpc>
                          <a:spcPts val="2275"/>
                        </a:lnSpc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Defence</a:t>
                      </a:r>
                      <a:r>
                        <a:rPr dirty="0" sz="2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Colony,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algn="ctr" marR="158750">
                        <a:lnSpc>
                          <a:spcPts val="2275"/>
                        </a:lnSpc>
                      </a:pP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Kolkata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700017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1515">
                        <a:lnSpc>
                          <a:spcPts val="2275"/>
                        </a:lnSpc>
                      </a:pP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Mumbai-400</a:t>
                      </a:r>
                      <a:r>
                        <a:rPr dirty="0" sz="20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001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marL="507365" marR="39370">
                        <a:lnSpc>
                          <a:spcPts val="2275"/>
                        </a:lnSpc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dirty="0" sz="2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Delhi-110024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</a:tr>
              <a:tr h="311404">
                <a:tc>
                  <a:txBody>
                    <a:bodyPr/>
                    <a:lstStyle/>
                    <a:p>
                      <a:pPr algn="ctr" marR="158115">
                        <a:lnSpc>
                          <a:spcPts val="2275"/>
                        </a:lnSpc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Phone 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033-40010157/22817715/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0245">
                        <a:lnSpc>
                          <a:spcPts val="2275"/>
                        </a:lnSpc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Phone: +91 22</a:t>
                      </a:r>
                      <a:r>
                        <a:rPr dirty="0" sz="2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22614021/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39370">
                        <a:lnSpc>
                          <a:spcPts val="2350"/>
                        </a:lnSpc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Phone: </a:t>
                      </a:r>
                      <a:r>
                        <a:rPr dirty="0" sz="2000">
                          <a:latin typeface="Times New Roman"/>
                          <a:cs typeface="Times New Roman"/>
                        </a:rPr>
                        <a:t>011-</a:t>
                      </a:r>
                      <a:r>
                        <a:rPr dirty="0" sz="20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41315340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</a:tr>
              <a:tr h="306340">
                <a:tc>
                  <a:txBody>
                    <a:bodyPr/>
                    <a:lstStyle/>
                    <a:p>
                      <a:pPr algn="ctr" marR="158750">
                        <a:lnSpc>
                          <a:spcPts val="2225"/>
                        </a:lnSpc>
                      </a:pPr>
                      <a:r>
                        <a:rPr dirty="0" sz="2000" spc="-5">
                          <a:latin typeface="Times New Roman"/>
                          <a:cs typeface="Times New Roman"/>
                        </a:rPr>
                        <a:t>22813742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90880">
                        <a:lnSpc>
                          <a:spcPts val="2225"/>
                        </a:lnSpc>
                      </a:pP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62307959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</a:tr>
              <a:tr h="1094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0D6E8"/>
                    </a:solidFill>
                  </a:tcPr>
                </a:tc>
              </a:tr>
              <a:tr h="664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L="1119505" marR="339725" indent="527050">
                        <a:lnSpc>
                          <a:spcPts val="2460"/>
                        </a:lnSpc>
                        <a:spcBef>
                          <a:spcPts val="85"/>
                        </a:spcBef>
                      </a:pPr>
                      <a:r>
                        <a:rPr dirty="0" u="sng" sz="18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www.vinodkothari.com </a:t>
                      </a:r>
                      <a:r>
                        <a:rPr dirty="0" sz="1800" spc="-1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Email:</a:t>
                      </a:r>
                      <a:r>
                        <a:rPr dirty="0" sz="18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800" spc="-1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corplaw@vinodkothari.com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solidFill>
                      <a:srgbClr val="E9EBF4"/>
                    </a:solidFill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6350">
                    <a:solidFill>
                      <a:srgbClr val="E9EB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190476" y="0"/>
            <a:ext cx="1905" cy="621030"/>
            <a:chOff x="12190476" y="0"/>
            <a:chExt cx="1905" cy="621030"/>
          </a:xfrm>
        </p:grpSpPr>
        <p:sp>
          <p:nvSpPr>
            <p:cNvPr id="3" name="object 3"/>
            <p:cNvSpPr/>
            <p:nvPr/>
          </p:nvSpPr>
          <p:spPr>
            <a:xfrm>
              <a:off x="12190476" y="0"/>
              <a:ext cx="1905" cy="311150"/>
            </a:xfrm>
            <a:custGeom>
              <a:avLst/>
              <a:gdLst/>
              <a:ahLst/>
              <a:cxnLst/>
              <a:rect l="l" t="t" r="r" b="b"/>
              <a:pathLst>
                <a:path w="1904" h="311150">
                  <a:moveTo>
                    <a:pt x="1830" y="0"/>
                  </a:moveTo>
                  <a:lnTo>
                    <a:pt x="0" y="0"/>
                  </a:lnTo>
                  <a:lnTo>
                    <a:pt x="0" y="310642"/>
                  </a:lnTo>
                  <a:lnTo>
                    <a:pt x="1830" y="310642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90476" y="307847"/>
              <a:ext cx="1905" cy="133350"/>
            </a:xfrm>
            <a:custGeom>
              <a:avLst/>
              <a:gdLst/>
              <a:ahLst/>
              <a:cxnLst/>
              <a:rect l="l" t="t" r="r" b="b"/>
              <a:pathLst>
                <a:path w="1904" h="133350">
                  <a:moveTo>
                    <a:pt x="0" y="132841"/>
                  </a:moveTo>
                  <a:lnTo>
                    <a:pt x="1830" y="132841"/>
                  </a:lnTo>
                  <a:lnTo>
                    <a:pt x="1830" y="0"/>
                  </a:lnTo>
                  <a:lnTo>
                    <a:pt x="0" y="0"/>
                  </a:lnTo>
                  <a:lnTo>
                    <a:pt x="0" y="132841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190476" y="440436"/>
              <a:ext cx="1905" cy="180340"/>
            </a:xfrm>
            <a:custGeom>
              <a:avLst/>
              <a:gdLst/>
              <a:ahLst/>
              <a:cxnLst/>
              <a:rect l="l" t="t" r="r" b="b"/>
              <a:pathLst>
                <a:path w="1904" h="180340">
                  <a:moveTo>
                    <a:pt x="1830" y="0"/>
                  </a:moveTo>
                  <a:lnTo>
                    <a:pt x="0" y="0"/>
                  </a:lnTo>
                  <a:lnTo>
                    <a:pt x="0" y="180086"/>
                  </a:lnTo>
                  <a:lnTo>
                    <a:pt x="1830" y="180086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rgbClr val="C0504D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11967971" y="0"/>
            <a:ext cx="78105" cy="41275"/>
            <a:chOff x="11967971" y="0"/>
            <a:chExt cx="78105" cy="41275"/>
          </a:xfrm>
        </p:grpSpPr>
        <p:sp>
          <p:nvSpPr>
            <p:cNvPr id="7" name="object 7"/>
            <p:cNvSpPr/>
            <p:nvPr/>
          </p:nvSpPr>
          <p:spPr>
            <a:xfrm>
              <a:off x="12039599" y="0"/>
              <a:ext cx="0" cy="41275"/>
            </a:xfrm>
            <a:custGeom>
              <a:avLst/>
              <a:gdLst/>
              <a:ahLst/>
              <a:cxnLst/>
              <a:rect l="l" t="t" r="r" b="b"/>
              <a:pathLst>
                <a:path w="0" h="41275">
                  <a:moveTo>
                    <a:pt x="0" y="0"/>
                  </a:moveTo>
                  <a:lnTo>
                    <a:pt x="0" y="40932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1986259" y="0"/>
              <a:ext cx="0" cy="41275"/>
            </a:xfrm>
            <a:custGeom>
              <a:avLst/>
              <a:gdLst/>
              <a:ahLst/>
              <a:cxnLst/>
              <a:rect l="l" t="t" r="r" b="b"/>
              <a:pathLst>
                <a:path w="0" h="41275">
                  <a:moveTo>
                    <a:pt x="0" y="0"/>
                  </a:moveTo>
                  <a:lnTo>
                    <a:pt x="0" y="40932"/>
                  </a:lnTo>
                </a:path>
              </a:pathLst>
            </a:custGeom>
            <a:ln w="3657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11836907" y="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0932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-6350" y="34544"/>
          <a:ext cx="12134850" cy="6797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3370"/>
                <a:gridCol w="2612389"/>
                <a:gridCol w="1921510"/>
                <a:gridCol w="3580765"/>
                <a:gridCol w="2439034"/>
              </a:tblGrid>
              <a:tr h="667003"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Particulars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3917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Secretarial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Statutory</a:t>
                      </a:r>
                      <a:r>
                        <a:rPr dirty="0" sz="1800" spc="-4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10083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Internal Auditor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6184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800" spc="-4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1962023">
                <a:tc>
                  <a:txBody>
                    <a:bodyPr/>
                    <a:lstStyle/>
                    <a:p>
                      <a:pPr algn="ctr" marL="118110" marR="1987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Governing  provisions 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for    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oi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215" marR="76200">
                        <a:lnSpc>
                          <a:spcPct val="100000"/>
                        </a:lnSpc>
                        <a:spcBef>
                          <a:spcPts val="259"/>
                        </a:spcBef>
                        <a:tabLst>
                          <a:tab pos="2197735" algn="l"/>
                        </a:tabLst>
                      </a:pP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Section 204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CA, 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2013 and Companies 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ppoi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69215" marR="76835">
                        <a:lnSpc>
                          <a:spcPct val="100000"/>
                        </a:lnSpc>
                        <a:tabLst>
                          <a:tab pos="2336800" algn="l"/>
                        </a:tabLst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Rem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800" spc="-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of  Managerial Personnel)  Rules,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2014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Reg.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24A 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8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LODR.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marR="14922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139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of  Companies Act,  2013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the  Companies (Audit 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Auditors)  Rules,</a:t>
                      </a:r>
                      <a:r>
                        <a:rPr dirty="0" sz="18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2014.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850" marR="26797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138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Companies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Act, 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2013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Companies  (Accounts) Rules,</a:t>
                      </a:r>
                      <a:r>
                        <a:rPr dirty="0" sz="18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2014.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850" marR="7683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Section 148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Companies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Act, 2013 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and the Companies  (Cost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Records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Audit)  Rules,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2014.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55386"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Requirement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6921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8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appoint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54965" indent="-28638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355600" algn="l"/>
                        </a:tabLst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Every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listed</a:t>
                      </a:r>
                      <a:r>
                        <a:rPr dirty="0" sz="18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company;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354965" marR="83185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55600" algn="l"/>
                          <a:tab pos="1681480" algn="l"/>
                        </a:tabLst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pub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800" spc="-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pany 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having a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paid-up  share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capital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Rs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50 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crore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more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or  having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turnover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Rs.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250 crore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  more or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354965" marR="83185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55600" algn="l"/>
                        </a:tabLst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Company having  outstanding loans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 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borrowing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from banks 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or public financial  institutions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of 100  crores or more.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marR="14859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companies  are required to  appoint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Statutory 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Auditors.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55600" indent="-28575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355600" algn="l"/>
                        </a:tabLst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Every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listed</a:t>
                      </a:r>
                      <a:r>
                        <a:rPr dirty="0" sz="18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company;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35560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55600" algn="l"/>
                        </a:tabLst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Public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company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having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8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paid-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35560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up share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capital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of Rs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dirty="0" sz="180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crore;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355600" marR="81915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55600" algn="l"/>
                        </a:tabLst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Companies with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turnover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of Rs. 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200 crore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more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355600" marR="83185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55600" algn="l"/>
                        </a:tabLst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Companies having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outstanding  loans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 borrowing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from banks  or public financial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institutions 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exceeding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100 crores or</a:t>
                      </a:r>
                      <a:r>
                        <a:rPr dirty="0" sz="18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more.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355600" marR="83185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55600" algn="l"/>
                        </a:tabLst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Every public company having 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outstanding deposits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Rs.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25  crore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 more.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850" marR="97790">
                        <a:lnSpc>
                          <a:spcPct val="100000"/>
                        </a:lnSpc>
                        <a:spcBef>
                          <a:spcPts val="260"/>
                        </a:spcBef>
                        <a:tabLst>
                          <a:tab pos="1163320" algn="l"/>
                        </a:tabLst>
                      </a:pP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Regulated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Sectors-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if 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overall turnover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from 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products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services  is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crore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 more 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and	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individual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turnover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25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crore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 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just" marL="6985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Non-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regulated</a:t>
                      </a:r>
                      <a:r>
                        <a:rPr dirty="0" sz="1800" spc="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sectors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69850" marR="8763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overall turnover 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from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products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or 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services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100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crore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or 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more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individually  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turnover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35 </a:t>
                      </a:r>
                      <a:r>
                        <a:rPr dirty="0" sz="1800" spc="-270" b="1">
                          <a:latin typeface="Times New Roman"/>
                          <a:cs typeface="Times New Roman"/>
                        </a:rPr>
                        <a:t>cr</a:t>
                      </a:r>
                      <a:r>
                        <a:rPr dirty="0" baseline="-23148" sz="2700" spc="-405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dirty="0" sz="1800" spc="-27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baseline="-23148" sz="2700" spc="-405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dirty="0" sz="1800" spc="-270" b="1">
                          <a:latin typeface="Times New Roman"/>
                          <a:cs typeface="Times New Roman"/>
                        </a:rPr>
                        <a:t>re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or 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0154" y="583692"/>
            <a:ext cx="894080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851785" marR="5080" indent="-283972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Guidance to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professionals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in practice to carry out their  assignments – 1 of</a:t>
            </a:r>
            <a:r>
              <a:rPr dirty="0" spc="-3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96828" y="6408420"/>
            <a:ext cx="42418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100</a:t>
            </a:fld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990" y="1503934"/>
            <a:ext cx="11677015" cy="4579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41605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- </a:t>
            </a:r>
            <a:r>
              <a:rPr dirty="0" sz="1800" spc="-5" b="1">
                <a:latin typeface="Times New Roman"/>
                <a:cs typeface="Times New Roman"/>
              </a:rPr>
              <a:t>ICSI guidance dated</a:t>
            </a:r>
            <a:r>
              <a:rPr dirty="0" sz="1800" spc="-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heavy" sz="18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April </a:t>
            </a:r>
            <a:r>
              <a:rPr dirty="0" u="heavy" sz="18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20,</a:t>
            </a:r>
            <a:r>
              <a:rPr dirty="0" u="heavy" sz="1800" spc="1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dirty="0" u="heavy" sz="18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2021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algn="just" marL="355600" marR="5080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PCS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may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sign/authenticate/attest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any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return/report/certificate/any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other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document,  electronically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by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DSC instead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physical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signatures in accordance with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IT Act, 2002 </a:t>
            </a:r>
            <a:r>
              <a:rPr dirty="0" sz="2400" spc="5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and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UDIN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norms, wherever applicable,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prescribed by ICSI shall be complied</a:t>
            </a:r>
            <a:r>
              <a:rPr dirty="0" sz="2400" spc="-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with;</a:t>
            </a:r>
            <a:endParaRPr sz="2400">
              <a:latin typeface="Times New Roman"/>
              <a:cs typeface="Times New Roman"/>
            </a:endParaRPr>
          </a:p>
          <a:p>
            <a:pPr algn="just" marL="355600" marR="6350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DSC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shall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contain date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time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stamp,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such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cases individual/firm stamp/seal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need not </a:t>
            </a:r>
            <a:r>
              <a:rPr dirty="0" sz="2400" spc="-10">
                <a:solidFill>
                  <a:srgbClr val="1F487C"/>
                </a:solidFill>
                <a:latin typeface="Times New Roman"/>
                <a:cs typeface="Times New Roman"/>
              </a:rPr>
              <a:t>be 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affixed;</a:t>
            </a:r>
            <a:endParaRPr sz="2400">
              <a:latin typeface="Times New Roman"/>
              <a:cs typeface="Times New Roman"/>
            </a:endParaRPr>
          </a:p>
          <a:p>
            <a:pPr algn="just"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PCS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shall ensure non disclosure/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confidentiality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norms for data access, wherever</a:t>
            </a:r>
            <a:r>
              <a:rPr dirty="0" sz="2400" spc="-8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required;</a:t>
            </a:r>
            <a:endParaRPr sz="2400">
              <a:latin typeface="Times New Roman"/>
              <a:cs typeface="Times New Roman"/>
            </a:endParaRPr>
          </a:p>
          <a:p>
            <a:pPr algn="just" marL="355600" marR="5080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Secretarial audit/other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assignments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maybe undertaken virtually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by using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appropriate IT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tools  such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as data rooms,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cloud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servers, remote access tools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for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accessing relevant documents 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including signed extracts of</a:t>
            </a:r>
            <a:r>
              <a:rPr dirty="0" sz="2400" spc="-5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minutes;</a:t>
            </a:r>
            <a:endParaRPr sz="2400">
              <a:latin typeface="Times New Roman"/>
              <a:cs typeface="Times New Roman"/>
            </a:endParaRPr>
          </a:p>
          <a:p>
            <a:pPr algn="just" marL="355600" marR="5715" indent="-343535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PCS may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obtain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electronically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signed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extracts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minutes or other relevant 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records/documents, for their purpose of their</a:t>
            </a:r>
            <a:r>
              <a:rPr dirty="0" sz="2400" spc="-5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records.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300" y="2186685"/>
            <a:ext cx="11228705" cy="295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Client meetings maybe conducted</a:t>
            </a:r>
            <a:r>
              <a:rPr dirty="0" sz="2400" spc="-7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virtually;</a:t>
            </a:r>
            <a:endParaRPr sz="2400">
              <a:latin typeface="Times New Roman"/>
              <a:cs typeface="Times New Roman"/>
            </a:endParaRPr>
          </a:p>
          <a:p>
            <a:pPr algn="just"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PCS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shall adhere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best professional standards and</a:t>
            </a:r>
            <a:r>
              <a:rPr dirty="0" sz="2400" spc="-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practice</a:t>
            </a:r>
            <a:endParaRPr sz="24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PCS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shall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mention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facts about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prevalent conditions which has impacted verification </a:t>
            </a:r>
            <a:r>
              <a:rPr dirty="0" sz="2400" spc="-10">
                <a:solidFill>
                  <a:srgbClr val="1F487C"/>
                </a:solidFill>
                <a:latin typeface="Times New Roman"/>
                <a:cs typeface="Times New Roman"/>
              </a:rPr>
              <a:t>of 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documents and may include a statement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give</a:t>
            </a:r>
            <a:r>
              <a:rPr dirty="0" sz="2400" spc="-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below:</a:t>
            </a:r>
            <a:endParaRPr sz="2400">
              <a:latin typeface="Times New Roman"/>
              <a:cs typeface="Times New Roman"/>
            </a:endParaRPr>
          </a:p>
          <a:p>
            <a:pPr algn="just" marL="586105" marR="5080">
              <a:lnSpc>
                <a:spcPct val="100000"/>
              </a:lnSpc>
            </a:pPr>
            <a:r>
              <a:rPr dirty="0" sz="2400" spc="-5" i="1">
                <a:solidFill>
                  <a:srgbClr val="1F487C"/>
                </a:solidFill>
                <a:latin typeface="Times New Roman"/>
                <a:cs typeface="Times New Roman"/>
              </a:rPr>
              <a:t>“We </a:t>
            </a:r>
            <a:r>
              <a:rPr dirty="0" sz="2400" i="1">
                <a:solidFill>
                  <a:srgbClr val="1F487C"/>
                </a:solidFill>
                <a:latin typeface="Times New Roman"/>
                <a:cs typeface="Times New Roman"/>
              </a:rPr>
              <a:t>have </a:t>
            </a:r>
            <a:r>
              <a:rPr dirty="0" sz="2400" spc="-5" i="1">
                <a:solidFill>
                  <a:srgbClr val="1F487C"/>
                </a:solidFill>
                <a:latin typeface="Times New Roman"/>
                <a:cs typeface="Times New Roman"/>
              </a:rPr>
              <a:t>conducted online verification and examination of records as facilitated by  </a:t>
            </a:r>
            <a:r>
              <a:rPr dirty="0" sz="2400" i="1">
                <a:solidFill>
                  <a:srgbClr val="1F487C"/>
                </a:solidFill>
                <a:latin typeface="Times New Roman"/>
                <a:cs typeface="Times New Roman"/>
              </a:rPr>
              <a:t>the Company, due </a:t>
            </a:r>
            <a:r>
              <a:rPr dirty="0" sz="2400" spc="-5" i="1">
                <a:solidFill>
                  <a:srgbClr val="1F487C"/>
                </a:solidFill>
                <a:latin typeface="Times New Roman"/>
                <a:cs typeface="Times New Roman"/>
              </a:rPr>
              <a:t>to Covid-19 </a:t>
            </a:r>
            <a:r>
              <a:rPr dirty="0" sz="2400" i="1">
                <a:solidFill>
                  <a:srgbClr val="1F487C"/>
                </a:solidFill>
                <a:latin typeface="Times New Roman"/>
                <a:cs typeface="Times New Roman"/>
              </a:rPr>
              <a:t>and </a:t>
            </a:r>
            <a:r>
              <a:rPr dirty="0" sz="2400" spc="-5" i="1">
                <a:solidFill>
                  <a:srgbClr val="1F487C"/>
                </a:solidFill>
                <a:latin typeface="Times New Roman"/>
                <a:cs typeface="Times New Roman"/>
              </a:rPr>
              <a:t>subsequent lockdown (wherever applicable) for the  </a:t>
            </a:r>
            <a:r>
              <a:rPr dirty="0" sz="2400" i="1">
                <a:solidFill>
                  <a:srgbClr val="1F487C"/>
                </a:solidFill>
                <a:latin typeface="Times New Roman"/>
                <a:cs typeface="Times New Roman"/>
              </a:rPr>
              <a:t>purpose of </a:t>
            </a:r>
            <a:r>
              <a:rPr dirty="0" sz="2400" spc="-5" i="1">
                <a:solidFill>
                  <a:srgbClr val="1F487C"/>
                </a:solidFill>
                <a:latin typeface="Times New Roman"/>
                <a:cs typeface="Times New Roman"/>
              </a:rPr>
              <a:t>issuing this report/certification/ </a:t>
            </a:r>
            <a:r>
              <a:rPr dirty="0" sz="2400" i="1">
                <a:solidFill>
                  <a:srgbClr val="1F487C"/>
                </a:solidFill>
                <a:latin typeface="Times New Roman"/>
                <a:cs typeface="Times New Roman"/>
              </a:rPr>
              <a:t>document </a:t>
            </a:r>
            <a:r>
              <a:rPr dirty="0" sz="2400" spc="-5" i="1">
                <a:solidFill>
                  <a:srgbClr val="1F487C"/>
                </a:solidFill>
                <a:latin typeface="Times New Roman"/>
                <a:cs typeface="Times New Roman"/>
              </a:rPr>
              <a:t>(as</a:t>
            </a:r>
            <a:r>
              <a:rPr dirty="0" sz="2400" spc="-10" i="1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 i="1">
                <a:solidFill>
                  <a:srgbClr val="1F487C"/>
                </a:solidFill>
                <a:latin typeface="Times New Roman"/>
                <a:cs typeface="Times New Roman"/>
              </a:rPr>
              <a:t>applicable)”;</a:t>
            </a:r>
            <a:endParaRPr sz="2400">
              <a:latin typeface="Times New Roman"/>
              <a:cs typeface="Times New Roman"/>
            </a:endParaRPr>
          </a:p>
          <a:p>
            <a:pPr algn="just"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Government norms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w.r.t.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containment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COVID-19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shall be strictly complied</a:t>
            </a:r>
            <a:r>
              <a:rPr dirty="0" sz="2400" spc="-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with.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96828" y="6408420"/>
            <a:ext cx="42418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100</a:t>
            </a:fld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0154" y="583692"/>
            <a:ext cx="8940800" cy="122047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Guidance to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professionals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in practice to carry out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their  assignments – 2 of</a:t>
            </a:r>
            <a:r>
              <a:rPr dirty="0" spc="-3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dirty="0" sz="1800" b="1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dirty="0" sz="1800" spc="-5" b="1">
                <a:solidFill>
                  <a:srgbClr val="000000"/>
                </a:solidFill>
                <a:latin typeface="Times New Roman"/>
                <a:cs typeface="Times New Roman"/>
              </a:rPr>
              <a:t>ICSI guidance dated April </a:t>
            </a:r>
            <a:r>
              <a:rPr dirty="0" sz="1800" b="1">
                <a:solidFill>
                  <a:srgbClr val="000000"/>
                </a:solidFill>
                <a:latin typeface="Times New Roman"/>
                <a:cs typeface="Times New Roman"/>
              </a:rPr>
              <a:t>20,</a:t>
            </a:r>
            <a:r>
              <a:rPr dirty="0" sz="1800" spc="1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Times New Roman"/>
                <a:cs typeface="Times New Roman"/>
              </a:rPr>
              <a:t>2021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190476" y="0"/>
            <a:ext cx="1905" cy="621030"/>
            <a:chOff x="12190476" y="0"/>
            <a:chExt cx="1905" cy="621030"/>
          </a:xfrm>
        </p:grpSpPr>
        <p:sp>
          <p:nvSpPr>
            <p:cNvPr id="3" name="object 3"/>
            <p:cNvSpPr/>
            <p:nvPr/>
          </p:nvSpPr>
          <p:spPr>
            <a:xfrm>
              <a:off x="12190476" y="0"/>
              <a:ext cx="1905" cy="311150"/>
            </a:xfrm>
            <a:custGeom>
              <a:avLst/>
              <a:gdLst/>
              <a:ahLst/>
              <a:cxnLst/>
              <a:rect l="l" t="t" r="r" b="b"/>
              <a:pathLst>
                <a:path w="1904" h="311150">
                  <a:moveTo>
                    <a:pt x="1830" y="0"/>
                  </a:moveTo>
                  <a:lnTo>
                    <a:pt x="0" y="0"/>
                  </a:lnTo>
                  <a:lnTo>
                    <a:pt x="0" y="310642"/>
                  </a:lnTo>
                  <a:lnTo>
                    <a:pt x="1830" y="310642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90476" y="307847"/>
              <a:ext cx="1905" cy="133350"/>
            </a:xfrm>
            <a:custGeom>
              <a:avLst/>
              <a:gdLst/>
              <a:ahLst/>
              <a:cxnLst/>
              <a:rect l="l" t="t" r="r" b="b"/>
              <a:pathLst>
                <a:path w="1904" h="133350">
                  <a:moveTo>
                    <a:pt x="0" y="132841"/>
                  </a:moveTo>
                  <a:lnTo>
                    <a:pt x="1830" y="132841"/>
                  </a:lnTo>
                  <a:lnTo>
                    <a:pt x="1830" y="0"/>
                  </a:lnTo>
                  <a:lnTo>
                    <a:pt x="0" y="0"/>
                  </a:lnTo>
                  <a:lnTo>
                    <a:pt x="0" y="132841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190476" y="440436"/>
              <a:ext cx="1905" cy="180340"/>
            </a:xfrm>
            <a:custGeom>
              <a:avLst/>
              <a:gdLst/>
              <a:ahLst/>
              <a:cxnLst/>
              <a:rect l="l" t="t" r="r" b="b"/>
              <a:pathLst>
                <a:path w="1904" h="180340">
                  <a:moveTo>
                    <a:pt x="1830" y="0"/>
                  </a:moveTo>
                  <a:lnTo>
                    <a:pt x="0" y="0"/>
                  </a:lnTo>
                  <a:lnTo>
                    <a:pt x="0" y="180086"/>
                  </a:lnTo>
                  <a:lnTo>
                    <a:pt x="1830" y="180086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rgbClr val="C0504D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11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-6349" y="3937"/>
          <a:ext cx="12134850" cy="6098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685"/>
                <a:gridCol w="1592580"/>
                <a:gridCol w="4244975"/>
                <a:gridCol w="1794509"/>
                <a:gridCol w="2876550"/>
                <a:gridCol w="192404"/>
              </a:tblGrid>
              <a:tr h="300355">
                <a:tc>
                  <a:txBody>
                    <a:bodyPr/>
                    <a:lstStyle/>
                    <a:p>
                      <a:pPr algn="ctr" marL="68580">
                        <a:lnSpc>
                          <a:spcPts val="2005"/>
                        </a:lnSpc>
                        <a:spcBef>
                          <a:spcPts val="259"/>
                        </a:spcBef>
                      </a:pPr>
                      <a:r>
                        <a:rPr dirty="0" sz="17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Particulars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7945">
                        <a:lnSpc>
                          <a:spcPts val="2005"/>
                        </a:lnSpc>
                        <a:spcBef>
                          <a:spcPts val="259"/>
                        </a:spcBef>
                      </a:pP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Secretarial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ts val="2005"/>
                        </a:lnSpc>
                        <a:spcBef>
                          <a:spcPts val="259"/>
                        </a:spcBef>
                      </a:pP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Statutory</a:t>
                      </a:r>
                      <a:r>
                        <a:rPr dirty="0" sz="17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ts val="2005"/>
                        </a:lnSpc>
                        <a:spcBef>
                          <a:spcPts val="259"/>
                        </a:spcBef>
                      </a:pP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7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970280">
                        <a:lnSpc>
                          <a:spcPts val="2005"/>
                        </a:lnSpc>
                        <a:spcBef>
                          <a:spcPts val="259"/>
                        </a:spcBef>
                      </a:pPr>
                      <a:r>
                        <a:rPr dirty="0" sz="17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700" spc="-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F487C"/>
                    </a:solidFill>
                  </a:tcPr>
                </a:tc>
              </a:tr>
              <a:tr h="361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ts val="1975"/>
                        </a:lnSpc>
                      </a:pP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32965"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Appointment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889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7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criteria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is met,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appointment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to  be done at a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</a:t>
                      </a:r>
                      <a:r>
                        <a:rPr dirty="0" sz="17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Meeting.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marR="1155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First auditor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to be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appointed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 Meeting 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30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days from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date of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registration of the</a:t>
                      </a:r>
                      <a:r>
                        <a:rPr dirty="0" sz="17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company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just" marL="68580">
                        <a:lnSpc>
                          <a:spcPct val="100000"/>
                        </a:lnSpc>
                      </a:pPr>
                      <a:r>
                        <a:rPr dirty="0" sz="1700" spc="-5" b="1">
                          <a:latin typeface="Times New Roman"/>
                          <a:cs typeface="Times New Roman"/>
                        </a:rPr>
                        <a:t>Subsequent auditors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appointed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7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the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just"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Annual General</a:t>
                      </a:r>
                      <a:r>
                        <a:rPr dirty="0" sz="17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Meeting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criteria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is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met, appointment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to  be done at 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 Meeting.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0" marR="133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criteria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is met.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Appointment to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be done by</a:t>
                      </a:r>
                      <a:r>
                        <a:rPr dirty="0" sz="17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791077"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Casual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Vacancy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No specific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provision.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marR="2165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case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Company whose accounts are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subject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to Comptroller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Auditor-General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India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(CAG)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filled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by CAG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z="17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days.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just"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case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7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others-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just" marL="354330" indent="-286385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54965" algn="l"/>
                        </a:tabLst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filled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by 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z="17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days.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just" marL="354330" marR="114935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Char char="•"/>
                        <a:tabLst>
                          <a:tab pos="354965" algn="l"/>
                        </a:tabLst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If casual vacancy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is 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result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resignation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an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auditor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then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such appointment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be  approved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by 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company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at 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general  meeting convened 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months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the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recommendation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7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No specific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provision.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marL="69850" marR="55244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Any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casual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vacancy in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the office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cost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auditor,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whether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due to  resignation,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death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or removal,  shall be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filled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by 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</a:t>
                      </a:r>
                      <a:r>
                        <a:rPr dirty="0" sz="1700" spc="-15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Directors within 30 days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of  occurrence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such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vacancy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the company shall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inform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Central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Government in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form  </a:t>
                      </a: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CRA </a:t>
                      </a:r>
                      <a:r>
                        <a:rPr dirty="0" sz="1700" spc="-5" b="1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30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days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such  appointment.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887200" cy="311150"/>
          </a:xfrm>
          <a:custGeom>
            <a:avLst/>
            <a:gdLst/>
            <a:ahLst/>
            <a:cxnLst/>
            <a:rect l="l" t="t" r="r" b="b"/>
            <a:pathLst>
              <a:path w="11887200" h="311150">
                <a:moveTo>
                  <a:pt x="0" y="310642"/>
                </a:moveTo>
                <a:lnTo>
                  <a:pt x="11887200" y="310642"/>
                </a:lnTo>
                <a:lnTo>
                  <a:pt x="11887200" y="0"/>
                </a:lnTo>
                <a:lnTo>
                  <a:pt x="0" y="0"/>
                </a:lnTo>
                <a:lnTo>
                  <a:pt x="0" y="310642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095988" y="564895"/>
            <a:ext cx="17145" cy="55880"/>
          </a:xfrm>
          <a:custGeom>
            <a:avLst/>
            <a:gdLst/>
            <a:ahLst/>
            <a:cxnLst/>
            <a:rect l="l" t="t" r="r" b="b"/>
            <a:pathLst>
              <a:path w="17145" h="55879">
                <a:moveTo>
                  <a:pt x="0" y="55625"/>
                </a:moveTo>
                <a:lnTo>
                  <a:pt x="17136" y="55625"/>
                </a:lnTo>
                <a:lnTo>
                  <a:pt x="17136" y="0"/>
                </a:lnTo>
                <a:lnTo>
                  <a:pt x="0" y="0"/>
                </a:lnTo>
                <a:lnTo>
                  <a:pt x="0" y="55625"/>
                </a:lnTo>
                <a:close/>
              </a:path>
            </a:pathLst>
          </a:custGeom>
          <a:solidFill>
            <a:srgbClr val="C0504D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7213092" y="440436"/>
            <a:ext cx="4846320" cy="184785"/>
            <a:chOff x="7213092" y="440436"/>
            <a:chExt cx="4846320" cy="184785"/>
          </a:xfrm>
        </p:grpSpPr>
        <p:sp>
          <p:nvSpPr>
            <p:cNvPr id="5" name="object 5"/>
            <p:cNvSpPr/>
            <p:nvPr/>
          </p:nvSpPr>
          <p:spPr>
            <a:xfrm>
              <a:off x="7213092" y="440435"/>
              <a:ext cx="4846320" cy="180340"/>
            </a:xfrm>
            <a:custGeom>
              <a:avLst/>
              <a:gdLst/>
              <a:ahLst/>
              <a:cxnLst/>
              <a:rect l="l" t="t" r="r" b="b"/>
              <a:pathLst>
                <a:path w="4846320" h="180340">
                  <a:moveTo>
                    <a:pt x="4846320" y="124460"/>
                  </a:moveTo>
                  <a:lnTo>
                    <a:pt x="1911223" y="124460"/>
                  </a:lnTo>
                  <a:lnTo>
                    <a:pt x="1911223" y="0"/>
                  </a:lnTo>
                  <a:lnTo>
                    <a:pt x="0" y="0"/>
                  </a:lnTo>
                  <a:lnTo>
                    <a:pt x="0" y="124460"/>
                  </a:lnTo>
                  <a:lnTo>
                    <a:pt x="0" y="144526"/>
                  </a:lnTo>
                  <a:lnTo>
                    <a:pt x="0" y="180086"/>
                  </a:lnTo>
                  <a:lnTo>
                    <a:pt x="4846320" y="180086"/>
                  </a:lnTo>
                  <a:lnTo>
                    <a:pt x="4846320" y="144526"/>
                  </a:lnTo>
                  <a:lnTo>
                    <a:pt x="4846320" y="124460"/>
                  </a:lnTo>
                  <a:close/>
                </a:path>
              </a:pathLst>
            </a:custGeom>
            <a:solidFill>
              <a:srgbClr val="C0504D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831324" y="606552"/>
              <a:ext cx="2133600" cy="0"/>
            </a:xfrm>
            <a:custGeom>
              <a:avLst/>
              <a:gdLst/>
              <a:ahLst/>
              <a:cxnLst/>
              <a:rect l="l" t="t" r="r" b="b"/>
              <a:pathLst>
                <a:path w="2133600" h="0">
                  <a:moveTo>
                    <a:pt x="0" y="0"/>
                  </a:moveTo>
                  <a:lnTo>
                    <a:pt x="2133600" y="0"/>
                  </a:lnTo>
                </a:path>
              </a:pathLst>
            </a:custGeom>
            <a:ln w="3657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2039600" y="564896"/>
              <a:ext cx="0" cy="57150"/>
            </a:xfrm>
            <a:custGeom>
              <a:avLst/>
              <a:gdLst/>
              <a:ahLst/>
              <a:cxnLst/>
              <a:rect l="l" t="t" r="r" b="b"/>
              <a:pathLst>
                <a:path w="0" h="57150">
                  <a:moveTo>
                    <a:pt x="0" y="0"/>
                  </a:moveTo>
                  <a:lnTo>
                    <a:pt x="0" y="57150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12039600" y="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059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986259" y="564895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3657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986259" y="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059"/>
                </a:lnTo>
              </a:path>
            </a:pathLst>
          </a:custGeom>
          <a:ln w="3657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887200" y="574929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2006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887200" y="20529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2006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836907" y="564895"/>
            <a:ext cx="0" cy="20320"/>
          </a:xfrm>
          <a:custGeom>
            <a:avLst/>
            <a:gdLst/>
            <a:ahLst/>
            <a:cxnLst/>
            <a:rect l="l" t="t" r="r" b="b"/>
            <a:pathLst>
              <a:path w="0" h="20320">
                <a:moveTo>
                  <a:pt x="0" y="0"/>
                </a:moveTo>
                <a:lnTo>
                  <a:pt x="0" y="20065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4" name="object 1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object 15"/>
            <p:cNvSpPr/>
            <p:nvPr/>
          </p:nvSpPr>
          <p:spPr>
            <a:xfrm>
              <a:off x="11836907" y="0"/>
              <a:ext cx="0" cy="41275"/>
            </a:xfrm>
            <a:custGeom>
              <a:avLst/>
              <a:gdLst/>
              <a:ahLst/>
              <a:cxnLst/>
              <a:rect l="l" t="t" r="r" b="b"/>
              <a:pathLst>
                <a:path w="0" h="41275">
                  <a:moveTo>
                    <a:pt x="0" y="0"/>
                  </a:moveTo>
                  <a:lnTo>
                    <a:pt x="0" y="41059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685915" y="41059"/>
              <a:ext cx="2438400" cy="523875"/>
            </a:xfrm>
            <a:custGeom>
              <a:avLst/>
              <a:gdLst/>
              <a:ahLst/>
              <a:cxnLst/>
              <a:rect l="l" t="t" r="r" b="b"/>
              <a:pathLst>
                <a:path w="2438400" h="523875">
                  <a:moveTo>
                    <a:pt x="2438400" y="0"/>
                  </a:moveTo>
                  <a:lnTo>
                    <a:pt x="0" y="0"/>
                  </a:lnTo>
                  <a:lnTo>
                    <a:pt x="0" y="523836"/>
                  </a:lnTo>
                  <a:lnTo>
                    <a:pt x="2438400" y="523836"/>
                  </a:lnTo>
                  <a:lnTo>
                    <a:pt x="243840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0" y="34670"/>
              <a:ext cx="12192000" cy="6823709"/>
            </a:xfrm>
            <a:custGeom>
              <a:avLst/>
              <a:gdLst/>
              <a:ahLst/>
              <a:cxnLst/>
              <a:rect l="l" t="t" r="r" b="b"/>
              <a:pathLst>
                <a:path w="12192000" h="6823709">
                  <a:moveTo>
                    <a:pt x="12192000" y="0"/>
                  </a:moveTo>
                  <a:lnTo>
                    <a:pt x="9130665" y="0"/>
                  </a:lnTo>
                  <a:lnTo>
                    <a:pt x="9117965" y="0"/>
                  </a:lnTo>
                  <a:lnTo>
                    <a:pt x="9117965" y="12700"/>
                  </a:lnTo>
                  <a:lnTo>
                    <a:pt x="9117965" y="523875"/>
                  </a:lnTo>
                  <a:lnTo>
                    <a:pt x="6350" y="523875"/>
                  </a:lnTo>
                  <a:lnTo>
                    <a:pt x="6350" y="12700"/>
                  </a:lnTo>
                  <a:lnTo>
                    <a:pt x="9117965" y="12700"/>
                  </a:lnTo>
                  <a:lnTo>
                    <a:pt x="9117965" y="0"/>
                  </a:lnTo>
                  <a:lnTo>
                    <a:pt x="635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523875"/>
                  </a:lnTo>
                  <a:lnTo>
                    <a:pt x="0" y="536575"/>
                  </a:lnTo>
                  <a:lnTo>
                    <a:pt x="0" y="6823329"/>
                  </a:lnTo>
                  <a:lnTo>
                    <a:pt x="6350" y="6823329"/>
                  </a:lnTo>
                  <a:lnTo>
                    <a:pt x="6350" y="536575"/>
                  </a:lnTo>
                  <a:lnTo>
                    <a:pt x="9117965" y="536575"/>
                  </a:lnTo>
                  <a:lnTo>
                    <a:pt x="9117965" y="6823329"/>
                  </a:lnTo>
                  <a:lnTo>
                    <a:pt x="9130665" y="6823329"/>
                  </a:lnTo>
                  <a:lnTo>
                    <a:pt x="9130665" y="536575"/>
                  </a:lnTo>
                  <a:lnTo>
                    <a:pt x="12192000" y="536575"/>
                  </a:lnTo>
                  <a:lnTo>
                    <a:pt x="12192000" y="523875"/>
                  </a:lnTo>
                  <a:lnTo>
                    <a:pt x="9130665" y="523875"/>
                  </a:lnTo>
                  <a:lnTo>
                    <a:pt x="9130665" y="12700"/>
                  </a:lnTo>
                  <a:lnTo>
                    <a:pt x="12192000" y="127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175" y="41021"/>
          <a:ext cx="12192635" cy="6817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3420"/>
                <a:gridCol w="2124075"/>
                <a:gridCol w="2595879"/>
                <a:gridCol w="2438400"/>
                <a:gridCol w="3064509"/>
              </a:tblGrid>
              <a:tr h="399415">
                <a:tc>
                  <a:txBody>
                    <a:bodyPr/>
                    <a:lstStyle/>
                    <a:p>
                      <a:pPr algn="ctr" marL="6667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7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Particulars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Secretarial</a:t>
                      </a:r>
                      <a:r>
                        <a:rPr dirty="0" sz="1700" spc="-4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Statutory</a:t>
                      </a:r>
                      <a:r>
                        <a:rPr dirty="0" sz="1700" spc="-2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7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97028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7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dirty="0" sz="1700" spc="-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Auditor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19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1F487C"/>
                    </a:solidFill>
                  </a:tcPr>
                </a:tc>
              </a:tr>
              <a:tr h="124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1F487C"/>
                    </a:solidFill>
                  </a:tcPr>
                </a:tc>
              </a:tr>
              <a:tr h="1854200">
                <a:tc>
                  <a:txBody>
                    <a:bodyPr/>
                    <a:lstStyle/>
                    <a:p>
                      <a:pPr algn="ctr" marL="635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700" spc="-5" b="1">
                          <a:latin typeface="Times New Roman"/>
                          <a:cs typeface="Times New Roman"/>
                        </a:rPr>
                        <a:t>Remuneration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215" marR="13271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Remuneration to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be  recommended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by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Audit Committee  and considered and  approved by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of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Directors.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marR="1035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142 of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CA,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2013-  The remuneration of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auditor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company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shall  be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fixed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in its general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meeting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or in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such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manner  as may be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determined  therein.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215" marR="132080">
                        <a:lnSpc>
                          <a:spcPct val="100000"/>
                        </a:lnSpc>
                        <a:spcBef>
                          <a:spcPts val="260"/>
                        </a:spcBef>
                        <a:tabLst>
                          <a:tab pos="1986280" algn="l"/>
                        </a:tabLst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Remuneration to </a:t>
                      </a:r>
                      <a:r>
                        <a:rPr dirty="0" sz="1700" spc="-15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recommended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Audit 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Com</a:t>
                      </a:r>
                      <a:r>
                        <a:rPr dirty="0" sz="170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itt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considered and approved  by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7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Directors.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8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148 (3) of</a:t>
                      </a:r>
                      <a:r>
                        <a:rPr dirty="0" sz="17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CA,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just" marL="69850" marR="90170">
                        <a:lnSpc>
                          <a:spcPct val="100000"/>
                        </a:lnSpc>
                        <a:tabLst>
                          <a:tab pos="2477135" algn="l"/>
                        </a:tabLst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2013- remuneration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commended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     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it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Committee and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considered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and  approved by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Directors  and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subsequently ratified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by the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shareholders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33220">
                <a:tc>
                  <a:txBody>
                    <a:bodyPr/>
                    <a:lstStyle/>
                    <a:p>
                      <a:pPr marL="267335" marR="44450" indent="-1504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Filing</a:t>
                      </a:r>
                      <a:r>
                        <a:rPr dirty="0" sz="17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Requirement  </a:t>
                      </a:r>
                      <a:r>
                        <a:rPr dirty="0" sz="1700" spc="-5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7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appointment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217804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MGT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14 to be filed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period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30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days of 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 Meeting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7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secretarial auditor is  appointed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marR="2159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ADT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1 to be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filed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by the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Company 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15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days  from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date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of Annual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General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Meeting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in  which he was</a:t>
                      </a:r>
                      <a:r>
                        <a:rPr dirty="0" sz="17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appointed.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215" marR="711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MGT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14 to be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filed  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period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30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days of 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 Meeting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in which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the  internal auditor is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appointed.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0485" marR="704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CRA 2 to be filed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Central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Government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  period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30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days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Board  Meeting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period </a:t>
                      </a:r>
                      <a:r>
                        <a:rPr dirty="0" sz="1700" spc="-15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180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days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commencement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F.Y. whichever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7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earlier.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5059">
                <a:tc>
                  <a:txBody>
                    <a:bodyPr/>
                    <a:lstStyle/>
                    <a:p>
                      <a:pPr marL="654050" marR="268605" indent="-3124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5" b="1">
                          <a:latin typeface="Times New Roman"/>
                          <a:cs typeface="Times New Roman"/>
                        </a:rPr>
                        <a:t>Negative</a:t>
                      </a:r>
                      <a:r>
                        <a:rPr dirty="0" sz="17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listed  </a:t>
                      </a:r>
                      <a:r>
                        <a:rPr dirty="0" sz="1700" spc="-5" b="1">
                          <a:latin typeface="Times New Roman"/>
                          <a:cs typeface="Times New Roman"/>
                        </a:rPr>
                        <a:t>services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 marR="217170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1227455" algn="l"/>
                        </a:tabLst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specific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provision under Act,  2013.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165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Services referred to in sec 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144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71120">
                        <a:lnSpc>
                          <a:spcPct val="100000"/>
                        </a:lnSpc>
                        <a:spcBef>
                          <a:spcPts val="260"/>
                        </a:spcBef>
                        <a:tabLst>
                          <a:tab pos="605790" algn="l"/>
                          <a:tab pos="1548130" algn="l"/>
                        </a:tabLst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cific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70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700">
                          <a:latin typeface="Times New Roman"/>
                          <a:cs typeface="Times New Roman"/>
                        </a:rPr>
                        <a:t>ion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under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Act,</a:t>
                      </a:r>
                      <a:r>
                        <a:rPr dirty="0" sz="17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2013.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704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No specific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provision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under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Act,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2013.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7447">
                <a:tc>
                  <a:txBody>
                    <a:bodyPr/>
                    <a:lstStyle/>
                    <a:p>
                      <a:pPr algn="ctr" marL="6476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700" spc="-10" b="1">
                          <a:latin typeface="Times New Roman"/>
                          <a:cs typeface="Times New Roman"/>
                        </a:rPr>
                        <a:t>Disqualifications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193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No such specific  provision provided 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either under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Act,</a:t>
                      </a:r>
                      <a:r>
                        <a:rPr dirty="0" sz="17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2013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141 of the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Act,</a:t>
                      </a:r>
                      <a:r>
                        <a:rPr dirty="0" sz="17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2013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9215" marR="704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No such specific provision  provided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either under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Act,  2013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117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700" spc="-5">
                          <a:latin typeface="Times New Roman"/>
                          <a:cs typeface="Times New Roman"/>
                        </a:rPr>
                        <a:t>Same as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applicable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Statutory  Auditor [Section </a:t>
                      </a:r>
                      <a:r>
                        <a:rPr dirty="0" sz="1700" spc="-5">
                          <a:latin typeface="Times New Roman"/>
                          <a:cs typeface="Times New Roman"/>
                        </a:rPr>
                        <a:t>148</a:t>
                      </a:r>
                      <a:r>
                        <a:rPr dirty="0" sz="17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700" spc="-10">
                          <a:latin typeface="Times New Roman"/>
                          <a:cs typeface="Times New Roman"/>
                        </a:rPr>
                        <a:t>(5)]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algn="r" marR="599440">
                        <a:lnSpc>
                          <a:spcPct val="100000"/>
                        </a:lnSpc>
                      </a:pPr>
                      <a:r>
                        <a:rPr dirty="0" sz="1800" spc="-5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4925"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9765" y="2419604"/>
            <a:ext cx="4267835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20" b="1">
                <a:solidFill>
                  <a:srgbClr val="FFFFFF"/>
                </a:solidFill>
                <a:latin typeface="Times New Roman"/>
                <a:cs typeface="Times New Roman"/>
              </a:rPr>
              <a:t>Provisions 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4400" spc="-2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Law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857481" y="19811"/>
            <a:ext cx="154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3241" y="519938"/>
            <a:ext cx="299910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Applicability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pc="-8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1/2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57454" y="1005128"/>
            <a:ext cx="11267440" cy="550672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5" b="1">
                <a:solidFill>
                  <a:srgbClr val="1F487C"/>
                </a:solidFill>
                <a:latin typeface="Times New Roman"/>
                <a:cs typeface="Times New Roman"/>
              </a:rPr>
              <a:t>Section </a:t>
            </a:r>
            <a:r>
              <a:rPr dirty="0" sz="2500" b="1">
                <a:solidFill>
                  <a:srgbClr val="1F487C"/>
                </a:solidFill>
                <a:latin typeface="Times New Roman"/>
                <a:cs typeface="Times New Roman"/>
              </a:rPr>
              <a:t>204 of </a:t>
            </a:r>
            <a:r>
              <a:rPr dirty="0" sz="2500" spc="-10" b="1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500" spc="-5" b="1">
                <a:solidFill>
                  <a:srgbClr val="1F487C"/>
                </a:solidFill>
                <a:latin typeface="Times New Roman"/>
                <a:cs typeface="Times New Roman"/>
              </a:rPr>
              <a:t>Companies Act,</a:t>
            </a:r>
            <a:r>
              <a:rPr dirty="0" sz="2500" spc="-165" b="1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1F487C"/>
                </a:solidFill>
                <a:latin typeface="Times New Roman"/>
                <a:cs typeface="Times New Roman"/>
              </a:rPr>
              <a:t>2013</a:t>
            </a:r>
            <a:endParaRPr sz="2500">
              <a:latin typeface="Times New Roman"/>
              <a:cs typeface="Times New Roman"/>
            </a:endParaRPr>
          </a:p>
          <a:p>
            <a:pPr lvl="1" marL="647065" indent="-343535">
              <a:lnSpc>
                <a:spcPct val="100000"/>
              </a:lnSpc>
              <a:spcBef>
                <a:spcPts val="300"/>
              </a:spcBef>
              <a:buFont typeface="Courier New"/>
              <a:buChar char="o"/>
              <a:tabLst>
                <a:tab pos="647700" algn="l"/>
                <a:tab pos="8881110" algn="l"/>
              </a:tabLst>
            </a:pP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Secretarial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Audit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Report needs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be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annexed 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with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Board report	in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case</a:t>
            </a:r>
            <a:r>
              <a:rPr dirty="0" sz="25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of:</a:t>
            </a:r>
            <a:endParaRPr sz="2500">
              <a:latin typeface="Times New Roman"/>
              <a:cs typeface="Times New Roman"/>
            </a:endParaRPr>
          </a:p>
          <a:p>
            <a:pPr lvl="2" marL="939165" indent="-343535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939165" algn="l"/>
                <a:tab pos="939800" algn="l"/>
              </a:tabLst>
            </a:pPr>
            <a:r>
              <a:rPr dirty="0" sz="2500">
                <a:latin typeface="Times New Roman"/>
                <a:cs typeface="Times New Roman"/>
              </a:rPr>
              <a:t>A listed</a:t>
            </a:r>
            <a:r>
              <a:rPr dirty="0" sz="2500" spc="-16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company;</a:t>
            </a:r>
            <a:endParaRPr sz="2500">
              <a:latin typeface="Times New Roman"/>
              <a:cs typeface="Times New Roman"/>
            </a:endParaRPr>
          </a:p>
          <a:p>
            <a:pPr lvl="3" marL="1396365" indent="-343535">
              <a:lnSpc>
                <a:spcPct val="100000"/>
              </a:lnSpc>
              <a:spcBef>
                <a:spcPts val="315"/>
              </a:spcBef>
              <a:buFont typeface="Wingdings"/>
              <a:buChar char=""/>
              <a:tabLst>
                <a:tab pos="1397000" algn="l"/>
              </a:tabLst>
            </a:pPr>
            <a:r>
              <a:rPr dirty="0" sz="2100" spc="-10">
                <a:solidFill>
                  <a:srgbClr val="C00000"/>
                </a:solidFill>
                <a:latin typeface="Times New Roman"/>
                <a:cs typeface="Times New Roman"/>
              </a:rPr>
              <a:t>Having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any </a:t>
            </a:r>
            <a:r>
              <a:rPr dirty="0" sz="2100" spc="-10">
                <a:solidFill>
                  <a:srgbClr val="C00000"/>
                </a:solidFill>
                <a:latin typeface="Times New Roman"/>
                <a:cs typeface="Times New Roman"/>
              </a:rPr>
              <a:t>securities listed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on </a:t>
            </a:r>
            <a:r>
              <a:rPr dirty="0" sz="2100" spc="-10">
                <a:solidFill>
                  <a:srgbClr val="C00000"/>
                </a:solidFill>
                <a:latin typeface="Times New Roman"/>
                <a:cs typeface="Times New Roman"/>
              </a:rPr>
              <a:t>stock</a:t>
            </a:r>
            <a:r>
              <a:rPr dirty="0" sz="2100" spc="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100" spc="-10">
                <a:solidFill>
                  <a:srgbClr val="C00000"/>
                </a:solidFill>
                <a:latin typeface="Times New Roman"/>
                <a:cs typeface="Times New Roman"/>
              </a:rPr>
              <a:t>exchange.</a:t>
            </a:r>
            <a:endParaRPr sz="2100">
              <a:latin typeface="Times New Roman"/>
              <a:cs typeface="Times New Roman"/>
            </a:endParaRPr>
          </a:p>
          <a:p>
            <a:pPr lvl="2" marL="939165" indent="-343535">
              <a:lnSpc>
                <a:spcPct val="100000"/>
              </a:lnSpc>
              <a:spcBef>
                <a:spcPts val="284"/>
              </a:spcBef>
              <a:buFont typeface="Wingdings"/>
              <a:buChar char=""/>
              <a:tabLst>
                <a:tab pos="939165" algn="l"/>
                <a:tab pos="939800" algn="l"/>
                <a:tab pos="3931285" algn="l"/>
              </a:tabLst>
            </a:pPr>
            <a:r>
              <a:rPr dirty="0" sz="2500">
                <a:latin typeface="Times New Roman"/>
                <a:cs typeface="Times New Roman"/>
              </a:rPr>
              <a:t>Public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company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 spc="25">
                <a:latin typeface="Times New Roman"/>
                <a:cs typeface="Times New Roman"/>
              </a:rPr>
              <a:t>witha	</a:t>
            </a:r>
            <a:r>
              <a:rPr dirty="0" sz="2500">
                <a:latin typeface="Times New Roman"/>
                <a:cs typeface="Times New Roman"/>
              </a:rPr>
              <a:t>paid up </a:t>
            </a:r>
            <a:r>
              <a:rPr dirty="0" sz="2500" spc="-5">
                <a:latin typeface="Times New Roman"/>
                <a:cs typeface="Times New Roman"/>
              </a:rPr>
              <a:t>capital </a:t>
            </a:r>
            <a:r>
              <a:rPr dirty="0" sz="2500">
                <a:latin typeface="Times New Roman"/>
                <a:cs typeface="Times New Roman"/>
              </a:rPr>
              <a:t>of </a:t>
            </a:r>
            <a:r>
              <a:rPr dirty="0" sz="2500" spc="-10">
                <a:latin typeface="Times New Roman"/>
                <a:cs typeface="Times New Roman"/>
              </a:rPr>
              <a:t>Rs. </a:t>
            </a:r>
            <a:r>
              <a:rPr dirty="0" sz="2500">
                <a:latin typeface="Times New Roman"/>
                <a:cs typeface="Times New Roman"/>
              </a:rPr>
              <a:t>50 </a:t>
            </a:r>
            <a:r>
              <a:rPr dirty="0" sz="2500" spc="-5">
                <a:latin typeface="Times New Roman"/>
                <a:cs typeface="Times New Roman"/>
              </a:rPr>
              <a:t>crores </a:t>
            </a:r>
            <a:r>
              <a:rPr dirty="0" sz="2500" spc="-10">
                <a:latin typeface="Times New Roman"/>
                <a:cs typeface="Times New Roman"/>
              </a:rPr>
              <a:t>or</a:t>
            </a:r>
            <a:r>
              <a:rPr dirty="0" sz="2500" spc="90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more;</a:t>
            </a:r>
            <a:endParaRPr sz="2500">
              <a:latin typeface="Times New Roman"/>
              <a:cs typeface="Times New Roman"/>
            </a:endParaRPr>
          </a:p>
          <a:p>
            <a:pPr lvl="2" marL="939165" indent="-343535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939165" algn="l"/>
                <a:tab pos="939800" algn="l"/>
              </a:tabLst>
            </a:pPr>
            <a:r>
              <a:rPr dirty="0" sz="2500">
                <a:latin typeface="Times New Roman"/>
                <a:cs typeface="Times New Roman"/>
              </a:rPr>
              <a:t>Public </a:t>
            </a:r>
            <a:r>
              <a:rPr dirty="0" sz="2500" spc="-5">
                <a:latin typeface="Times New Roman"/>
                <a:cs typeface="Times New Roman"/>
              </a:rPr>
              <a:t>company with </a:t>
            </a:r>
            <a:r>
              <a:rPr dirty="0" sz="2500">
                <a:latin typeface="Times New Roman"/>
                <a:cs typeface="Times New Roman"/>
              </a:rPr>
              <a:t>a turnover of </a:t>
            </a:r>
            <a:r>
              <a:rPr dirty="0" sz="2500" spc="-10">
                <a:latin typeface="Times New Roman"/>
                <a:cs typeface="Times New Roman"/>
              </a:rPr>
              <a:t>Rs. </a:t>
            </a:r>
            <a:r>
              <a:rPr dirty="0" sz="2500">
                <a:latin typeface="Times New Roman"/>
                <a:cs typeface="Times New Roman"/>
              </a:rPr>
              <a:t>250 crores or </a:t>
            </a:r>
            <a:r>
              <a:rPr dirty="0" sz="2500" spc="-10">
                <a:latin typeface="Times New Roman"/>
                <a:cs typeface="Times New Roman"/>
              </a:rPr>
              <a:t>more;</a:t>
            </a:r>
            <a:r>
              <a:rPr dirty="0" sz="2500" spc="-8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and</a:t>
            </a:r>
            <a:endParaRPr sz="2500">
              <a:latin typeface="Times New Roman"/>
              <a:cs typeface="Times New Roman"/>
            </a:endParaRPr>
          </a:p>
          <a:p>
            <a:pPr lvl="2" marL="939165" marR="5715" indent="-34290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939165" algn="l"/>
                <a:tab pos="939800" algn="l"/>
              </a:tabLst>
            </a:pPr>
            <a:r>
              <a:rPr dirty="0" sz="2500">
                <a:latin typeface="Times New Roman"/>
                <a:cs typeface="Times New Roman"/>
              </a:rPr>
              <a:t>Every company having outstanding loans </a:t>
            </a:r>
            <a:r>
              <a:rPr dirty="0" sz="2500" spc="-5">
                <a:latin typeface="Times New Roman"/>
                <a:cs typeface="Times New Roman"/>
              </a:rPr>
              <a:t>or </a:t>
            </a:r>
            <a:r>
              <a:rPr dirty="0" sz="2500">
                <a:latin typeface="Times New Roman"/>
                <a:cs typeface="Times New Roman"/>
              </a:rPr>
              <a:t>borrowing from banks </a:t>
            </a:r>
            <a:r>
              <a:rPr dirty="0" sz="2500" spc="-5">
                <a:latin typeface="Times New Roman"/>
                <a:cs typeface="Times New Roman"/>
              </a:rPr>
              <a:t>or </a:t>
            </a:r>
            <a:r>
              <a:rPr dirty="0" sz="2500">
                <a:latin typeface="Times New Roman"/>
                <a:cs typeface="Times New Roman"/>
              </a:rPr>
              <a:t>PFIs </a:t>
            </a:r>
            <a:r>
              <a:rPr dirty="0" sz="2500" spc="5">
                <a:latin typeface="Times New Roman"/>
                <a:cs typeface="Times New Roman"/>
              </a:rPr>
              <a:t>of  </a:t>
            </a:r>
            <a:r>
              <a:rPr dirty="0" sz="2500" spc="-5">
                <a:latin typeface="Times New Roman"/>
                <a:cs typeface="Times New Roman"/>
              </a:rPr>
              <a:t>Rs. </a:t>
            </a:r>
            <a:r>
              <a:rPr dirty="0" sz="2500">
                <a:latin typeface="Times New Roman"/>
                <a:cs typeface="Times New Roman"/>
              </a:rPr>
              <a:t>100 crores or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more.</a:t>
            </a:r>
            <a:endParaRPr sz="2500">
              <a:latin typeface="Times New Roman"/>
              <a:cs typeface="Times New Roman"/>
            </a:endParaRPr>
          </a:p>
          <a:p>
            <a:pPr lvl="3" marL="1396365" indent="-343535">
              <a:lnSpc>
                <a:spcPct val="100000"/>
              </a:lnSpc>
              <a:spcBef>
                <a:spcPts val="315"/>
              </a:spcBef>
              <a:buFont typeface="Wingdings"/>
              <a:buChar char=""/>
              <a:tabLst>
                <a:tab pos="1397000" algn="l"/>
              </a:tabLst>
            </a:pP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Inserted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w.e.f.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January 3,</a:t>
            </a:r>
            <a:r>
              <a:rPr dirty="0" sz="2100" spc="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2020.</a:t>
            </a:r>
            <a:endParaRPr sz="2100">
              <a:latin typeface="Times New Roman"/>
              <a:cs typeface="Times New Roman"/>
            </a:endParaRPr>
          </a:p>
          <a:p>
            <a:pPr lvl="3" marL="1396365" indent="-343535">
              <a:lnSpc>
                <a:spcPts val="2510"/>
              </a:lnSpc>
              <a:spcBef>
                <a:spcPts val="300"/>
              </a:spcBef>
              <a:buFont typeface="Wingdings"/>
              <a:buChar char=""/>
              <a:tabLst>
                <a:tab pos="1397000" algn="l"/>
              </a:tabLst>
            </a:pP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Applicable in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respect of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FYs commencing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from April 1,</a:t>
            </a:r>
            <a:r>
              <a:rPr dirty="0" sz="2100" spc="8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2020.</a:t>
            </a:r>
            <a:endParaRPr sz="2100">
              <a:latin typeface="Times New Roman"/>
              <a:cs typeface="Times New Roman"/>
            </a:endParaRPr>
          </a:p>
          <a:p>
            <a:pPr algn="just" marL="742315" marR="5080" indent="-285750">
              <a:lnSpc>
                <a:spcPts val="3120"/>
              </a:lnSpc>
              <a:spcBef>
                <a:spcPts val="95"/>
              </a:spcBef>
              <a:buFont typeface="Wingdings"/>
              <a:buChar char=""/>
              <a:tabLst>
                <a:tab pos="742950" algn="l"/>
              </a:tabLst>
            </a:pPr>
            <a:r>
              <a:rPr dirty="0" sz="2600" spc="-5">
                <a:latin typeface="Times New Roman"/>
                <a:cs typeface="Times New Roman"/>
              </a:rPr>
              <a:t>The paid up share capital, turnover, or outstanding loans or borrowings as </a:t>
            </a:r>
            <a:r>
              <a:rPr dirty="0" sz="2600" spc="-10">
                <a:latin typeface="Times New Roman"/>
                <a:cs typeface="Times New Roman"/>
              </a:rPr>
              <a:t>the  </a:t>
            </a:r>
            <a:r>
              <a:rPr dirty="0" sz="2600" spc="-5">
                <a:latin typeface="Times New Roman"/>
                <a:cs typeface="Times New Roman"/>
              </a:rPr>
              <a:t>case may be, </a:t>
            </a:r>
            <a:r>
              <a:rPr dirty="0" sz="2600" b="1">
                <a:latin typeface="Times New Roman"/>
                <a:cs typeface="Times New Roman"/>
              </a:rPr>
              <a:t>existing </a:t>
            </a:r>
            <a:r>
              <a:rPr dirty="0" sz="2600" spc="-5" b="1">
                <a:latin typeface="Times New Roman"/>
                <a:cs typeface="Times New Roman"/>
              </a:rPr>
              <a:t>on the last </a:t>
            </a:r>
            <a:r>
              <a:rPr dirty="0" sz="2600" b="1">
                <a:latin typeface="Times New Roman"/>
                <a:cs typeface="Times New Roman"/>
              </a:rPr>
              <a:t>date </a:t>
            </a:r>
            <a:r>
              <a:rPr dirty="0" sz="2600" spc="-5" b="1">
                <a:latin typeface="Times New Roman"/>
                <a:cs typeface="Times New Roman"/>
              </a:rPr>
              <a:t>of latest audited </a:t>
            </a:r>
            <a:r>
              <a:rPr dirty="0" sz="2600" b="1">
                <a:latin typeface="Times New Roman"/>
                <a:cs typeface="Times New Roman"/>
              </a:rPr>
              <a:t>financial </a:t>
            </a:r>
            <a:r>
              <a:rPr dirty="0" sz="2600" spc="-5" b="1">
                <a:latin typeface="Times New Roman"/>
                <a:cs typeface="Times New Roman"/>
              </a:rPr>
              <a:t>statement  </a:t>
            </a:r>
            <a:r>
              <a:rPr dirty="0" sz="2600" spc="-5">
                <a:latin typeface="Times New Roman"/>
                <a:cs typeface="Times New Roman"/>
              </a:rPr>
              <a:t>shall be taken into</a:t>
            </a:r>
            <a:r>
              <a:rPr dirty="0" sz="2600" spc="15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account.</a:t>
            </a:r>
            <a:endParaRPr sz="2600">
              <a:latin typeface="Times New Roman"/>
              <a:cs typeface="Times New Roman"/>
            </a:endParaRPr>
          </a:p>
          <a:p>
            <a:pPr lvl="1" marL="1199515" indent="-286385">
              <a:lnSpc>
                <a:spcPts val="2435"/>
              </a:lnSpc>
              <a:buFont typeface="Wingdings"/>
              <a:buChar char=""/>
              <a:tabLst>
                <a:tab pos="1200150" algn="l"/>
              </a:tabLst>
            </a:pP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Inserted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w.e.f.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January 3,</a:t>
            </a:r>
            <a:r>
              <a:rPr dirty="0" sz="2100" spc="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2020.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11178" y="20319"/>
            <a:ext cx="127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95938" y="21081"/>
            <a:ext cx="1422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6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86054" y="1141623"/>
            <a:ext cx="10833735" cy="5235575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5" b="1">
                <a:solidFill>
                  <a:srgbClr val="1F487C"/>
                </a:solidFill>
                <a:latin typeface="Times New Roman"/>
                <a:cs typeface="Times New Roman"/>
              </a:rPr>
              <a:t>Reg 24A of </a:t>
            </a:r>
            <a:r>
              <a:rPr dirty="0" sz="2500" spc="-10" b="1">
                <a:solidFill>
                  <a:srgbClr val="1F487C"/>
                </a:solidFill>
                <a:latin typeface="Times New Roman"/>
                <a:cs typeface="Times New Roman"/>
              </a:rPr>
              <a:t>SEBI </a:t>
            </a:r>
            <a:r>
              <a:rPr dirty="0" sz="2500" spc="-5" b="1">
                <a:solidFill>
                  <a:srgbClr val="1F487C"/>
                </a:solidFill>
                <a:latin typeface="Times New Roman"/>
                <a:cs typeface="Times New Roman"/>
              </a:rPr>
              <a:t>LODR, 2015 </a:t>
            </a:r>
            <a:r>
              <a:rPr dirty="0" sz="2500" spc="-10" b="1">
                <a:solidFill>
                  <a:srgbClr val="1F487C"/>
                </a:solidFill>
                <a:latin typeface="Times New Roman"/>
                <a:cs typeface="Times New Roman"/>
              </a:rPr>
              <a:t>(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w.e.f.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March 31,</a:t>
            </a:r>
            <a:r>
              <a:rPr dirty="0" sz="2500" spc="-10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2019</a:t>
            </a:r>
            <a:r>
              <a:rPr dirty="0" sz="2500" spc="-5" b="1">
                <a:solidFill>
                  <a:srgbClr val="1F487C"/>
                </a:solidFill>
                <a:latin typeface="Times New Roman"/>
                <a:cs typeface="Times New Roman"/>
              </a:rPr>
              <a:t>)</a:t>
            </a:r>
            <a:endParaRPr sz="2500">
              <a:latin typeface="Times New Roman"/>
              <a:cs typeface="Times New Roman"/>
            </a:endParaRPr>
          </a:p>
          <a:p>
            <a:pPr lvl="1" marL="812800" indent="-343535">
              <a:lnSpc>
                <a:spcPct val="100000"/>
              </a:lnSpc>
              <a:spcBef>
                <a:spcPts val="405"/>
              </a:spcBef>
              <a:buFont typeface="Courier New"/>
              <a:buChar char="o"/>
              <a:tabLst>
                <a:tab pos="812800" algn="l"/>
              </a:tabLst>
            </a:pPr>
            <a:r>
              <a:rPr dirty="0" sz="2400">
                <a:latin typeface="Times New Roman"/>
                <a:cs typeface="Times New Roman"/>
              </a:rPr>
              <a:t>Listed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company;</a:t>
            </a:r>
            <a:endParaRPr sz="2400">
              <a:latin typeface="Times New Roman"/>
              <a:cs typeface="Times New Roman"/>
            </a:endParaRPr>
          </a:p>
          <a:p>
            <a:pPr algn="just" lvl="2" marL="1270000" indent="-343535">
              <a:lnSpc>
                <a:spcPct val="100000"/>
              </a:lnSpc>
              <a:spcBef>
                <a:spcPts val="405"/>
              </a:spcBef>
              <a:buFont typeface="Wingdings"/>
              <a:buChar char=""/>
              <a:tabLst>
                <a:tab pos="1270635" algn="l"/>
              </a:tabLst>
            </a:pPr>
            <a:r>
              <a:rPr dirty="0" sz="2100" spc="-10">
                <a:solidFill>
                  <a:srgbClr val="C00000"/>
                </a:solidFill>
                <a:latin typeface="Times New Roman"/>
                <a:cs typeface="Times New Roman"/>
              </a:rPr>
              <a:t>Having its specified securities</a:t>
            </a:r>
            <a:r>
              <a:rPr dirty="0" sz="2100" spc="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100" spc="-10">
                <a:solidFill>
                  <a:srgbClr val="C00000"/>
                </a:solidFill>
                <a:latin typeface="Times New Roman"/>
                <a:cs typeface="Times New Roman"/>
              </a:rPr>
              <a:t>listed.</a:t>
            </a:r>
            <a:endParaRPr sz="2100">
              <a:latin typeface="Times New Roman"/>
              <a:cs typeface="Times New Roman"/>
            </a:endParaRPr>
          </a:p>
          <a:p>
            <a:pPr lvl="1" marL="812800" indent="-343535">
              <a:lnSpc>
                <a:spcPct val="100000"/>
              </a:lnSpc>
              <a:spcBef>
                <a:spcPts val="390"/>
              </a:spcBef>
              <a:buFont typeface="Courier New"/>
              <a:buChar char="o"/>
              <a:tabLst>
                <a:tab pos="812800" algn="l"/>
              </a:tabLst>
            </a:pPr>
            <a:r>
              <a:rPr dirty="0" sz="2400">
                <a:latin typeface="Times New Roman"/>
                <a:cs typeface="Times New Roman"/>
              </a:rPr>
              <a:t>Material unlisted </a:t>
            </a:r>
            <a:r>
              <a:rPr dirty="0" sz="2400" spc="-5">
                <a:latin typeface="Times New Roman"/>
                <a:cs typeface="Times New Roman"/>
              </a:rPr>
              <a:t>subsidiaries </a:t>
            </a:r>
            <a:r>
              <a:rPr dirty="0" sz="2400">
                <a:latin typeface="Times New Roman"/>
                <a:cs typeface="Times New Roman"/>
              </a:rPr>
              <a:t>incorporated </a:t>
            </a:r>
            <a:r>
              <a:rPr dirty="0" sz="2400" spc="-5">
                <a:latin typeface="Times New Roman"/>
                <a:cs typeface="Times New Roman"/>
              </a:rPr>
              <a:t>in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India;</a:t>
            </a:r>
            <a:endParaRPr sz="2400">
              <a:latin typeface="Times New Roman"/>
              <a:cs typeface="Times New Roman"/>
            </a:endParaRPr>
          </a:p>
          <a:p>
            <a:pPr algn="just" lvl="2" marL="1270000" marR="5715" indent="-343535">
              <a:lnSpc>
                <a:spcPct val="100000"/>
              </a:lnSpc>
              <a:spcBef>
                <a:spcPts val="415"/>
              </a:spcBef>
              <a:buFont typeface="Wingdings"/>
              <a:buChar char=""/>
              <a:tabLst>
                <a:tab pos="1270635" algn="l"/>
              </a:tabLst>
            </a:pP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Means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a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subsidiary, whose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income or net worth exceeds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ten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percent of the consolidated  income or net worth respectively, of the listed entity and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its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subsidiaries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in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the  immediately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preceding accounting</a:t>
            </a:r>
            <a:r>
              <a:rPr dirty="0" sz="2100" spc="9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year.</a:t>
            </a:r>
            <a:endParaRPr sz="2100">
              <a:latin typeface="Times New Roman"/>
              <a:cs typeface="Times New Roman"/>
            </a:endParaRPr>
          </a:p>
          <a:p>
            <a:pPr algn="just" lvl="2" marL="1270000" indent="-343535">
              <a:lnSpc>
                <a:spcPct val="100000"/>
              </a:lnSpc>
              <a:spcBef>
                <a:spcPts val="400"/>
              </a:spcBef>
              <a:buFont typeface="Wingdings"/>
              <a:buChar char=""/>
              <a:tabLst>
                <a:tab pos="1270635" algn="l"/>
              </a:tabLst>
            </a:pP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Inserted pursuant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to recommendation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made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in UKC</a:t>
            </a:r>
            <a:r>
              <a:rPr dirty="0" sz="2100" spc="6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Report</a:t>
            </a:r>
            <a:endParaRPr sz="2100">
              <a:latin typeface="Times New Roman"/>
              <a:cs typeface="Times New Roman"/>
            </a:endParaRPr>
          </a:p>
          <a:p>
            <a:pPr algn="just" lvl="3" marL="1727200" marR="5080" indent="-342900">
              <a:lnSpc>
                <a:spcPct val="100000"/>
              </a:lnSpc>
              <a:spcBef>
                <a:spcPts val="405"/>
              </a:spcBef>
              <a:buFont typeface="Arial"/>
              <a:buChar char="•"/>
              <a:tabLst>
                <a:tab pos="1727835" algn="l"/>
              </a:tabLst>
            </a:pPr>
            <a:r>
              <a:rPr dirty="0" sz="2000" spc="-5">
                <a:latin typeface="Times New Roman"/>
                <a:cs typeface="Times New Roman"/>
              </a:rPr>
              <a:t>For strengthening group oversight and improving compliance at a group level for listed  entities</a:t>
            </a:r>
            <a:r>
              <a:rPr dirty="0" sz="1800" spc="-5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098550" indent="-344170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1099185" algn="l"/>
              </a:tabLst>
            </a:pPr>
            <a:r>
              <a:rPr dirty="0" sz="2400">
                <a:latin typeface="Times New Roman"/>
                <a:cs typeface="Times New Roman"/>
              </a:rPr>
              <a:t>Format of </a:t>
            </a:r>
            <a:r>
              <a:rPr dirty="0" sz="2400" spc="-5">
                <a:latin typeface="Times New Roman"/>
                <a:cs typeface="Times New Roman"/>
              </a:rPr>
              <a:t>SAR will </a:t>
            </a:r>
            <a:r>
              <a:rPr dirty="0" sz="2400">
                <a:latin typeface="Times New Roman"/>
                <a:cs typeface="Times New Roman"/>
              </a:rPr>
              <a:t>be Form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MR-3</a:t>
            </a:r>
            <a:endParaRPr sz="2400">
              <a:latin typeface="Times New Roman"/>
              <a:cs typeface="Times New Roman"/>
            </a:endParaRPr>
          </a:p>
          <a:p>
            <a:pPr lvl="1" marL="1555750" indent="-34353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1555750" algn="l"/>
                <a:tab pos="1556385" algn="l"/>
                <a:tab pos="1911350" algn="l"/>
                <a:tab pos="2607945" algn="l"/>
                <a:tab pos="2949575" algn="l"/>
                <a:tab pos="3676015" algn="l"/>
              </a:tabLst>
            </a:pP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In	order	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to	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avoid	duplication.</a:t>
            </a:r>
            <a:endParaRPr sz="2100">
              <a:latin typeface="Times New Roman"/>
              <a:cs typeface="Times New Roman"/>
            </a:endParaRPr>
          </a:p>
          <a:p>
            <a:pPr marL="657860" indent="-343535">
              <a:lnSpc>
                <a:spcPct val="100000"/>
              </a:lnSpc>
              <a:spcBef>
                <a:spcPts val="29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Annual Secretarial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Compliance</a:t>
            </a:r>
            <a:r>
              <a:rPr dirty="0" sz="2500" spc="-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Report;</a:t>
            </a:r>
            <a:endParaRPr sz="2500">
              <a:latin typeface="Times New Roman"/>
              <a:cs typeface="Times New Roman"/>
            </a:endParaRPr>
          </a:p>
          <a:p>
            <a:pPr lvl="1" marL="1200785" indent="-287020">
              <a:lnSpc>
                <a:spcPct val="100000"/>
              </a:lnSpc>
              <a:spcBef>
                <a:spcPts val="10"/>
              </a:spcBef>
              <a:buFont typeface="Wingdings"/>
              <a:buChar char=""/>
              <a:tabLst>
                <a:tab pos="1201420" algn="l"/>
              </a:tabLst>
            </a:pP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Format prescribed vide SEBI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Circular dated</a:t>
            </a:r>
            <a:r>
              <a:rPr dirty="0" sz="21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heavy" sz="2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February 8,</a:t>
            </a:r>
            <a:r>
              <a:rPr dirty="0" u="heavy" sz="2100" spc="7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dirty="0" u="heavy" sz="21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2019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03241" y="615441"/>
            <a:ext cx="299910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Applicability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pc="-8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2/2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4922" y="736092"/>
            <a:ext cx="646239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Period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covered, Recipient of the</a:t>
            </a:r>
            <a:r>
              <a:rPr dirty="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Report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73736" y="1576323"/>
            <a:ext cx="11727180" cy="3256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635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Section 204 (1) mandates the Secretarial Audit Report 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(SAR) to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be annexed 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700" spc="-10">
                <a:solidFill>
                  <a:srgbClr val="1F487C"/>
                </a:solidFill>
                <a:latin typeface="Times New Roman"/>
                <a:cs typeface="Times New Roman"/>
              </a:rPr>
              <a:t>the 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Board Report prepared under Section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134.</a:t>
            </a:r>
            <a:endParaRPr sz="2700">
              <a:latin typeface="Times New Roman"/>
              <a:cs typeface="Times New Roman"/>
            </a:endParaRPr>
          </a:p>
          <a:p>
            <a:pPr lvl="1" marL="755650" indent="-286385">
              <a:lnSpc>
                <a:spcPts val="3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Therefore, the period covered in 1 financial</a:t>
            </a:r>
            <a:r>
              <a:rPr dirty="0" sz="2500" spc="2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year.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Sec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204 (3) requires 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board 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“explain 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in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full any qualification or observation  or other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remarks”</a:t>
            </a:r>
            <a:endParaRPr sz="27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Only if they are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adverse.</a:t>
            </a:r>
            <a:endParaRPr sz="25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026794" algn="l"/>
                <a:tab pos="2078989" algn="l"/>
                <a:tab pos="2502535" algn="l"/>
                <a:tab pos="3307715" algn="l"/>
                <a:tab pos="3711575" algn="l"/>
                <a:tab pos="4592320" algn="l"/>
                <a:tab pos="5549265" algn="l"/>
                <a:tab pos="7002145" algn="l"/>
                <a:tab pos="7559040" algn="l"/>
                <a:tab pos="8515985" algn="l"/>
                <a:tab pos="8921115" algn="l"/>
                <a:tab pos="9478010" algn="l"/>
                <a:tab pos="10873105" algn="l"/>
                <a:tab pos="11296015" algn="l"/>
              </a:tabLst>
            </a:pP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The	format	of	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SAR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i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n	Form	</a:t>
            </a:r>
            <a:r>
              <a:rPr dirty="0" sz="2700" spc="-10">
                <a:solidFill>
                  <a:srgbClr val="1F487C"/>
                </a:solidFill>
                <a:latin typeface="Times New Roman"/>
                <a:cs typeface="Times New Roman"/>
              </a:rPr>
              <a:t>MR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-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3	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addresses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th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e	report	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o	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th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e	members	of	</a:t>
            </a:r>
            <a:r>
              <a:rPr dirty="0" sz="2700" spc="-10">
                <a:solidFill>
                  <a:srgbClr val="1F487C"/>
                </a:solidFill>
                <a:latin typeface="Times New Roman"/>
                <a:cs typeface="Times New Roman"/>
              </a:rPr>
              <a:t>the 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company.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634" y="1046099"/>
            <a:ext cx="3345179" cy="4888865"/>
            <a:chOff x="381634" y="1046099"/>
            <a:chExt cx="3345179" cy="4888865"/>
          </a:xfrm>
        </p:grpSpPr>
        <p:sp>
          <p:nvSpPr>
            <p:cNvPr id="3" name="object 3"/>
            <p:cNvSpPr/>
            <p:nvPr/>
          </p:nvSpPr>
          <p:spPr>
            <a:xfrm>
              <a:off x="394334" y="1058799"/>
              <a:ext cx="3319779" cy="4863465"/>
            </a:xfrm>
            <a:custGeom>
              <a:avLst/>
              <a:gdLst/>
              <a:ahLst/>
              <a:cxnLst/>
              <a:rect l="l" t="t" r="r" b="b"/>
              <a:pathLst>
                <a:path w="3319779" h="4863465">
                  <a:moveTo>
                    <a:pt x="2766060" y="0"/>
                  </a:moveTo>
                  <a:lnTo>
                    <a:pt x="553224" y="0"/>
                  </a:lnTo>
                  <a:lnTo>
                    <a:pt x="505490" y="2030"/>
                  </a:lnTo>
                  <a:lnTo>
                    <a:pt x="458883" y="8010"/>
                  </a:lnTo>
                  <a:lnTo>
                    <a:pt x="413570" y="17775"/>
                  </a:lnTo>
                  <a:lnTo>
                    <a:pt x="369717" y="31158"/>
                  </a:lnTo>
                  <a:lnTo>
                    <a:pt x="327489" y="47993"/>
                  </a:lnTo>
                  <a:lnTo>
                    <a:pt x="287053" y="68114"/>
                  </a:lnTo>
                  <a:lnTo>
                    <a:pt x="248575" y="91355"/>
                  </a:lnTo>
                  <a:lnTo>
                    <a:pt x="212221" y="117550"/>
                  </a:lnTo>
                  <a:lnTo>
                    <a:pt x="178157" y="146534"/>
                  </a:lnTo>
                  <a:lnTo>
                    <a:pt x="146549" y="178140"/>
                  </a:lnTo>
                  <a:lnTo>
                    <a:pt x="117563" y="212203"/>
                  </a:lnTo>
                  <a:lnTo>
                    <a:pt x="91365" y="248555"/>
                  </a:lnTo>
                  <a:lnTo>
                    <a:pt x="68122" y="287032"/>
                  </a:lnTo>
                  <a:lnTo>
                    <a:pt x="47999" y="327468"/>
                  </a:lnTo>
                  <a:lnTo>
                    <a:pt x="31162" y="369696"/>
                  </a:lnTo>
                  <a:lnTo>
                    <a:pt x="17777" y="413550"/>
                  </a:lnTo>
                  <a:lnTo>
                    <a:pt x="8011" y="458865"/>
                  </a:lnTo>
                  <a:lnTo>
                    <a:pt x="2030" y="505474"/>
                  </a:lnTo>
                  <a:lnTo>
                    <a:pt x="0" y="553212"/>
                  </a:lnTo>
                  <a:lnTo>
                    <a:pt x="0" y="4309872"/>
                  </a:lnTo>
                  <a:lnTo>
                    <a:pt x="2030" y="4357604"/>
                  </a:lnTo>
                  <a:lnTo>
                    <a:pt x="8011" y="4404209"/>
                  </a:lnTo>
                  <a:lnTo>
                    <a:pt x="17777" y="4449520"/>
                  </a:lnTo>
                  <a:lnTo>
                    <a:pt x="31162" y="4493372"/>
                  </a:lnTo>
                  <a:lnTo>
                    <a:pt x="47999" y="4535599"/>
                  </a:lnTo>
                  <a:lnTo>
                    <a:pt x="68122" y="4576034"/>
                  </a:lnTo>
                  <a:lnTo>
                    <a:pt x="91365" y="4614511"/>
                  </a:lnTo>
                  <a:lnTo>
                    <a:pt x="117563" y="4650864"/>
                  </a:lnTo>
                  <a:lnTo>
                    <a:pt x="146549" y="4684928"/>
                  </a:lnTo>
                  <a:lnTo>
                    <a:pt x="178157" y="4716535"/>
                  </a:lnTo>
                  <a:lnTo>
                    <a:pt x="212221" y="4745521"/>
                  </a:lnTo>
                  <a:lnTo>
                    <a:pt x="248575" y="4771718"/>
                  </a:lnTo>
                  <a:lnTo>
                    <a:pt x="287053" y="4794962"/>
                  </a:lnTo>
                  <a:lnTo>
                    <a:pt x="327489" y="4815085"/>
                  </a:lnTo>
                  <a:lnTo>
                    <a:pt x="369717" y="4831921"/>
                  </a:lnTo>
                  <a:lnTo>
                    <a:pt x="413570" y="4845306"/>
                  </a:lnTo>
                  <a:lnTo>
                    <a:pt x="458883" y="4855072"/>
                  </a:lnTo>
                  <a:lnTo>
                    <a:pt x="505490" y="4861053"/>
                  </a:lnTo>
                  <a:lnTo>
                    <a:pt x="553224" y="4863084"/>
                  </a:lnTo>
                  <a:lnTo>
                    <a:pt x="2766060" y="4863084"/>
                  </a:lnTo>
                  <a:lnTo>
                    <a:pt x="2813797" y="4861053"/>
                  </a:lnTo>
                  <a:lnTo>
                    <a:pt x="2860406" y="4855072"/>
                  </a:lnTo>
                  <a:lnTo>
                    <a:pt x="2905721" y="4845306"/>
                  </a:lnTo>
                  <a:lnTo>
                    <a:pt x="2949575" y="4831921"/>
                  </a:lnTo>
                  <a:lnTo>
                    <a:pt x="2991803" y="4815085"/>
                  </a:lnTo>
                  <a:lnTo>
                    <a:pt x="3032239" y="4794962"/>
                  </a:lnTo>
                  <a:lnTo>
                    <a:pt x="3070716" y="4771718"/>
                  </a:lnTo>
                  <a:lnTo>
                    <a:pt x="3107068" y="4745521"/>
                  </a:lnTo>
                  <a:lnTo>
                    <a:pt x="3141131" y="4716535"/>
                  </a:lnTo>
                  <a:lnTo>
                    <a:pt x="3172737" y="4684928"/>
                  </a:lnTo>
                  <a:lnTo>
                    <a:pt x="3201721" y="4650864"/>
                  </a:lnTo>
                  <a:lnTo>
                    <a:pt x="3227916" y="4614511"/>
                  </a:lnTo>
                  <a:lnTo>
                    <a:pt x="3251157" y="4576034"/>
                  </a:lnTo>
                  <a:lnTo>
                    <a:pt x="3271278" y="4535599"/>
                  </a:lnTo>
                  <a:lnTo>
                    <a:pt x="3288113" y="4493372"/>
                  </a:lnTo>
                  <a:lnTo>
                    <a:pt x="3301496" y="4449520"/>
                  </a:lnTo>
                  <a:lnTo>
                    <a:pt x="3311261" y="4404209"/>
                  </a:lnTo>
                  <a:lnTo>
                    <a:pt x="3317241" y="4357604"/>
                  </a:lnTo>
                  <a:lnTo>
                    <a:pt x="3319272" y="4309872"/>
                  </a:lnTo>
                  <a:lnTo>
                    <a:pt x="3319272" y="553212"/>
                  </a:lnTo>
                  <a:lnTo>
                    <a:pt x="3317241" y="505474"/>
                  </a:lnTo>
                  <a:lnTo>
                    <a:pt x="3311261" y="458865"/>
                  </a:lnTo>
                  <a:lnTo>
                    <a:pt x="3301496" y="413550"/>
                  </a:lnTo>
                  <a:lnTo>
                    <a:pt x="3288113" y="369696"/>
                  </a:lnTo>
                  <a:lnTo>
                    <a:pt x="3271278" y="327468"/>
                  </a:lnTo>
                  <a:lnTo>
                    <a:pt x="3251157" y="287032"/>
                  </a:lnTo>
                  <a:lnTo>
                    <a:pt x="3227916" y="248555"/>
                  </a:lnTo>
                  <a:lnTo>
                    <a:pt x="3201721" y="212203"/>
                  </a:lnTo>
                  <a:lnTo>
                    <a:pt x="3172737" y="178140"/>
                  </a:lnTo>
                  <a:lnTo>
                    <a:pt x="3141131" y="146534"/>
                  </a:lnTo>
                  <a:lnTo>
                    <a:pt x="3107068" y="117550"/>
                  </a:lnTo>
                  <a:lnTo>
                    <a:pt x="3070716" y="91355"/>
                  </a:lnTo>
                  <a:lnTo>
                    <a:pt x="3032239" y="68114"/>
                  </a:lnTo>
                  <a:lnTo>
                    <a:pt x="2991803" y="47993"/>
                  </a:lnTo>
                  <a:lnTo>
                    <a:pt x="2949575" y="31158"/>
                  </a:lnTo>
                  <a:lnTo>
                    <a:pt x="2905721" y="17775"/>
                  </a:lnTo>
                  <a:lnTo>
                    <a:pt x="2860406" y="8010"/>
                  </a:lnTo>
                  <a:lnTo>
                    <a:pt x="2813797" y="2030"/>
                  </a:lnTo>
                  <a:lnTo>
                    <a:pt x="2766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94334" y="1058799"/>
              <a:ext cx="3319779" cy="4863465"/>
            </a:xfrm>
            <a:custGeom>
              <a:avLst/>
              <a:gdLst/>
              <a:ahLst/>
              <a:cxnLst/>
              <a:rect l="l" t="t" r="r" b="b"/>
              <a:pathLst>
                <a:path w="3319779" h="4863465">
                  <a:moveTo>
                    <a:pt x="0" y="553212"/>
                  </a:moveTo>
                  <a:lnTo>
                    <a:pt x="2030" y="505474"/>
                  </a:lnTo>
                  <a:lnTo>
                    <a:pt x="8011" y="458865"/>
                  </a:lnTo>
                  <a:lnTo>
                    <a:pt x="17777" y="413550"/>
                  </a:lnTo>
                  <a:lnTo>
                    <a:pt x="31162" y="369696"/>
                  </a:lnTo>
                  <a:lnTo>
                    <a:pt x="47999" y="327468"/>
                  </a:lnTo>
                  <a:lnTo>
                    <a:pt x="68122" y="287032"/>
                  </a:lnTo>
                  <a:lnTo>
                    <a:pt x="91365" y="248555"/>
                  </a:lnTo>
                  <a:lnTo>
                    <a:pt x="117563" y="212203"/>
                  </a:lnTo>
                  <a:lnTo>
                    <a:pt x="146549" y="178140"/>
                  </a:lnTo>
                  <a:lnTo>
                    <a:pt x="178157" y="146534"/>
                  </a:lnTo>
                  <a:lnTo>
                    <a:pt x="212221" y="117550"/>
                  </a:lnTo>
                  <a:lnTo>
                    <a:pt x="248575" y="91355"/>
                  </a:lnTo>
                  <a:lnTo>
                    <a:pt x="287053" y="68114"/>
                  </a:lnTo>
                  <a:lnTo>
                    <a:pt x="327489" y="47993"/>
                  </a:lnTo>
                  <a:lnTo>
                    <a:pt x="369717" y="31158"/>
                  </a:lnTo>
                  <a:lnTo>
                    <a:pt x="413570" y="17775"/>
                  </a:lnTo>
                  <a:lnTo>
                    <a:pt x="458883" y="8010"/>
                  </a:lnTo>
                  <a:lnTo>
                    <a:pt x="505490" y="2030"/>
                  </a:lnTo>
                  <a:lnTo>
                    <a:pt x="553224" y="0"/>
                  </a:lnTo>
                  <a:lnTo>
                    <a:pt x="2766060" y="0"/>
                  </a:lnTo>
                  <a:lnTo>
                    <a:pt x="2813797" y="2030"/>
                  </a:lnTo>
                  <a:lnTo>
                    <a:pt x="2860406" y="8010"/>
                  </a:lnTo>
                  <a:lnTo>
                    <a:pt x="2905721" y="17775"/>
                  </a:lnTo>
                  <a:lnTo>
                    <a:pt x="2949575" y="31158"/>
                  </a:lnTo>
                  <a:lnTo>
                    <a:pt x="2991803" y="47993"/>
                  </a:lnTo>
                  <a:lnTo>
                    <a:pt x="3032239" y="68114"/>
                  </a:lnTo>
                  <a:lnTo>
                    <a:pt x="3070716" y="91355"/>
                  </a:lnTo>
                  <a:lnTo>
                    <a:pt x="3107068" y="117550"/>
                  </a:lnTo>
                  <a:lnTo>
                    <a:pt x="3141131" y="146534"/>
                  </a:lnTo>
                  <a:lnTo>
                    <a:pt x="3172737" y="178140"/>
                  </a:lnTo>
                  <a:lnTo>
                    <a:pt x="3201721" y="212203"/>
                  </a:lnTo>
                  <a:lnTo>
                    <a:pt x="3227916" y="248555"/>
                  </a:lnTo>
                  <a:lnTo>
                    <a:pt x="3251157" y="287032"/>
                  </a:lnTo>
                  <a:lnTo>
                    <a:pt x="3271278" y="327468"/>
                  </a:lnTo>
                  <a:lnTo>
                    <a:pt x="3288113" y="369696"/>
                  </a:lnTo>
                  <a:lnTo>
                    <a:pt x="3301496" y="413550"/>
                  </a:lnTo>
                  <a:lnTo>
                    <a:pt x="3311261" y="458865"/>
                  </a:lnTo>
                  <a:lnTo>
                    <a:pt x="3317241" y="505474"/>
                  </a:lnTo>
                  <a:lnTo>
                    <a:pt x="3319272" y="553212"/>
                  </a:lnTo>
                  <a:lnTo>
                    <a:pt x="3319272" y="4309872"/>
                  </a:lnTo>
                  <a:lnTo>
                    <a:pt x="3317241" y="4357604"/>
                  </a:lnTo>
                  <a:lnTo>
                    <a:pt x="3311261" y="4404209"/>
                  </a:lnTo>
                  <a:lnTo>
                    <a:pt x="3301496" y="4449520"/>
                  </a:lnTo>
                  <a:lnTo>
                    <a:pt x="3288113" y="4493372"/>
                  </a:lnTo>
                  <a:lnTo>
                    <a:pt x="3271278" y="4535599"/>
                  </a:lnTo>
                  <a:lnTo>
                    <a:pt x="3251157" y="4576034"/>
                  </a:lnTo>
                  <a:lnTo>
                    <a:pt x="3227916" y="4614511"/>
                  </a:lnTo>
                  <a:lnTo>
                    <a:pt x="3201721" y="4650864"/>
                  </a:lnTo>
                  <a:lnTo>
                    <a:pt x="3172737" y="4684928"/>
                  </a:lnTo>
                  <a:lnTo>
                    <a:pt x="3141131" y="4716535"/>
                  </a:lnTo>
                  <a:lnTo>
                    <a:pt x="3107068" y="4745521"/>
                  </a:lnTo>
                  <a:lnTo>
                    <a:pt x="3070716" y="4771718"/>
                  </a:lnTo>
                  <a:lnTo>
                    <a:pt x="3032239" y="4794962"/>
                  </a:lnTo>
                  <a:lnTo>
                    <a:pt x="2991803" y="4815085"/>
                  </a:lnTo>
                  <a:lnTo>
                    <a:pt x="2949575" y="4831921"/>
                  </a:lnTo>
                  <a:lnTo>
                    <a:pt x="2905721" y="4845306"/>
                  </a:lnTo>
                  <a:lnTo>
                    <a:pt x="2860406" y="4855072"/>
                  </a:lnTo>
                  <a:lnTo>
                    <a:pt x="2813797" y="4861053"/>
                  </a:lnTo>
                  <a:lnTo>
                    <a:pt x="2766060" y="4863084"/>
                  </a:lnTo>
                  <a:lnTo>
                    <a:pt x="553224" y="4863084"/>
                  </a:lnTo>
                  <a:lnTo>
                    <a:pt x="505490" y="4861053"/>
                  </a:lnTo>
                  <a:lnTo>
                    <a:pt x="458883" y="4855072"/>
                  </a:lnTo>
                  <a:lnTo>
                    <a:pt x="413570" y="4845306"/>
                  </a:lnTo>
                  <a:lnTo>
                    <a:pt x="369717" y="4831921"/>
                  </a:lnTo>
                  <a:lnTo>
                    <a:pt x="327489" y="4815085"/>
                  </a:lnTo>
                  <a:lnTo>
                    <a:pt x="287053" y="4794962"/>
                  </a:lnTo>
                  <a:lnTo>
                    <a:pt x="248575" y="4771718"/>
                  </a:lnTo>
                  <a:lnTo>
                    <a:pt x="212221" y="4745521"/>
                  </a:lnTo>
                  <a:lnTo>
                    <a:pt x="178157" y="4716535"/>
                  </a:lnTo>
                  <a:lnTo>
                    <a:pt x="146549" y="4684928"/>
                  </a:lnTo>
                  <a:lnTo>
                    <a:pt x="117563" y="4650864"/>
                  </a:lnTo>
                  <a:lnTo>
                    <a:pt x="91365" y="4614511"/>
                  </a:lnTo>
                  <a:lnTo>
                    <a:pt x="68122" y="4576034"/>
                  </a:lnTo>
                  <a:lnTo>
                    <a:pt x="47999" y="4535599"/>
                  </a:lnTo>
                  <a:lnTo>
                    <a:pt x="31162" y="4493372"/>
                  </a:lnTo>
                  <a:lnTo>
                    <a:pt x="17777" y="4449520"/>
                  </a:lnTo>
                  <a:lnTo>
                    <a:pt x="8011" y="4404209"/>
                  </a:lnTo>
                  <a:lnTo>
                    <a:pt x="2030" y="4357604"/>
                  </a:lnTo>
                  <a:lnTo>
                    <a:pt x="0" y="4309872"/>
                  </a:lnTo>
                  <a:lnTo>
                    <a:pt x="0" y="553212"/>
                  </a:lnTo>
                  <a:close/>
                </a:path>
              </a:pathLst>
            </a:custGeom>
            <a:ln w="2514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43305" y="2175509"/>
            <a:ext cx="9963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>
                <a:latin typeface="Times New Roman"/>
                <a:cs typeface="Times New Roman"/>
              </a:rPr>
              <a:t>Sect</a:t>
            </a:r>
            <a:r>
              <a:rPr dirty="0" sz="1800" spc="-10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on  that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8083" y="2175509"/>
            <a:ext cx="18751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800">
              <a:lnSpc>
                <a:spcPct val="100000"/>
              </a:lnSpc>
              <a:spcBef>
                <a:spcPts val="100"/>
              </a:spcBef>
              <a:tabLst>
                <a:tab pos="1163955" algn="l"/>
                <a:tab pos="1670685" algn="l"/>
              </a:tabLst>
            </a:pPr>
            <a:r>
              <a:rPr dirty="0" sz="1800">
                <a:latin typeface="Times New Roman"/>
                <a:cs typeface="Times New Roman"/>
              </a:rPr>
              <a:t>179(3)(k)	provide  appoin</a:t>
            </a:r>
            <a:r>
              <a:rPr dirty="0" sz="1800" spc="-10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ment		of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9055" y="2724150"/>
            <a:ext cx="273431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6010" algn="l"/>
                <a:tab pos="1887855" algn="l"/>
                <a:tab pos="2184400" algn="l"/>
                <a:tab pos="2505075" algn="l"/>
              </a:tabLst>
            </a:pPr>
            <a:r>
              <a:rPr dirty="0" sz="1800">
                <a:latin typeface="Times New Roman"/>
                <a:cs typeface="Times New Roman"/>
              </a:rPr>
              <a:t>secretarial	auditor	</a:t>
            </a:r>
            <a:r>
              <a:rPr dirty="0" sz="1800" spc="-10">
                <a:latin typeface="Times New Roman"/>
                <a:cs typeface="Times New Roman"/>
              </a:rPr>
              <a:t>i</a:t>
            </a:r>
            <a:r>
              <a:rPr dirty="0" sz="1800" spc="-5">
                <a:latin typeface="Times New Roman"/>
                <a:cs typeface="Times New Roman"/>
              </a:rPr>
              <a:t>s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0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o	be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42620" algn="l"/>
                <a:tab pos="1057910" algn="l"/>
                <a:tab pos="1523365" algn="l"/>
                <a:tab pos="2268855" algn="l"/>
                <a:tab pos="2619375" algn="l"/>
              </a:tabLst>
            </a:pPr>
            <a:r>
              <a:rPr dirty="0" sz="1800" spc="-5">
                <a:latin typeface="Times New Roman"/>
                <a:cs typeface="Times New Roman"/>
              </a:rPr>
              <a:t>don</a:t>
            </a:r>
            <a:r>
              <a:rPr dirty="0" sz="1800">
                <a:latin typeface="Times New Roman"/>
                <a:cs typeface="Times New Roman"/>
              </a:rPr>
              <a:t>e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5">
                <a:latin typeface="Times New Roman"/>
                <a:cs typeface="Times New Roman"/>
              </a:rPr>
              <a:t>b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>
                <a:latin typeface="Times New Roman"/>
                <a:cs typeface="Times New Roman"/>
              </a:rPr>
              <a:t>the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>
                <a:latin typeface="Times New Roman"/>
                <a:cs typeface="Times New Roman"/>
              </a:rPr>
              <a:t>Board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5">
                <a:latin typeface="Times New Roman"/>
                <a:cs typeface="Times New Roman"/>
              </a:rPr>
              <a:t>a</a:t>
            </a:r>
            <a:r>
              <a:rPr dirty="0" sz="1800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3305" y="3273044"/>
            <a:ext cx="302006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meeting </a:t>
            </a:r>
            <a:r>
              <a:rPr dirty="0" sz="1800">
                <a:latin typeface="Times New Roman"/>
                <a:cs typeface="Times New Roman"/>
              </a:rPr>
              <a:t>of the </a:t>
            </a:r>
            <a:r>
              <a:rPr dirty="0" sz="1800" spc="-5">
                <a:latin typeface="Times New Roman"/>
                <a:cs typeface="Times New Roman"/>
              </a:rPr>
              <a:t>Board.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224915" algn="l"/>
                <a:tab pos="1649095" algn="l"/>
                <a:tab pos="2290445" algn="l"/>
                <a:tab pos="2727325" algn="l"/>
              </a:tabLst>
            </a:pPr>
            <a:r>
              <a:rPr dirty="0" sz="1800">
                <a:latin typeface="Times New Roman"/>
                <a:cs typeface="Times New Roman"/>
              </a:rPr>
              <a:t>Unlike	</a:t>
            </a:r>
            <a:r>
              <a:rPr dirty="0" sz="1800" spc="-5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n	</a:t>
            </a:r>
            <a:r>
              <a:rPr dirty="0" sz="1800" spc="-5">
                <a:latin typeface="Times New Roman"/>
                <a:cs typeface="Times New Roman"/>
              </a:rPr>
              <a:t>cas</a:t>
            </a:r>
            <a:r>
              <a:rPr dirty="0" sz="1800">
                <a:latin typeface="Times New Roman"/>
                <a:cs typeface="Times New Roman"/>
              </a:rPr>
              <a:t>e	of	the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9055" y="4096004"/>
            <a:ext cx="27336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0930" algn="l"/>
                <a:tab pos="2162175" algn="l"/>
              </a:tabLst>
            </a:pPr>
            <a:r>
              <a:rPr dirty="0" sz="1800">
                <a:latin typeface="Times New Roman"/>
                <a:cs typeface="Times New Roman"/>
              </a:rPr>
              <a:t>statu</a:t>
            </a:r>
            <a:r>
              <a:rPr dirty="0" sz="1800" spc="-10">
                <a:latin typeface="Times New Roman"/>
                <a:cs typeface="Times New Roman"/>
              </a:rPr>
              <a:t>t</a:t>
            </a:r>
            <a:r>
              <a:rPr dirty="0" sz="1800" spc="-5">
                <a:latin typeface="Times New Roman"/>
                <a:cs typeface="Times New Roman"/>
              </a:rPr>
              <a:t>o</a:t>
            </a:r>
            <a:r>
              <a:rPr dirty="0" sz="1800" spc="5">
                <a:latin typeface="Times New Roman"/>
                <a:cs typeface="Times New Roman"/>
              </a:rPr>
              <a:t>r</a:t>
            </a:r>
            <a:r>
              <a:rPr dirty="0" sz="1800" spc="-5">
                <a:latin typeface="Times New Roman"/>
                <a:cs typeface="Times New Roman"/>
              </a:rPr>
              <a:t>y	audi</a:t>
            </a:r>
            <a:r>
              <a:rPr dirty="0" sz="1800" spc="-10">
                <a:latin typeface="Times New Roman"/>
                <a:cs typeface="Times New Roman"/>
              </a:rPr>
              <a:t>t</a:t>
            </a:r>
            <a:r>
              <a:rPr dirty="0" sz="1800" spc="-5">
                <a:latin typeface="Times New Roman"/>
                <a:cs typeface="Times New Roman"/>
              </a:rPr>
              <a:t>ors,	where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9055" y="4370323"/>
            <a:ext cx="27349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appointment runs from</a:t>
            </a:r>
            <a:r>
              <a:rPr dirty="0" sz="1800" spc="9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AGM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9055" y="4644644"/>
            <a:ext cx="27343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  <a:tabLst>
                <a:tab pos="453390" algn="l"/>
                <a:tab pos="1320165" algn="l"/>
                <a:tab pos="2051050" algn="l"/>
                <a:tab pos="2479675" algn="l"/>
              </a:tabLst>
            </a:pPr>
            <a:r>
              <a:rPr dirty="0" sz="1800" spc="-5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o	</a:t>
            </a:r>
            <a:r>
              <a:rPr dirty="0" sz="1800" spc="-5">
                <a:latin typeface="Times New Roman"/>
                <a:cs typeface="Times New Roman"/>
              </a:rPr>
              <a:t>AGM</a:t>
            </a:r>
            <a:r>
              <a:rPr dirty="0" sz="1800">
                <a:latin typeface="Times New Roman"/>
                <a:cs typeface="Times New Roman"/>
              </a:rPr>
              <a:t>,	</a:t>
            </a:r>
            <a:r>
              <a:rPr dirty="0" sz="1800" spc="-10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here	</a:t>
            </a:r>
            <a:r>
              <a:rPr dirty="0" sz="1800" spc="-5">
                <a:latin typeface="Times New Roman"/>
                <a:cs typeface="Times New Roman"/>
              </a:rPr>
              <a:t>is</a:t>
            </a:r>
            <a:r>
              <a:rPr dirty="0" sz="1800">
                <a:latin typeface="Times New Roman"/>
                <a:cs typeface="Times New Roman"/>
              </a:rPr>
              <a:t>	no</a:t>
            </a:r>
            <a:endParaRPr sz="18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for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9055" y="4918964"/>
            <a:ext cx="22694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63320" algn="l"/>
              </a:tabLst>
            </a:pPr>
            <a:r>
              <a:rPr dirty="0" sz="1800">
                <a:latin typeface="Times New Roman"/>
                <a:cs typeface="Times New Roman"/>
              </a:rPr>
              <a:t>prescribed	end-of-term  </a:t>
            </a:r>
            <a:r>
              <a:rPr dirty="0" sz="1800">
                <a:latin typeface="Times New Roman"/>
                <a:cs typeface="Times New Roman"/>
              </a:rPr>
              <a:t>the </a:t>
            </a:r>
            <a:r>
              <a:rPr dirty="0" sz="1800" spc="-5">
                <a:latin typeface="Times New Roman"/>
                <a:cs typeface="Times New Roman"/>
              </a:rPr>
              <a:t>secretarial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auditor.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00100" y="1071372"/>
            <a:ext cx="1916430" cy="794385"/>
            <a:chOff x="800100" y="1071372"/>
            <a:chExt cx="1916430" cy="794385"/>
          </a:xfrm>
        </p:grpSpPr>
        <p:sp>
          <p:nvSpPr>
            <p:cNvPr id="14" name="object 14"/>
            <p:cNvSpPr/>
            <p:nvPr/>
          </p:nvSpPr>
          <p:spPr>
            <a:xfrm>
              <a:off x="812673" y="1083945"/>
              <a:ext cx="1891664" cy="768985"/>
            </a:xfrm>
            <a:custGeom>
              <a:avLst/>
              <a:gdLst/>
              <a:ahLst/>
              <a:cxnLst/>
              <a:rect l="l" t="t" r="r" b="b"/>
              <a:pathLst>
                <a:path w="1891664" h="768985">
                  <a:moveTo>
                    <a:pt x="1763140" y="0"/>
                  </a:moveTo>
                  <a:lnTo>
                    <a:pt x="0" y="0"/>
                  </a:lnTo>
                  <a:lnTo>
                    <a:pt x="0" y="640714"/>
                  </a:lnTo>
                  <a:lnTo>
                    <a:pt x="128142" y="768857"/>
                  </a:lnTo>
                  <a:lnTo>
                    <a:pt x="1891283" y="768857"/>
                  </a:lnTo>
                  <a:lnTo>
                    <a:pt x="1891283" y="128142"/>
                  </a:lnTo>
                  <a:lnTo>
                    <a:pt x="176314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12673" y="1083945"/>
              <a:ext cx="1891664" cy="768985"/>
            </a:xfrm>
            <a:custGeom>
              <a:avLst/>
              <a:gdLst/>
              <a:ahLst/>
              <a:cxnLst/>
              <a:rect l="l" t="t" r="r" b="b"/>
              <a:pathLst>
                <a:path w="1891664" h="768985">
                  <a:moveTo>
                    <a:pt x="0" y="0"/>
                  </a:moveTo>
                  <a:lnTo>
                    <a:pt x="1763140" y="0"/>
                  </a:lnTo>
                  <a:lnTo>
                    <a:pt x="1891283" y="128142"/>
                  </a:lnTo>
                  <a:lnTo>
                    <a:pt x="1891283" y="768857"/>
                  </a:lnTo>
                  <a:lnTo>
                    <a:pt x="128142" y="768857"/>
                  </a:lnTo>
                  <a:lnTo>
                    <a:pt x="0" y="640714"/>
                  </a:lnTo>
                  <a:lnTo>
                    <a:pt x="0" y="0"/>
                  </a:lnTo>
                  <a:close/>
                </a:path>
              </a:pathLst>
            </a:custGeom>
            <a:ln w="2514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026413" y="1294638"/>
            <a:ext cx="146367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Times New Roman"/>
                <a:cs typeface="Times New Roman"/>
              </a:rPr>
              <a:t>Appointment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366133" y="1071244"/>
            <a:ext cx="3345179" cy="4890135"/>
            <a:chOff x="4366133" y="1071244"/>
            <a:chExt cx="3345179" cy="4890135"/>
          </a:xfrm>
        </p:grpSpPr>
        <p:sp>
          <p:nvSpPr>
            <p:cNvPr id="18" name="object 18"/>
            <p:cNvSpPr/>
            <p:nvPr/>
          </p:nvSpPr>
          <p:spPr>
            <a:xfrm>
              <a:off x="4378833" y="1083944"/>
              <a:ext cx="3319779" cy="4864735"/>
            </a:xfrm>
            <a:custGeom>
              <a:avLst/>
              <a:gdLst/>
              <a:ahLst/>
              <a:cxnLst/>
              <a:rect l="l" t="t" r="r" b="b"/>
              <a:pathLst>
                <a:path w="3319779" h="4864735">
                  <a:moveTo>
                    <a:pt x="2766060" y="0"/>
                  </a:moveTo>
                  <a:lnTo>
                    <a:pt x="553212" y="0"/>
                  </a:lnTo>
                  <a:lnTo>
                    <a:pt x="505474" y="2030"/>
                  </a:lnTo>
                  <a:lnTo>
                    <a:pt x="458865" y="8010"/>
                  </a:lnTo>
                  <a:lnTo>
                    <a:pt x="413550" y="17775"/>
                  </a:lnTo>
                  <a:lnTo>
                    <a:pt x="369696" y="31158"/>
                  </a:lnTo>
                  <a:lnTo>
                    <a:pt x="327468" y="47993"/>
                  </a:lnTo>
                  <a:lnTo>
                    <a:pt x="287032" y="68114"/>
                  </a:lnTo>
                  <a:lnTo>
                    <a:pt x="248555" y="91355"/>
                  </a:lnTo>
                  <a:lnTo>
                    <a:pt x="212203" y="117550"/>
                  </a:lnTo>
                  <a:lnTo>
                    <a:pt x="178140" y="146534"/>
                  </a:lnTo>
                  <a:lnTo>
                    <a:pt x="146534" y="178140"/>
                  </a:lnTo>
                  <a:lnTo>
                    <a:pt x="117550" y="212203"/>
                  </a:lnTo>
                  <a:lnTo>
                    <a:pt x="91355" y="248555"/>
                  </a:lnTo>
                  <a:lnTo>
                    <a:pt x="68114" y="287032"/>
                  </a:lnTo>
                  <a:lnTo>
                    <a:pt x="47993" y="327468"/>
                  </a:lnTo>
                  <a:lnTo>
                    <a:pt x="31158" y="369696"/>
                  </a:lnTo>
                  <a:lnTo>
                    <a:pt x="17775" y="413550"/>
                  </a:lnTo>
                  <a:lnTo>
                    <a:pt x="8010" y="458865"/>
                  </a:lnTo>
                  <a:lnTo>
                    <a:pt x="2030" y="505474"/>
                  </a:lnTo>
                  <a:lnTo>
                    <a:pt x="0" y="553212"/>
                  </a:lnTo>
                  <a:lnTo>
                    <a:pt x="0" y="4311395"/>
                  </a:lnTo>
                  <a:lnTo>
                    <a:pt x="2030" y="4359128"/>
                  </a:lnTo>
                  <a:lnTo>
                    <a:pt x="8010" y="4405733"/>
                  </a:lnTo>
                  <a:lnTo>
                    <a:pt x="17775" y="4451044"/>
                  </a:lnTo>
                  <a:lnTo>
                    <a:pt x="31158" y="4494896"/>
                  </a:lnTo>
                  <a:lnTo>
                    <a:pt x="47993" y="4537123"/>
                  </a:lnTo>
                  <a:lnTo>
                    <a:pt x="68114" y="4577558"/>
                  </a:lnTo>
                  <a:lnTo>
                    <a:pt x="91355" y="4616035"/>
                  </a:lnTo>
                  <a:lnTo>
                    <a:pt x="117550" y="4652388"/>
                  </a:lnTo>
                  <a:lnTo>
                    <a:pt x="146534" y="4686452"/>
                  </a:lnTo>
                  <a:lnTo>
                    <a:pt x="178140" y="4718059"/>
                  </a:lnTo>
                  <a:lnTo>
                    <a:pt x="212203" y="4747045"/>
                  </a:lnTo>
                  <a:lnTo>
                    <a:pt x="248555" y="4773242"/>
                  </a:lnTo>
                  <a:lnTo>
                    <a:pt x="287032" y="4796486"/>
                  </a:lnTo>
                  <a:lnTo>
                    <a:pt x="327468" y="4816609"/>
                  </a:lnTo>
                  <a:lnTo>
                    <a:pt x="369696" y="4833445"/>
                  </a:lnTo>
                  <a:lnTo>
                    <a:pt x="413550" y="4846830"/>
                  </a:lnTo>
                  <a:lnTo>
                    <a:pt x="458865" y="4856596"/>
                  </a:lnTo>
                  <a:lnTo>
                    <a:pt x="505474" y="4862577"/>
                  </a:lnTo>
                  <a:lnTo>
                    <a:pt x="553212" y="4864608"/>
                  </a:lnTo>
                  <a:lnTo>
                    <a:pt x="2766060" y="4864608"/>
                  </a:lnTo>
                  <a:lnTo>
                    <a:pt x="2813797" y="4862577"/>
                  </a:lnTo>
                  <a:lnTo>
                    <a:pt x="2860406" y="4856596"/>
                  </a:lnTo>
                  <a:lnTo>
                    <a:pt x="2905721" y="4846830"/>
                  </a:lnTo>
                  <a:lnTo>
                    <a:pt x="2949575" y="4833445"/>
                  </a:lnTo>
                  <a:lnTo>
                    <a:pt x="2991803" y="4816609"/>
                  </a:lnTo>
                  <a:lnTo>
                    <a:pt x="3032239" y="4796486"/>
                  </a:lnTo>
                  <a:lnTo>
                    <a:pt x="3070716" y="4773242"/>
                  </a:lnTo>
                  <a:lnTo>
                    <a:pt x="3107068" y="4747045"/>
                  </a:lnTo>
                  <a:lnTo>
                    <a:pt x="3141131" y="4718059"/>
                  </a:lnTo>
                  <a:lnTo>
                    <a:pt x="3172737" y="4686452"/>
                  </a:lnTo>
                  <a:lnTo>
                    <a:pt x="3201721" y="4652388"/>
                  </a:lnTo>
                  <a:lnTo>
                    <a:pt x="3227916" y="4616035"/>
                  </a:lnTo>
                  <a:lnTo>
                    <a:pt x="3251157" y="4577558"/>
                  </a:lnTo>
                  <a:lnTo>
                    <a:pt x="3271278" y="4537123"/>
                  </a:lnTo>
                  <a:lnTo>
                    <a:pt x="3288113" y="4494896"/>
                  </a:lnTo>
                  <a:lnTo>
                    <a:pt x="3301496" y="4451044"/>
                  </a:lnTo>
                  <a:lnTo>
                    <a:pt x="3311261" y="4405733"/>
                  </a:lnTo>
                  <a:lnTo>
                    <a:pt x="3317241" y="4359128"/>
                  </a:lnTo>
                  <a:lnTo>
                    <a:pt x="3319271" y="4311395"/>
                  </a:lnTo>
                  <a:lnTo>
                    <a:pt x="3319271" y="553212"/>
                  </a:lnTo>
                  <a:lnTo>
                    <a:pt x="3317241" y="505474"/>
                  </a:lnTo>
                  <a:lnTo>
                    <a:pt x="3311261" y="458865"/>
                  </a:lnTo>
                  <a:lnTo>
                    <a:pt x="3301496" y="413550"/>
                  </a:lnTo>
                  <a:lnTo>
                    <a:pt x="3288113" y="369696"/>
                  </a:lnTo>
                  <a:lnTo>
                    <a:pt x="3271278" y="327468"/>
                  </a:lnTo>
                  <a:lnTo>
                    <a:pt x="3251157" y="287032"/>
                  </a:lnTo>
                  <a:lnTo>
                    <a:pt x="3227916" y="248555"/>
                  </a:lnTo>
                  <a:lnTo>
                    <a:pt x="3201721" y="212203"/>
                  </a:lnTo>
                  <a:lnTo>
                    <a:pt x="3172737" y="178140"/>
                  </a:lnTo>
                  <a:lnTo>
                    <a:pt x="3141131" y="146534"/>
                  </a:lnTo>
                  <a:lnTo>
                    <a:pt x="3107068" y="117550"/>
                  </a:lnTo>
                  <a:lnTo>
                    <a:pt x="3070716" y="91355"/>
                  </a:lnTo>
                  <a:lnTo>
                    <a:pt x="3032239" y="68114"/>
                  </a:lnTo>
                  <a:lnTo>
                    <a:pt x="2991803" y="47993"/>
                  </a:lnTo>
                  <a:lnTo>
                    <a:pt x="2949575" y="31158"/>
                  </a:lnTo>
                  <a:lnTo>
                    <a:pt x="2905721" y="17775"/>
                  </a:lnTo>
                  <a:lnTo>
                    <a:pt x="2860406" y="8010"/>
                  </a:lnTo>
                  <a:lnTo>
                    <a:pt x="2813797" y="2030"/>
                  </a:lnTo>
                  <a:lnTo>
                    <a:pt x="2766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378833" y="1083944"/>
              <a:ext cx="3319779" cy="4864735"/>
            </a:xfrm>
            <a:custGeom>
              <a:avLst/>
              <a:gdLst/>
              <a:ahLst/>
              <a:cxnLst/>
              <a:rect l="l" t="t" r="r" b="b"/>
              <a:pathLst>
                <a:path w="3319779" h="4864735">
                  <a:moveTo>
                    <a:pt x="0" y="553212"/>
                  </a:moveTo>
                  <a:lnTo>
                    <a:pt x="2030" y="505474"/>
                  </a:lnTo>
                  <a:lnTo>
                    <a:pt x="8010" y="458865"/>
                  </a:lnTo>
                  <a:lnTo>
                    <a:pt x="17775" y="413550"/>
                  </a:lnTo>
                  <a:lnTo>
                    <a:pt x="31158" y="369696"/>
                  </a:lnTo>
                  <a:lnTo>
                    <a:pt x="47993" y="327468"/>
                  </a:lnTo>
                  <a:lnTo>
                    <a:pt x="68114" y="287032"/>
                  </a:lnTo>
                  <a:lnTo>
                    <a:pt x="91355" y="248555"/>
                  </a:lnTo>
                  <a:lnTo>
                    <a:pt x="117550" y="212203"/>
                  </a:lnTo>
                  <a:lnTo>
                    <a:pt x="146534" y="178140"/>
                  </a:lnTo>
                  <a:lnTo>
                    <a:pt x="178140" y="146534"/>
                  </a:lnTo>
                  <a:lnTo>
                    <a:pt x="212203" y="117550"/>
                  </a:lnTo>
                  <a:lnTo>
                    <a:pt x="248555" y="91355"/>
                  </a:lnTo>
                  <a:lnTo>
                    <a:pt x="287032" y="68114"/>
                  </a:lnTo>
                  <a:lnTo>
                    <a:pt x="327468" y="47993"/>
                  </a:lnTo>
                  <a:lnTo>
                    <a:pt x="369696" y="31158"/>
                  </a:lnTo>
                  <a:lnTo>
                    <a:pt x="413550" y="17775"/>
                  </a:lnTo>
                  <a:lnTo>
                    <a:pt x="458865" y="8010"/>
                  </a:lnTo>
                  <a:lnTo>
                    <a:pt x="505474" y="2030"/>
                  </a:lnTo>
                  <a:lnTo>
                    <a:pt x="553212" y="0"/>
                  </a:lnTo>
                  <a:lnTo>
                    <a:pt x="2766060" y="0"/>
                  </a:lnTo>
                  <a:lnTo>
                    <a:pt x="2813797" y="2030"/>
                  </a:lnTo>
                  <a:lnTo>
                    <a:pt x="2860406" y="8010"/>
                  </a:lnTo>
                  <a:lnTo>
                    <a:pt x="2905721" y="17775"/>
                  </a:lnTo>
                  <a:lnTo>
                    <a:pt x="2949575" y="31158"/>
                  </a:lnTo>
                  <a:lnTo>
                    <a:pt x="2991803" y="47993"/>
                  </a:lnTo>
                  <a:lnTo>
                    <a:pt x="3032239" y="68114"/>
                  </a:lnTo>
                  <a:lnTo>
                    <a:pt x="3070716" y="91355"/>
                  </a:lnTo>
                  <a:lnTo>
                    <a:pt x="3107068" y="117550"/>
                  </a:lnTo>
                  <a:lnTo>
                    <a:pt x="3141131" y="146534"/>
                  </a:lnTo>
                  <a:lnTo>
                    <a:pt x="3172737" y="178140"/>
                  </a:lnTo>
                  <a:lnTo>
                    <a:pt x="3201721" y="212203"/>
                  </a:lnTo>
                  <a:lnTo>
                    <a:pt x="3227916" y="248555"/>
                  </a:lnTo>
                  <a:lnTo>
                    <a:pt x="3251157" y="287032"/>
                  </a:lnTo>
                  <a:lnTo>
                    <a:pt x="3271278" y="327468"/>
                  </a:lnTo>
                  <a:lnTo>
                    <a:pt x="3288113" y="369696"/>
                  </a:lnTo>
                  <a:lnTo>
                    <a:pt x="3301496" y="413550"/>
                  </a:lnTo>
                  <a:lnTo>
                    <a:pt x="3311261" y="458865"/>
                  </a:lnTo>
                  <a:lnTo>
                    <a:pt x="3317241" y="505474"/>
                  </a:lnTo>
                  <a:lnTo>
                    <a:pt x="3319271" y="553212"/>
                  </a:lnTo>
                  <a:lnTo>
                    <a:pt x="3319271" y="4311395"/>
                  </a:lnTo>
                  <a:lnTo>
                    <a:pt x="3317241" y="4359128"/>
                  </a:lnTo>
                  <a:lnTo>
                    <a:pt x="3311261" y="4405733"/>
                  </a:lnTo>
                  <a:lnTo>
                    <a:pt x="3301496" y="4451044"/>
                  </a:lnTo>
                  <a:lnTo>
                    <a:pt x="3288113" y="4494896"/>
                  </a:lnTo>
                  <a:lnTo>
                    <a:pt x="3271278" y="4537123"/>
                  </a:lnTo>
                  <a:lnTo>
                    <a:pt x="3251157" y="4577558"/>
                  </a:lnTo>
                  <a:lnTo>
                    <a:pt x="3227916" y="4616035"/>
                  </a:lnTo>
                  <a:lnTo>
                    <a:pt x="3201721" y="4652388"/>
                  </a:lnTo>
                  <a:lnTo>
                    <a:pt x="3172737" y="4686452"/>
                  </a:lnTo>
                  <a:lnTo>
                    <a:pt x="3141131" y="4718059"/>
                  </a:lnTo>
                  <a:lnTo>
                    <a:pt x="3107068" y="4747045"/>
                  </a:lnTo>
                  <a:lnTo>
                    <a:pt x="3070716" y="4773242"/>
                  </a:lnTo>
                  <a:lnTo>
                    <a:pt x="3032239" y="4796486"/>
                  </a:lnTo>
                  <a:lnTo>
                    <a:pt x="2991803" y="4816609"/>
                  </a:lnTo>
                  <a:lnTo>
                    <a:pt x="2949575" y="4833445"/>
                  </a:lnTo>
                  <a:lnTo>
                    <a:pt x="2905721" y="4846830"/>
                  </a:lnTo>
                  <a:lnTo>
                    <a:pt x="2860406" y="4856596"/>
                  </a:lnTo>
                  <a:lnTo>
                    <a:pt x="2813797" y="4862577"/>
                  </a:lnTo>
                  <a:lnTo>
                    <a:pt x="2766060" y="4864608"/>
                  </a:lnTo>
                  <a:lnTo>
                    <a:pt x="553212" y="4864608"/>
                  </a:lnTo>
                  <a:lnTo>
                    <a:pt x="505474" y="4862577"/>
                  </a:lnTo>
                  <a:lnTo>
                    <a:pt x="458865" y="4856596"/>
                  </a:lnTo>
                  <a:lnTo>
                    <a:pt x="413550" y="4846830"/>
                  </a:lnTo>
                  <a:lnTo>
                    <a:pt x="369696" y="4833445"/>
                  </a:lnTo>
                  <a:lnTo>
                    <a:pt x="327468" y="4816609"/>
                  </a:lnTo>
                  <a:lnTo>
                    <a:pt x="287032" y="4796486"/>
                  </a:lnTo>
                  <a:lnTo>
                    <a:pt x="248555" y="4773242"/>
                  </a:lnTo>
                  <a:lnTo>
                    <a:pt x="212203" y="4747045"/>
                  </a:lnTo>
                  <a:lnTo>
                    <a:pt x="178140" y="4718059"/>
                  </a:lnTo>
                  <a:lnTo>
                    <a:pt x="146534" y="4686452"/>
                  </a:lnTo>
                  <a:lnTo>
                    <a:pt x="117550" y="4652388"/>
                  </a:lnTo>
                  <a:lnTo>
                    <a:pt x="91355" y="4616035"/>
                  </a:lnTo>
                  <a:lnTo>
                    <a:pt x="68114" y="4577558"/>
                  </a:lnTo>
                  <a:lnTo>
                    <a:pt x="47993" y="4537123"/>
                  </a:lnTo>
                  <a:lnTo>
                    <a:pt x="31158" y="4494896"/>
                  </a:lnTo>
                  <a:lnTo>
                    <a:pt x="17775" y="4451044"/>
                  </a:lnTo>
                  <a:lnTo>
                    <a:pt x="8010" y="4405733"/>
                  </a:lnTo>
                  <a:lnTo>
                    <a:pt x="2030" y="4359128"/>
                  </a:lnTo>
                  <a:lnTo>
                    <a:pt x="0" y="4311395"/>
                  </a:lnTo>
                  <a:lnTo>
                    <a:pt x="0" y="553212"/>
                  </a:lnTo>
                  <a:close/>
                </a:path>
              </a:pathLst>
            </a:custGeom>
            <a:ln w="2514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4528058" y="2200655"/>
            <a:ext cx="302006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98450" marR="5080" indent="-2857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1800">
                <a:latin typeface="Times New Roman"/>
                <a:cs typeface="Times New Roman"/>
              </a:rPr>
              <a:t>There are no provisions </a:t>
            </a:r>
            <a:r>
              <a:rPr dirty="0" sz="1800" spc="-5">
                <a:latin typeface="Times New Roman"/>
                <a:cs typeface="Times New Roman"/>
              </a:rPr>
              <a:t>in  law </a:t>
            </a:r>
            <a:r>
              <a:rPr dirty="0" sz="1800">
                <a:latin typeface="Times New Roman"/>
                <a:cs typeface="Times New Roman"/>
              </a:rPr>
              <a:t>about removal of  </a:t>
            </a:r>
            <a:r>
              <a:rPr dirty="0" sz="1800" spc="-5">
                <a:latin typeface="Times New Roman"/>
                <a:cs typeface="Times New Roman"/>
              </a:rPr>
              <a:t>secretarial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auditor;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28058" y="3297935"/>
            <a:ext cx="30200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815" algn="l"/>
                <a:tab pos="298450" algn="l"/>
                <a:tab pos="796925" algn="l"/>
                <a:tab pos="1487805" algn="l"/>
                <a:tab pos="1784350" algn="l"/>
                <a:tab pos="2829560" algn="l"/>
              </a:tabLst>
            </a:pPr>
            <a:r>
              <a:rPr dirty="0" sz="1800">
                <a:latin typeface="Times New Roman"/>
                <a:cs typeface="Times New Roman"/>
              </a:rPr>
              <a:t>The	report	</a:t>
            </a:r>
            <a:r>
              <a:rPr dirty="0" sz="1800" spc="-10">
                <a:latin typeface="Times New Roman"/>
                <a:cs typeface="Times New Roman"/>
              </a:rPr>
              <a:t>i</a:t>
            </a:r>
            <a:r>
              <a:rPr dirty="0" sz="1800" spc="-5">
                <a:latin typeface="Times New Roman"/>
                <a:cs typeface="Times New Roman"/>
              </a:rPr>
              <a:t>s</a:t>
            </a:r>
            <a:r>
              <a:rPr dirty="0" sz="1800">
                <a:latin typeface="Times New Roman"/>
                <a:cs typeface="Times New Roman"/>
              </a:rPr>
              <a:t>	addressed	</a:t>
            </a:r>
            <a:r>
              <a:rPr dirty="0" sz="1800" spc="-5">
                <a:latin typeface="Times New Roman"/>
                <a:cs typeface="Times New Roman"/>
              </a:rPr>
              <a:t>to  </a:t>
            </a:r>
            <a:r>
              <a:rPr dirty="0" sz="1800" spc="-5">
                <a:latin typeface="Times New Roman"/>
                <a:cs typeface="Times New Roman"/>
              </a:rPr>
              <a:t>members: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85258" y="3846576"/>
            <a:ext cx="25622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ourier New"/>
                <a:cs typeface="Courier New"/>
              </a:rPr>
              <a:t>o </a:t>
            </a:r>
            <a:r>
              <a:rPr dirty="0" sz="1800">
                <a:latin typeface="Times New Roman"/>
                <a:cs typeface="Times New Roman"/>
              </a:rPr>
              <a:t>However, unlike </a:t>
            </a:r>
            <a:r>
              <a:rPr dirty="0" sz="1800" spc="-5">
                <a:latin typeface="Times New Roman"/>
                <a:cs typeface="Times New Roman"/>
              </a:rPr>
              <a:t>in</a:t>
            </a:r>
            <a:r>
              <a:rPr dirty="0" sz="1800" spc="3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71008" y="4120895"/>
            <a:ext cx="22777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6245" algn="l"/>
                <a:tab pos="1470025" algn="l"/>
              </a:tabLst>
            </a:pPr>
            <a:r>
              <a:rPr dirty="0" sz="1800">
                <a:latin typeface="Times New Roman"/>
                <a:cs typeface="Times New Roman"/>
              </a:rPr>
              <a:t>of	statutory	</a:t>
            </a:r>
            <a:r>
              <a:rPr dirty="0" sz="1800" spc="-5">
                <a:latin typeface="Times New Roman"/>
                <a:cs typeface="Times New Roman"/>
              </a:rPr>
              <a:t>auditors,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71008" y="4394961"/>
            <a:ext cx="227711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there is no provision</a:t>
            </a:r>
            <a:r>
              <a:rPr dirty="0" sz="1800" spc="40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for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21347" y="4669790"/>
            <a:ext cx="82676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to</a:t>
            </a:r>
            <a:endParaRPr sz="18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tabLst>
                <a:tab pos="610235" algn="l"/>
              </a:tabLst>
            </a:pPr>
            <a:r>
              <a:rPr dirty="0" sz="1800" spc="-5">
                <a:latin typeface="Times New Roman"/>
                <a:cs typeface="Times New Roman"/>
              </a:rPr>
              <a:t>case	of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71008" y="4669790"/>
            <a:ext cx="132016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representa</a:t>
            </a:r>
            <a:r>
              <a:rPr dirty="0" sz="1800" spc="-10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ion  </a:t>
            </a:r>
            <a:r>
              <a:rPr dirty="0" sz="1800" spc="-5">
                <a:latin typeface="Times New Roman"/>
                <a:cs typeface="Times New Roman"/>
              </a:rPr>
              <a:t>members in  removal.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8403208" y="1038478"/>
            <a:ext cx="3345179" cy="4890135"/>
            <a:chOff x="8403208" y="1038478"/>
            <a:chExt cx="3345179" cy="4890135"/>
          </a:xfrm>
        </p:grpSpPr>
        <p:sp>
          <p:nvSpPr>
            <p:cNvPr id="28" name="object 28"/>
            <p:cNvSpPr/>
            <p:nvPr/>
          </p:nvSpPr>
          <p:spPr>
            <a:xfrm>
              <a:off x="8415908" y="1051178"/>
              <a:ext cx="3319779" cy="4864735"/>
            </a:xfrm>
            <a:custGeom>
              <a:avLst/>
              <a:gdLst/>
              <a:ahLst/>
              <a:cxnLst/>
              <a:rect l="l" t="t" r="r" b="b"/>
              <a:pathLst>
                <a:path w="3319779" h="4864735">
                  <a:moveTo>
                    <a:pt x="2766060" y="0"/>
                  </a:moveTo>
                  <a:lnTo>
                    <a:pt x="553212" y="0"/>
                  </a:lnTo>
                  <a:lnTo>
                    <a:pt x="505474" y="2030"/>
                  </a:lnTo>
                  <a:lnTo>
                    <a:pt x="458865" y="8010"/>
                  </a:lnTo>
                  <a:lnTo>
                    <a:pt x="413550" y="17775"/>
                  </a:lnTo>
                  <a:lnTo>
                    <a:pt x="369696" y="31158"/>
                  </a:lnTo>
                  <a:lnTo>
                    <a:pt x="327468" y="47993"/>
                  </a:lnTo>
                  <a:lnTo>
                    <a:pt x="287032" y="68114"/>
                  </a:lnTo>
                  <a:lnTo>
                    <a:pt x="248555" y="91355"/>
                  </a:lnTo>
                  <a:lnTo>
                    <a:pt x="212203" y="117550"/>
                  </a:lnTo>
                  <a:lnTo>
                    <a:pt x="178140" y="146534"/>
                  </a:lnTo>
                  <a:lnTo>
                    <a:pt x="146534" y="178140"/>
                  </a:lnTo>
                  <a:lnTo>
                    <a:pt x="117550" y="212203"/>
                  </a:lnTo>
                  <a:lnTo>
                    <a:pt x="91355" y="248555"/>
                  </a:lnTo>
                  <a:lnTo>
                    <a:pt x="68114" y="287032"/>
                  </a:lnTo>
                  <a:lnTo>
                    <a:pt x="47993" y="327468"/>
                  </a:lnTo>
                  <a:lnTo>
                    <a:pt x="31158" y="369696"/>
                  </a:lnTo>
                  <a:lnTo>
                    <a:pt x="17775" y="413550"/>
                  </a:lnTo>
                  <a:lnTo>
                    <a:pt x="8010" y="458865"/>
                  </a:lnTo>
                  <a:lnTo>
                    <a:pt x="2030" y="505474"/>
                  </a:lnTo>
                  <a:lnTo>
                    <a:pt x="0" y="553212"/>
                  </a:lnTo>
                  <a:lnTo>
                    <a:pt x="0" y="4311396"/>
                  </a:lnTo>
                  <a:lnTo>
                    <a:pt x="2030" y="4359128"/>
                  </a:lnTo>
                  <a:lnTo>
                    <a:pt x="8010" y="4405733"/>
                  </a:lnTo>
                  <a:lnTo>
                    <a:pt x="17775" y="4451044"/>
                  </a:lnTo>
                  <a:lnTo>
                    <a:pt x="31158" y="4494896"/>
                  </a:lnTo>
                  <a:lnTo>
                    <a:pt x="47993" y="4537123"/>
                  </a:lnTo>
                  <a:lnTo>
                    <a:pt x="68114" y="4577558"/>
                  </a:lnTo>
                  <a:lnTo>
                    <a:pt x="91355" y="4616035"/>
                  </a:lnTo>
                  <a:lnTo>
                    <a:pt x="117550" y="4652388"/>
                  </a:lnTo>
                  <a:lnTo>
                    <a:pt x="146534" y="4686452"/>
                  </a:lnTo>
                  <a:lnTo>
                    <a:pt x="178140" y="4718059"/>
                  </a:lnTo>
                  <a:lnTo>
                    <a:pt x="212203" y="4747045"/>
                  </a:lnTo>
                  <a:lnTo>
                    <a:pt x="248555" y="4773242"/>
                  </a:lnTo>
                  <a:lnTo>
                    <a:pt x="287032" y="4796486"/>
                  </a:lnTo>
                  <a:lnTo>
                    <a:pt x="327468" y="4816609"/>
                  </a:lnTo>
                  <a:lnTo>
                    <a:pt x="369696" y="4833445"/>
                  </a:lnTo>
                  <a:lnTo>
                    <a:pt x="413550" y="4846830"/>
                  </a:lnTo>
                  <a:lnTo>
                    <a:pt x="458865" y="4856596"/>
                  </a:lnTo>
                  <a:lnTo>
                    <a:pt x="505474" y="4862577"/>
                  </a:lnTo>
                  <a:lnTo>
                    <a:pt x="553212" y="4864608"/>
                  </a:lnTo>
                  <a:lnTo>
                    <a:pt x="2766060" y="4864608"/>
                  </a:lnTo>
                  <a:lnTo>
                    <a:pt x="2813797" y="4862577"/>
                  </a:lnTo>
                  <a:lnTo>
                    <a:pt x="2860406" y="4856596"/>
                  </a:lnTo>
                  <a:lnTo>
                    <a:pt x="2905721" y="4846830"/>
                  </a:lnTo>
                  <a:lnTo>
                    <a:pt x="2949575" y="4833445"/>
                  </a:lnTo>
                  <a:lnTo>
                    <a:pt x="2991803" y="4816609"/>
                  </a:lnTo>
                  <a:lnTo>
                    <a:pt x="3032239" y="4796486"/>
                  </a:lnTo>
                  <a:lnTo>
                    <a:pt x="3070716" y="4773242"/>
                  </a:lnTo>
                  <a:lnTo>
                    <a:pt x="3107068" y="4747045"/>
                  </a:lnTo>
                  <a:lnTo>
                    <a:pt x="3141131" y="4718059"/>
                  </a:lnTo>
                  <a:lnTo>
                    <a:pt x="3172737" y="4686452"/>
                  </a:lnTo>
                  <a:lnTo>
                    <a:pt x="3201721" y="4652388"/>
                  </a:lnTo>
                  <a:lnTo>
                    <a:pt x="3227916" y="4616035"/>
                  </a:lnTo>
                  <a:lnTo>
                    <a:pt x="3251157" y="4577558"/>
                  </a:lnTo>
                  <a:lnTo>
                    <a:pt x="3271278" y="4537123"/>
                  </a:lnTo>
                  <a:lnTo>
                    <a:pt x="3288113" y="4494896"/>
                  </a:lnTo>
                  <a:lnTo>
                    <a:pt x="3301496" y="4451044"/>
                  </a:lnTo>
                  <a:lnTo>
                    <a:pt x="3311261" y="4405733"/>
                  </a:lnTo>
                  <a:lnTo>
                    <a:pt x="3317241" y="4359128"/>
                  </a:lnTo>
                  <a:lnTo>
                    <a:pt x="3319272" y="4311396"/>
                  </a:lnTo>
                  <a:lnTo>
                    <a:pt x="3319272" y="553212"/>
                  </a:lnTo>
                  <a:lnTo>
                    <a:pt x="3317241" y="505474"/>
                  </a:lnTo>
                  <a:lnTo>
                    <a:pt x="3311261" y="458865"/>
                  </a:lnTo>
                  <a:lnTo>
                    <a:pt x="3301496" y="413550"/>
                  </a:lnTo>
                  <a:lnTo>
                    <a:pt x="3288113" y="369696"/>
                  </a:lnTo>
                  <a:lnTo>
                    <a:pt x="3271278" y="327468"/>
                  </a:lnTo>
                  <a:lnTo>
                    <a:pt x="3251157" y="287032"/>
                  </a:lnTo>
                  <a:lnTo>
                    <a:pt x="3227916" y="248555"/>
                  </a:lnTo>
                  <a:lnTo>
                    <a:pt x="3201721" y="212203"/>
                  </a:lnTo>
                  <a:lnTo>
                    <a:pt x="3172737" y="178140"/>
                  </a:lnTo>
                  <a:lnTo>
                    <a:pt x="3141131" y="146534"/>
                  </a:lnTo>
                  <a:lnTo>
                    <a:pt x="3107068" y="117550"/>
                  </a:lnTo>
                  <a:lnTo>
                    <a:pt x="3070716" y="91355"/>
                  </a:lnTo>
                  <a:lnTo>
                    <a:pt x="3032239" y="68114"/>
                  </a:lnTo>
                  <a:lnTo>
                    <a:pt x="2991803" y="47993"/>
                  </a:lnTo>
                  <a:lnTo>
                    <a:pt x="2949575" y="31158"/>
                  </a:lnTo>
                  <a:lnTo>
                    <a:pt x="2905721" y="17775"/>
                  </a:lnTo>
                  <a:lnTo>
                    <a:pt x="2860406" y="8010"/>
                  </a:lnTo>
                  <a:lnTo>
                    <a:pt x="2813797" y="2030"/>
                  </a:lnTo>
                  <a:lnTo>
                    <a:pt x="2766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8415908" y="1051178"/>
              <a:ext cx="3319779" cy="4864735"/>
            </a:xfrm>
            <a:custGeom>
              <a:avLst/>
              <a:gdLst/>
              <a:ahLst/>
              <a:cxnLst/>
              <a:rect l="l" t="t" r="r" b="b"/>
              <a:pathLst>
                <a:path w="3319779" h="4864735">
                  <a:moveTo>
                    <a:pt x="0" y="553212"/>
                  </a:moveTo>
                  <a:lnTo>
                    <a:pt x="2030" y="505474"/>
                  </a:lnTo>
                  <a:lnTo>
                    <a:pt x="8010" y="458865"/>
                  </a:lnTo>
                  <a:lnTo>
                    <a:pt x="17775" y="413550"/>
                  </a:lnTo>
                  <a:lnTo>
                    <a:pt x="31158" y="369696"/>
                  </a:lnTo>
                  <a:lnTo>
                    <a:pt x="47993" y="327468"/>
                  </a:lnTo>
                  <a:lnTo>
                    <a:pt x="68114" y="287032"/>
                  </a:lnTo>
                  <a:lnTo>
                    <a:pt x="91355" y="248555"/>
                  </a:lnTo>
                  <a:lnTo>
                    <a:pt x="117550" y="212203"/>
                  </a:lnTo>
                  <a:lnTo>
                    <a:pt x="146534" y="178140"/>
                  </a:lnTo>
                  <a:lnTo>
                    <a:pt x="178140" y="146534"/>
                  </a:lnTo>
                  <a:lnTo>
                    <a:pt x="212203" y="117550"/>
                  </a:lnTo>
                  <a:lnTo>
                    <a:pt x="248555" y="91355"/>
                  </a:lnTo>
                  <a:lnTo>
                    <a:pt x="287032" y="68114"/>
                  </a:lnTo>
                  <a:lnTo>
                    <a:pt x="327468" y="47993"/>
                  </a:lnTo>
                  <a:lnTo>
                    <a:pt x="369696" y="31158"/>
                  </a:lnTo>
                  <a:lnTo>
                    <a:pt x="413550" y="17775"/>
                  </a:lnTo>
                  <a:lnTo>
                    <a:pt x="458865" y="8010"/>
                  </a:lnTo>
                  <a:lnTo>
                    <a:pt x="505474" y="2030"/>
                  </a:lnTo>
                  <a:lnTo>
                    <a:pt x="553212" y="0"/>
                  </a:lnTo>
                  <a:lnTo>
                    <a:pt x="2766060" y="0"/>
                  </a:lnTo>
                  <a:lnTo>
                    <a:pt x="2813797" y="2030"/>
                  </a:lnTo>
                  <a:lnTo>
                    <a:pt x="2860406" y="8010"/>
                  </a:lnTo>
                  <a:lnTo>
                    <a:pt x="2905721" y="17775"/>
                  </a:lnTo>
                  <a:lnTo>
                    <a:pt x="2949575" y="31158"/>
                  </a:lnTo>
                  <a:lnTo>
                    <a:pt x="2991803" y="47993"/>
                  </a:lnTo>
                  <a:lnTo>
                    <a:pt x="3032239" y="68114"/>
                  </a:lnTo>
                  <a:lnTo>
                    <a:pt x="3070716" y="91355"/>
                  </a:lnTo>
                  <a:lnTo>
                    <a:pt x="3107068" y="117550"/>
                  </a:lnTo>
                  <a:lnTo>
                    <a:pt x="3141131" y="146534"/>
                  </a:lnTo>
                  <a:lnTo>
                    <a:pt x="3172737" y="178140"/>
                  </a:lnTo>
                  <a:lnTo>
                    <a:pt x="3201721" y="212203"/>
                  </a:lnTo>
                  <a:lnTo>
                    <a:pt x="3227916" y="248555"/>
                  </a:lnTo>
                  <a:lnTo>
                    <a:pt x="3251157" y="287032"/>
                  </a:lnTo>
                  <a:lnTo>
                    <a:pt x="3271278" y="327468"/>
                  </a:lnTo>
                  <a:lnTo>
                    <a:pt x="3288113" y="369696"/>
                  </a:lnTo>
                  <a:lnTo>
                    <a:pt x="3301496" y="413550"/>
                  </a:lnTo>
                  <a:lnTo>
                    <a:pt x="3311261" y="458865"/>
                  </a:lnTo>
                  <a:lnTo>
                    <a:pt x="3317241" y="505474"/>
                  </a:lnTo>
                  <a:lnTo>
                    <a:pt x="3319272" y="553212"/>
                  </a:lnTo>
                  <a:lnTo>
                    <a:pt x="3319272" y="4311396"/>
                  </a:lnTo>
                  <a:lnTo>
                    <a:pt x="3317241" y="4359128"/>
                  </a:lnTo>
                  <a:lnTo>
                    <a:pt x="3311261" y="4405733"/>
                  </a:lnTo>
                  <a:lnTo>
                    <a:pt x="3301496" y="4451044"/>
                  </a:lnTo>
                  <a:lnTo>
                    <a:pt x="3288113" y="4494896"/>
                  </a:lnTo>
                  <a:lnTo>
                    <a:pt x="3271278" y="4537123"/>
                  </a:lnTo>
                  <a:lnTo>
                    <a:pt x="3251157" y="4577558"/>
                  </a:lnTo>
                  <a:lnTo>
                    <a:pt x="3227916" y="4616035"/>
                  </a:lnTo>
                  <a:lnTo>
                    <a:pt x="3201721" y="4652388"/>
                  </a:lnTo>
                  <a:lnTo>
                    <a:pt x="3172737" y="4686452"/>
                  </a:lnTo>
                  <a:lnTo>
                    <a:pt x="3141131" y="4718059"/>
                  </a:lnTo>
                  <a:lnTo>
                    <a:pt x="3107068" y="4747045"/>
                  </a:lnTo>
                  <a:lnTo>
                    <a:pt x="3070716" y="4773242"/>
                  </a:lnTo>
                  <a:lnTo>
                    <a:pt x="3032239" y="4796486"/>
                  </a:lnTo>
                  <a:lnTo>
                    <a:pt x="2991803" y="4816609"/>
                  </a:lnTo>
                  <a:lnTo>
                    <a:pt x="2949575" y="4833445"/>
                  </a:lnTo>
                  <a:lnTo>
                    <a:pt x="2905721" y="4846830"/>
                  </a:lnTo>
                  <a:lnTo>
                    <a:pt x="2860406" y="4856596"/>
                  </a:lnTo>
                  <a:lnTo>
                    <a:pt x="2813797" y="4862577"/>
                  </a:lnTo>
                  <a:lnTo>
                    <a:pt x="2766060" y="4864608"/>
                  </a:lnTo>
                  <a:lnTo>
                    <a:pt x="553212" y="4864608"/>
                  </a:lnTo>
                  <a:lnTo>
                    <a:pt x="505474" y="4862577"/>
                  </a:lnTo>
                  <a:lnTo>
                    <a:pt x="458865" y="4856596"/>
                  </a:lnTo>
                  <a:lnTo>
                    <a:pt x="413550" y="4846830"/>
                  </a:lnTo>
                  <a:lnTo>
                    <a:pt x="369696" y="4833445"/>
                  </a:lnTo>
                  <a:lnTo>
                    <a:pt x="327468" y="4816609"/>
                  </a:lnTo>
                  <a:lnTo>
                    <a:pt x="287032" y="4796486"/>
                  </a:lnTo>
                  <a:lnTo>
                    <a:pt x="248555" y="4773242"/>
                  </a:lnTo>
                  <a:lnTo>
                    <a:pt x="212203" y="4747045"/>
                  </a:lnTo>
                  <a:lnTo>
                    <a:pt x="178140" y="4718059"/>
                  </a:lnTo>
                  <a:lnTo>
                    <a:pt x="146534" y="4686452"/>
                  </a:lnTo>
                  <a:lnTo>
                    <a:pt x="117550" y="4652388"/>
                  </a:lnTo>
                  <a:lnTo>
                    <a:pt x="91355" y="4616035"/>
                  </a:lnTo>
                  <a:lnTo>
                    <a:pt x="68114" y="4577558"/>
                  </a:lnTo>
                  <a:lnTo>
                    <a:pt x="47993" y="4537123"/>
                  </a:lnTo>
                  <a:lnTo>
                    <a:pt x="31158" y="4494896"/>
                  </a:lnTo>
                  <a:lnTo>
                    <a:pt x="17775" y="4451044"/>
                  </a:lnTo>
                  <a:lnTo>
                    <a:pt x="8010" y="4405733"/>
                  </a:lnTo>
                  <a:lnTo>
                    <a:pt x="2030" y="4359128"/>
                  </a:lnTo>
                  <a:lnTo>
                    <a:pt x="0" y="4311396"/>
                  </a:lnTo>
                  <a:lnTo>
                    <a:pt x="0" y="553212"/>
                  </a:lnTo>
                  <a:close/>
                </a:path>
              </a:pathLst>
            </a:custGeom>
            <a:ln w="2514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8565388" y="2198623"/>
            <a:ext cx="2336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Times New Roman"/>
                <a:cs typeface="Times New Roman"/>
              </a:rPr>
              <a:t>No </a:t>
            </a:r>
            <a:r>
              <a:rPr dirty="0" sz="1800">
                <a:latin typeface="Times New Roman"/>
                <a:cs typeface="Times New Roman"/>
              </a:rPr>
              <a:t>specific</a:t>
            </a:r>
            <a:r>
              <a:rPr dirty="0" sz="1800" spc="-8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provision.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8993123" y="1046225"/>
            <a:ext cx="1916430" cy="794385"/>
            <a:chOff x="8993123" y="1046225"/>
            <a:chExt cx="1916430" cy="794385"/>
          </a:xfrm>
        </p:grpSpPr>
        <p:sp>
          <p:nvSpPr>
            <p:cNvPr id="32" name="object 32"/>
            <p:cNvSpPr/>
            <p:nvPr/>
          </p:nvSpPr>
          <p:spPr>
            <a:xfrm>
              <a:off x="9005696" y="1058798"/>
              <a:ext cx="1891664" cy="768985"/>
            </a:xfrm>
            <a:custGeom>
              <a:avLst/>
              <a:gdLst/>
              <a:ahLst/>
              <a:cxnLst/>
              <a:rect l="l" t="t" r="r" b="b"/>
              <a:pathLst>
                <a:path w="1891665" h="768985">
                  <a:moveTo>
                    <a:pt x="1763141" y="0"/>
                  </a:moveTo>
                  <a:lnTo>
                    <a:pt x="0" y="0"/>
                  </a:lnTo>
                  <a:lnTo>
                    <a:pt x="0" y="640714"/>
                  </a:lnTo>
                  <a:lnTo>
                    <a:pt x="128143" y="768858"/>
                  </a:lnTo>
                  <a:lnTo>
                    <a:pt x="1891283" y="768858"/>
                  </a:lnTo>
                  <a:lnTo>
                    <a:pt x="1891283" y="128142"/>
                  </a:lnTo>
                  <a:lnTo>
                    <a:pt x="176314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005696" y="1058798"/>
              <a:ext cx="1891664" cy="768985"/>
            </a:xfrm>
            <a:custGeom>
              <a:avLst/>
              <a:gdLst/>
              <a:ahLst/>
              <a:cxnLst/>
              <a:rect l="l" t="t" r="r" b="b"/>
              <a:pathLst>
                <a:path w="1891665" h="768985">
                  <a:moveTo>
                    <a:pt x="0" y="0"/>
                  </a:moveTo>
                  <a:lnTo>
                    <a:pt x="1763141" y="0"/>
                  </a:lnTo>
                  <a:lnTo>
                    <a:pt x="1891283" y="128142"/>
                  </a:lnTo>
                  <a:lnTo>
                    <a:pt x="1891283" y="768858"/>
                  </a:lnTo>
                  <a:lnTo>
                    <a:pt x="128143" y="768858"/>
                  </a:lnTo>
                  <a:lnTo>
                    <a:pt x="0" y="640714"/>
                  </a:lnTo>
                  <a:lnTo>
                    <a:pt x="0" y="0"/>
                  </a:lnTo>
                  <a:close/>
                </a:path>
              </a:pathLst>
            </a:custGeom>
            <a:ln w="25145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9296145" y="1269491"/>
            <a:ext cx="131000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Times New Roman"/>
                <a:cs typeface="Times New Roman"/>
              </a:rPr>
              <a:t>Resignation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030723" y="1071372"/>
            <a:ext cx="1916430" cy="794385"/>
            <a:chOff x="5030723" y="1071372"/>
            <a:chExt cx="1916430" cy="794385"/>
          </a:xfrm>
        </p:grpSpPr>
        <p:sp>
          <p:nvSpPr>
            <p:cNvPr id="36" name="object 36"/>
            <p:cNvSpPr/>
            <p:nvPr/>
          </p:nvSpPr>
          <p:spPr>
            <a:xfrm>
              <a:off x="5043296" y="1083945"/>
              <a:ext cx="1891664" cy="768985"/>
            </a:xfrm>
            <a:custGeom>
              <a:avLst/>
              <a:gdLst/>
              <a:ahLst/>
              <a:cxnLst/>
              <a:rect l="l" t="t" r="r" b="b"/>
              <a:pathLst>
                <a:path w="1891665" h="768985">
                  <a:moveTo>
                    <a:pt x="1763141" y="0"/>
                  </a:moveTo>
                  <a:lnTo>
                    <a:pt x="0" y="0"/>
                  </a:lnTo>
                  <a:lnTo>
                    <a:pt x="0" y="640714"/>
                  </a:lnTo>
                  <a:lnTo>
                    <a:pt x="128142" y="768857"/>
                  </a:lnTo>
                  <a:lnTo>
                    <a:pt x="1891283" y="768857"/>
                  </a:lnTo>
                  <a:lnTo>
                    <a:pt x="1891283" y="128142"/>
                  </a:lnTo>
                  <a:lnTo>
                    <a:pt x="176314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5043296" y="1083945"/>
              <a:ext cx="1891664" cy="768985"/>
            </a:xfrm>
            <a:custGeom>
              <a:avLst/>
              <a:gdLst/>
              <a:ahLst/>
              <a:cxnLst/>
              <a:rect l="l" t="t" r="r" b="b"/>
              <a:pathLst>
                <a:path w="1891665" h="768985">
                  <a:moveTo>
                    <a:pt x="0" y="0"/>
                  </a:moveTo>
                  <a:lnTo>
                    <a:pt x="1763141" y="0"/>
                  </a:lnTo>
                  <a:lnTo>
                    <a:pt x="1891283" y="128142"/>
                  </a:lnTo>
                  <a:lnTo>
                    <a:pt x="1891283" y="768857"/>
                  </a:lnTo>
                  <a:lnTo>
                    <a:pt x="128142" y="768857"/>
                  </a:lnTo>
                  <a:lnTo>
                    <a:pt x="0" y="640714"/>
                  </a:lnTo>
                  <a:lnTo>
                    <a:pt x="0" y="0"/>
                  </a:lnTo>
                  <a:close/>
                </a:path>
              </a:pathLst>
            </a:custGeom>
            <a:ln w="2514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5496305" y="1294638"/>
            <a:ext cx="98425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b="1">
                <a:solidFill>
                  <a:srgbClr val="FFFFFF"/>
                </a:solidFill>
                <a:latin typeface="Times New Roman"/>
                <a:cs typeface="Times New Roman"/>
              </a:rPr>
              <a:t>Removal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6515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445"/>
              </a:spcBef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4042155" y="463549"/>
            <a:ext cx="319405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Secretarial</a:t>
            </a:r>
            <a:r>
              <a:rPr dirty="0" spc="-6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Auditor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0151" y="2093214"/>
            <a:ext cx="88379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3620" algn="l"/>
                <a:tab pos="2898775" algn="l"/>
                <a:tab pos="5643245" algn="l"/>
                <a:tab pos="7148830" algn="l"/>
              </a:tabLst>
            </a:pP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Contents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	of	Secr</a:t>
            </a:r>
            <a:r>
              <a:rPr dirty="0" sz="4400" spc="-15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4400" b="1">
                <a:solidFill>
                  <a:srgbClr val="FFFFFF"/>
                </a:solidFill>
                <a:latin typeface="Times New Roman"/>
                <a:cs typeface="Times New Roman"/>
              </a:rPr>
              <a:t>tarial	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Audit</a:t>
            </a:r>
            <a:r>
              <a:rPr dirty="0" sz="44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Report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6515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445"/>
              </a:spcBef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857481" y="19811"/>
            <a:ext cx="154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9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5655" y="516128"/>
            <a:ext cx="399351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Key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contents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dirty="0" spc="-11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5" b="1">
                <a:solidFill>
                  <a:srgbClr val="000000"/>
                </a:solidFill>
                <a:latin typeface="Times New Roman"/>
                <a:cs typeface="Times New Roman"/>
              </a:rPr>
              <a:t>SAR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544" y="895603"/>
            <a:ext cx="11814810" cy="404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Factual</a:t>
            </a:r>
            <a:r>
              <a:rPr dirty="0" sz="24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information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Compliance with laws specified in MR-3 and laws specifically</a:t>
            </a:r>
            <a:r>
              <a:rPr dirty="0" sz="2200" spc="-1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applicable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Deviations</a:t>
            </a:r>
            <a:r>
              <a:rPr dirty="0" sz="2200" spc="-3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therefrom;</a:t>
            </a:r>
            <a:endParaRPr sz="2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5"/>
              </a:spcBef>
            </a:pPr>
            <a:r>
              <a:rPr dirty="0" sz="1800">
                <a:solidFill>
                  <a:srgbClr val="C00000"/>
                </a:solidFill>
                <a:latin typeface="Courier New"/>
                <a:cs typeface="Courier New"/>
              </a:rPr>
              <a:t>o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Specific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non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compliances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/ observations / audit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qualification, reservation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or adverse remarks in respect of the</a:t>
            </a:r>
            <a:r>
              <a:rPr dirty="0" sz="1800" spc="2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laws</a:t>
            </a:r>
            <a:endParaRPr sz="1800">
              <a:latin typeface="Times New Roman"/>
              <a:cs typeface="Times New Roman"/>
            </a:endParaRPr>
          </a:p>
          <a:p>
            <a:pPr marL="1212850">
              <a:lnSpc>
                <a:spcPts val="2150"/>
              </a:lnSpc>
              <a:spcBef>
                <a:spcPts val="5"/>
              </a:spcBef>
            </a:pP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covered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in SAR.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ts val="287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Qualitative comments about composition of board of</a:t>
            </a:r>
            <a:r>
              <a:rPr dirty="0" sz="2400" spc="-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directors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Balance of</a:t>
            </a:r>
            <a:r>
              <a:rPr dirty="0" sz="2200" spc="-2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composition;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buFont typeface="Courier New"/>
              <a:buChar char="o"/>
              <a:tabLst>
                <a:tab pos="755650" algn="l"/>
              </a:tabLst>
            </a:pPr>
            <a:r>
              <a:rPr dirty="0" sz="2200" spc="-5">
                <a:latin typeface="Times New Roman"/>
                <a:cs typeface="Times New Roman"/>
              </a:rPr>
              <a:t>Changes </a:t>
            </a:r>
            <a:r>
              <a:rPr dirty="0" sz="2200">
                <a:latin typeface="Times New Roman"/>
                <a:cs typeface="Times New Roman"/>
              </a:rPr>
              <a:t>in board position- compliance of</a:t>
            </a:r>
            <a:r>
              <a:rPr dirty="0" sz="2200" spc="-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laws;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Quality of information flow for board</a:t>
            </a:r>
            <a:r>
              <a:rPr dirty="0" sz="2400" spc="-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meetings;</a:t>
            </a:r>
            <a:endParaRPr sz="2400">
              <a:latin typeface="Times New Roman"/>
              <a:cs typeface="Times New Roman"/>
            </a:endParaRPr>
          </a:p>
          <a:p>
            <a:pPr marL="755650" marR="508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Adequate notice, agenda, notes to agenda. Existence of system for seeking further clarification</a:t>
            </a:r>
            <a:r>
              <a:rPr dirty="0" sz="2200" spc="-1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and  meaningful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participation.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Quality of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minutes;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544" y="4919726"/>
            <a:ext cx="10859770" cy="1762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55650" indent="-285750">
              <a:lnSpc>
                <a:spcPts val="2635"/>
              </a:lnSpc>
              <a:spcBef>
                <a:spcPts val="10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Recording of views of dissenting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members.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Qualitative opinion on adequacy of compliance</a:t>
            </a:r>
            <a:r>
              <a:rPr dirty="0" sz="2400" spc="-10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systems;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This pertains to all applicable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laws.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Reporting under Section 205 of CA, 2013 and Reg. 17 (3) &amp; (8) of</a:t>
            </a:r>
            <a:r>
              <a:rPr dirty="0" sz="2200" spc="-9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LODR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Factual information about major corporate events, and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compliances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 respect</a:t>
            </a:r>
            <a:r>
              <a:rPr dirty="0" sz="2400" spc="-17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thereof;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19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67921" y="21081"/>
            <a:ext cx="270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Georgia"/>
                <a:cs typeface="Georgia"/>
              </a:rPr>
              <a:t>24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37073" y="977900"/>
            <a:ext cx="169227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Times New Roman"/>
                <a:cs typeface="Times New Roman"/>
              </a:rPr>
              <a:t>Copyright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428476" y="6408420"/>
            <a:ext cx="253365" cy="311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95"/>
              </a:spcBef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6</a:t>
            </a:fld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590" y="2121661"/>
            <a:ext cx="11509375" cy="2363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10" b="1" i="1">
                <a:latin typeface="Times New Roman"/>
                <a:cs typeface="Times New Roman"/>
              </a:rPr>
              <a:t>The </a:t>
            </a:r>
            <a:r>
              <a:rPr dirty="0" sz="2500" spc="-5" b="1" i="1">
                <a:latin typeface="Times New Roman"/>
                <a:cs typeface="Times New Roman"/>
              </a:rPr>
              <a:t>presentation </a:t>
            </a:r>
            <a:r>
              <a:rPr dirty="0" sz="2500" b="1" i="1">
                <a:latin typeface="Times New Roman"/>
                <a:cs typeface="Times New Roman"/>
              </a:rPr>
              <a:t>is a </a:t>
            </a:r>
            <a:r>
              <a:rPr dirty="0" sz="2500" spc="-5" b="1" i="1">
                <a:latin typeface="Times New Roman"/>
                <a:cs typeface="Times New Roman"/>
              </a:rPr>
              <a:t>property </a:t>
            </a:r>
            <a:r>
              <a:rPr dirty="0" sz="2500" b="1" i="1">
                <a:latin typeface="Times New Roman"/>
                <a:cs typeface="Times New Roman"/>
              </a:rPr>
              <a:t>of </a:t>
            </a:r>
            <a:r>
              <a:rPr dirty="0" sz="2500" spc="-55" b="1" i="1">
                <a:latin typeface="Times New Roman"/>
                <a:cs typeface="Times New Roman"/>
              </a:rPr>
              <a:t>Vinod </a:t>
            </a:r>
            <a:r>
              <a:rPr dirty="0" sz="2500" spc="-5" b="1" i="1">
                <a:latin typeface="Times New Roman"/>
                <a:cs typeface="Times New Roman"/>
              </a:rPr>
              <a:t>Kothari </a:t>
            </a:r>
            <a:r>
              <a:rPr dirty="0" sz="2500" b="1" i="1">
                <a:latin typeface="Times New Roman"/>
                <a:cs typeface="Times New Roman"/>
              </a:rPr>
              <a:t>&amp;</a:t>
            </a:r>
            <a:r>
              <a:rPr dirty="0" sz="2500" spc="155" b="1" i="1">
                <a:latin typeface="Times New Roman"/>
                <a:cs typeface="Times New Roman"/>
              </a:rPr>
              <a:t> </a:t>
            </a:r>
            <a:r>
              <a:rPr dirty="0" sz="2500" spc="-30" b="1" i="1">
                <a:latin typeface="Times New Roman"/>
                <a:cs typeface="Times New Roman"/>
              </a:rPr>
              <a:t>Company.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914400" algn="l"/>
              </a:tabLst>
            </a:pPr>
            <a:r>
              <a:rPr dirty="0" sz="2500" spc="-10" b="1" i="1">
                <a:latin typeface="Times New Roman"/>
                <a:cs typeface="Times New Roman"/>
              </a:rPr>
              <a:t>No	</a:t>
            </a:r>
            <a:r>
              <a:rPr dirty="0" sz="2500" spc="-5" b="1" i="1">
                <a:latin typeface="Times New Roman"/>
                <a:cs typeface="Times New Roman"/>
              </a:rPr>
              <a:t>part of it </a:t>
            </a:r>
            <a:r>
              <a:rPr dirty="0" sz="2500" b="1" i="1">
                <a:latin typeface="Times New Roman"/>
                <a:cs typeface="Times New Roman"/>
              </a:rPr>
              <a:t>can </a:t>
            </a:r>
            <a:r>
              <a:rPr dirty="0" sz="2500" spc="-5" b="1" i="1">
                <a:latin typeface="Times New Roman"/>
                <a:cs typeface="Times New Roman"/>
              </a:rPr>
              <a:t>be copied, reproduced or distributed in </a:t>
            </a:r>
            <a:r>
              <a:rPr dirty="0" sz="2500" b="1" i="1">
                <a:latin typeface="Times New Roman"/>
                <a:cs typeface="Times New Roman"/>
              </a:rPr>
              <a:t>any </a:t>
            </a:r>
            <a:r>
              <a:rPr dirty="0" sz="2500" spc="-45" b="1" i="1">
                <a:latin typeface="Times New Roman"/>
                <a:cs typeface="Times New Roman"/>
              </a:rPr>
              <a:t>manner, </a:t>
            </a:r>
            <a:r>
              <a:rPr dirty="0" sz="2500" spc="-5" b="1" i="1">
                <a:latin typeface="Times New Roman"/>
                <a:cs typeface="Times New Roman"/>
              </a:rPr>
              <a:t>without explicit  </a:t>
            </a:r>
            <a:r>
              <a:rPr dirty="0" sz="2500" spc="-5" b="1" i="1">
                <a:latin typeface="Times New Roman"/>
                <a:cs typeface="Times New Roman"/>
              </a:rPr>
              <a:t>prior</a:t>
            </a:r>
            <a:r>
              <a:rPr dirty="0" sz="2500" spc="80" b="1" i="1">
                <a:latin typeface="Times New Roman"/>
                <a:cs typeface="Times New Roman"/>
              </a:rPr>
              <a:t> </a:t>
            </a:r>
            <a:r>
              <a:rPr dirty="0" sz="2500" spc="-10" b="1" i="1">
                <a:latin typeface="Times New Roman"/>
                <a:cs typeface="Times New Roman"/>
              </a:rPr>
              <a:t>permission.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b="1" i="1">
                <a:latin typeface="Times New Roman"/>
                <a:cs typeface="Times New Roman"/>
              </a:rPr>
              <a:t>In case of </a:t>
            </a:r>
            <a:r>
              <a:rPr dirty="0" sz="2500" spc="-5" b="1" i="1">
                <a:latin typeface="Times New Roman"/>
                <a:cs typeface="Times New Roman"/>
              </a:rPr>
              <a:t>linking, please </a:t>
            </a:r>
            <a:r>
              <a:rPr dirty="0" sz="2500" b="1" i="1">
                <a:latin typeface="Times New Roman"/>
                <a:cs typeface="Times New Roman"/>
              </a:rPr>
              <a:t>do </a:t>
            </a:r>
            <a:r>
              <a:rPr dirty="0" sz="2500" spc="-5" b="1" i="1">
                <a:latin typeface="Times New Roman"/>
                <a:cs typeface="Times New Roman"/>
              </a:rPr>
              <a:t>give credit and full</a:t>
            </a:r>
            <a:r>
              <a:rPr dirty="0" sz="2500" spc="65" b="1" i="1">
                <a:latin typeface="Times New Roman"/>
                <a:cs typeface="Times New Roman"/>
              </a:rPr>
              <a:t> </a:t>
            </a:r>
            <a:r>
              <a:rPr dirty="0" sz="2500" spc="-10" b="1" i="1">
                <a:latin typeface="Times New Roman"/>
                <a:cs typeface="Times New Roman"/>
              </a:rPr>
              <a:t>link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97461" y="21081"/>
            <a:ext cx="1409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9784" y="539750"/>
            <a:ext cx="390144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Compliance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laws-</a:t>
            </a:r>
            <a:r>
              <a:rPr dirty="0" spc="-5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1/2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20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96878" y="20319"/>
            <a:ext cx="241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25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6085" y="2158492"/>
            <a:ext cx="446722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7220" algn="l"/>
                <a:tab pos="1453515" algn="l"/>
                <a:tab pos="2127885" algn="l"/>
                <a:tab pos="376364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h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u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gu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i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on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ad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754" y="977392"/>
            <a:ext cx="10460355" cy="5421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26415" algn="l"/>
                <a:tab pos="5270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Companies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Act,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 2013;</a:t>
            </a:r>
            <a:endParaRPr sz="250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26415" algn="l"/>
                <a:tab pos="5270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SCRA Act, 1956 and the Rules made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thereunder;</a:t>
            </a:r>
            <a:endParaRPr sz="250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26415" algn="l"/>
                <a:tab pos="5270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Depositories Act, 1996 and the Regulations and Bye-laws framed</a:t>
            </a:r>
            <a:r>
              <a:rPr dirty="0" sz="2500" spc="24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thereunder;</a:t>
            </a:r>
            <a:endParaRPr sz="2500">
              <a:latin typeface="Times New Roman"/>
              <a:cs typeface="Times New Roman"/>
            </a:endParaRPr>
          </a:p>
          <a:p>
            <a:pPr marL="527050" marR="3298825" indent="-51435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26415" algn="l"/>
                <a:tab pos="527050" algn="l"/>
                <a:tab pos="1734185" algn="l"/>
                <a:tab pos="3205480" algn="l"/>
                <a:tab pos="5085715" algn="l"/>
                <a:tab pos="5840730" algn="l"/>
                <a:tab pos="669226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o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g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x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h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an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g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M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g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men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Ac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,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1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9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9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9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 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thereunder:</a:t>
            </a:r>
            <a:endParaRPr sz="2500">
              <a:latin typeface="Times New Roman"/>
              <a:cs typeface="Times New Roman"/>
            </a:endParaRPr>
          </a:p>
          <a:p>
            <a:pPr lvl="1" marL="698500" indent="-285750">
              <a:lnSpc>
                <a:spcPct val="100000"/>
              </a:lnSpc>
              <a:spcBef>
                <a:spcPts val="105"/>
              </a:spcBef>
              <a:buFont typeface="Courier New"/>
              <a:buChar char="o"/>
              <a:tabLst>
                <a:tab pos="698500" algn="l"/>
              </a:tabLst>
            </a:pPr>
            <a:r>
              <a:rPr dirty="0" sz="2400">
                <a:latin typeface="Times New Roman"/>
                <a:cs typeface="Times New Roman"/>
              </a:rPr>
              <a:t>FDI;</a:t>
            </a:r>
            <a:endParaRPr sz="2400">
              <a:latin typeface="Times New Roman"/>
              <a:cs typeface="Times New Roman"/>
            </a:endParaRPr>
          </a:p>
          <a:p>
            <a:pPr lvl="1" marL="698500" indent="-285750">
              <a:lnSpc>
                <a:spcPct val="100000"/>
              </a:lnSpc>
              <a:spcBef>
                <a:spcPts val="105"/>
              </a:spcBef>
              <a:buFont typeface="Courier New"/>
              <a:buChar char="o"/>
              <a:tabLst>
                <a:tab pos="698500" algn="l"/>
              </a:tabLst>
            </a:pPr>
            <a:r>
              <a:rPr dirty="0" sz="2400">
                <a:latin typeface="Times New Roman"/>
                <a:cs typeface="Times New Roman"/>
              </a:rPr>
              <a:t>ODI;</a:t>
            </a:r>
            <a:endParaRPr sz="2400">
              <a:latin typeface="Times New Roman"/>
              <a:cs typeface="Times New Roman"/>
            </a:endParaRPr>
          </a:p>
          <a:p>
            <a:pPr lvl="1" marL="698500" indent="-28575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698500" algn="l"/>
              </a:tabLst>
            </a:pPr>
            <a:r>
              <a:rPr dirty="0" sz="2400">
                <a:latin typeface="Times New Roman"/>
                <a:cs typeface="Times New Roman"/>
              </a:rPr>
              <a:t>ECB.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Regulations prescribed under SEBI Act,</a:t>
            </a:r>
            <a:r>
              <a:rPr dirty="0" sz="2700" spc="7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1992:</a:t>
            </a:r>
            <a:endParaRPr sz="27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114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 </a:t>
            </a:r>
            <a:r>
              <a:rPr dirty="0" sz="2400">
                <a:latin typeface="Times New Roman"/>
                <a:cs typeface="Times New Roman"/>
              </a:rPr>
              <a:t>(SAST) Regulations,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2011;</a:t>
            </a:r>
            <a:endParaRPr sz="24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 </a:t>
            </a:r>
            <a:r>
              <a:rPr dirty="0" sz="2400">
                <a:latin typeface="Times New Roman"/>
                <a:cs typeface="Times New Roman"/>
              </a:rPr>
              <a:t>(SBEB) Regulations,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2014;</a:t>
            </a:r>
            <a:endParaRPr sz="24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10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 </a:t>
            </a:r>
            <a:r>
              <a:rPr dirty="0" sz="2400">
                <a:latin typeface="Times New Roman"/>
                <a:cs typeface="Times New Roman"/>
              </a:rPr>
              <a:t>(LODR) Regulations,</a:t>
            </a:r>
            <a:r>
              <a:rPr dirty="0" sz="2400" spc="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2015;</a:t>
            </a:r>
            <a:endParaRPr sz="24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 </a:t>
            </a:r>
            <a:r>
              <a:rPr dirty="0" sz="2400">
                <a:latin typeface="Times New Roman"/>
                <a:cs typeface="Times New Roman"/>
              </a:rPr>
              <a:t>(PIT) Regulations,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2015;</a:t>
            </a:r>
            <a:endParaRPr sz="24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 </a:t>
            </a:r>
            <a:r>
              <a:rPr dirty="0" sz="2400">
                <a:latin typeface="Times New Roman"/>
                <a:cs typeface="Times New Roman"/>
              </a:rPr>
              <a:t>(ICDR) Regulations,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2018;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9784" y="539750"/>
            <a:ext cx="390144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Compliance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laws-</a:t>
            </a:r>
            <a:r>
              <a:rPr dirty="0" spc="-5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2/2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21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96878" y="20319"/>
            <a:ext cx="241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25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754" y="966215"/>
            <a:ext cx="10280015" cy="5585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Regulations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prescribed under SEBI Act,</a:t>
            </a:r>
            <a:r>
              <a:rPr dirty="0" sz="2500" spc="6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1992:</a:t>
            </a:r>
            <a:endParaRPr sz="25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10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 </a:t>
            </a:r>
            <a:r>
              <a:rPr dirty="0" sz="2400">
                <a:latin typeface="Times New Roman"/>
                <a:cs typeface="Times New Roman"/>
              </a:rPr>
              <a:t>(ILDS) Regulations,</a:t>
            </a:r>
            <a:r>
              <a:rPr dirty="0" sz="2400" spc="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2008;</a:t>
            </a:r>
            <a:endParaRPr sz="24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 </a:t>
            </a:r>
            <a:r>
              <a:rPr dirty="0" sz="2400">
                <a:latin typeface="Times New Roman"/>
                <a:cs typeface="Times New Roman"/>
              </a:rPr>
              <a:t>(RTA) Regulations,</a:t>
            </a:r>
            <a:r>
              <a:rPr dirty="0" sz="2400" spc="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1993;</a:t>
            </a:r>
            <a:endParaRPr sz="24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 </a:t>
            </a:r>
            <a:r>
              <a:rPr dirty="0" sz="2400">
                <a:latin typeface="Times New Roman"/>
                <a:cs typeface="Times New Roman"/>
              </a:rPr>
              <a:t>(Delisting of Equity Shares) Regulations,</a:t>
            </a:r>
            <a:r>
              <a:rPr dirty="0" sz="2400" spc="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2009;</a:t>
            </a:r>
            <a:endParaRPr sz="24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 </a:t>
            </a:r>
            <a:r>
              <a:rPr dirty="0" sz="2400">
                <a:latin typeface="Times New Roman"/>
                <a:cs typeface="Times New Roman"/>
              </a:rPr>
              <a:t>(Buy-back of Securities) Regulations,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2018;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Other Laws as may be applicable specifically to the</a:t>
            </a:r>
            <a:r>
              <a:rPr dirty="0" sz="2500" spc="16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company;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Secretarial Standards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issued by the Institute of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Company Secretaries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2500" spc="1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India;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105"/>
              </a:spcBef>
              <a:buFont typeface="Courier New"/>
              <a:buChar char="o"/>
              <a:tabLst>
                <a:tab pos="812800" algn="l"/>
              </a:tabLst>
            </a:pPr>
            <a:r>
              <a:rPr dirty="0" sz="2400">
                <a:latin typeface="Times New Roman"/>
                <a:cs typeface="Times New Roman"/>
              </a:rPr>
              <a:t>SS-1 w.r.t Meetings of the Board of</a:t>
            </a:r>
            <a:r>
              <a:rPr dirty="0" sz="2400" spc="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Directors;</a:t>
            </a:r>
            <a:endParaRPr sz="24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105"/>
              </a:spcBef>
              <a:buFont typeface="Courier New"/>
              <a:buChar char="o"/>
              <a:tabLst>
                <a:tab pos="812800" algn="l"/>
              </a:tabLst>
            </a:pPr>
            <a:r>
              <a:rPr dirty="0" sz="2400" spc="-5">
                <a:latin typeface="Times New Roman"/>
                <a:cs typeface="Times New Roman"/>
              </a:rPr>
              <a:t>SS-2 </a:t>
            </a:r>
            <a:r>
              <a:rPr dirty="0" sz="2400">
                <a:latin typeface="Times New Roman"/>
                <a:cs typeface="Times New Roman"/>
              </a:rPr>
              <a:t>w.r.t General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Meetings;</a:t>
            </a:r>
            <a:endParaRPr sz="2400">
              <a:latin typeface="Times New Roman"/>
              <a:cs typeface="Times New Roman"/>
            </a:endParaRPr>
          </a:p>
          <a:p>
            <a:pPr lvl="2" marL="1212850" indent="-285750">
              <a:lnSpc>
                <a:spcPct val="100000"/>
              </a:lnSpc>
              <a:spcBef>
                <a:spcPts val="114"/>
              </a:spcBef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1900">
                <a:solidFill>
                  <a:srgbClr val="C0504D"/>
                </a:solidFill>
                <a:latin typeface="Times New Roman"/>
                <a:cs typeface="Times New Roman"/>
              </a:rPr>
              <a:t>Both are mandatory pursuant to Section </a:t>
            </a:r>
            <a:r>
              <a:rPr dirty="0" sz="1900" spc="5">
                <a:solidFill>
                  <a:srgbClr val="C0504D"/>
                </a:solidFill>
                <a:latin typeface="Times New Roman"/>
                <a:cs typeface="Times New Roman"/>
              </a:rPr>
              <a:t>118(10) </a:t>
            </a:r>
            <a:r>
              <a:rPr dirty="0" sz="1900">
                <a:solidFill>
                  <a:srgbClr val="C0504D"/>
                </a:solidFill>
                <a:latin typeface="Times New Roman"/>
                <a:cs typeface="Times New Roman"/>
              </a:rPr>
              <a:t>of Act,</a:t>
            </a:r>
            <a:r>
              <a:rPr dirty="0" sz="1900" spc="-10">
                <a:solidFill>
                  <a:srgbClr val="C0504D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504D"/>
                </a:solidFill>
                <a:latin typeface="Times New Roman"/>
                <a:cs typeface="Times New Roman"/>
              </a:rPr>
              <a:t>2013.</a:t>
            </a:r>
            <a:endParaRPr sz="19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85"/>
              </a:spcBef>
              <a:buFont typeface="Courier New"/>
              <a:buChar char="o"/>
              <a:tabLst>
                <a:tab pos="812800" algn="l"/>
              </a:tabLst>
            </a:pPr>
            <a:r>
              <a:rPr dirty="0" sz="2400" spc="-5">
                <a:latin typeface="Times New Roman"/>
                <a:cs typeface="Times New Roman"/>
              </a:rPr>
              <a:t>SS-3 </a:t>
            </a:r>
            <a:r>
              <a:rPr dirty="0" sz="2300">
                <a:latin typeface="Times New Roman"/>
                <a:cs typeface="Times New Roman"/>
              </a:rPr>
              <a:t>w.r.t</a:t>
            </a:r>
            <a:r>
              <a:rPr dirty="0" sz="2300" spc="-15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Dividend;</a:t>
            </a:r>
            <a:endParaRPr sz="23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105"/>
              </a:spcBef>
              <a:buFont typeface="Courier New"/>
              <a:buChar char="o"/>
              <a:tabLst>
                <a:tab pos="812800" algn="l"/>
              </a:tabLst>
            </a:pPr>
            <a:r>
              <a:rPr dirty="0" sz="2300">
                <a:latin typeface="Times New Roman"/>
                <a:cs typeface="Times New Roman"/>
              </a:rPr>
              <a:t>SS-4 w.r.t Report of the Board of</a:t>
            </a:r>
            <a:r>
              <a:rPr dirty="0" sz="2300" spc="35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Directors;</a:t>
            </a:r>
            <a:endParaRPr sz="2300">
              <a:latin typeface="Times New Roman"/>
              <a:cs typeface="Times New Roman"/>
            </a:endParaRPr>
          </a:p>
          <a:p>
            <a:pPr lvl="2" marL="1212850" indent="-285750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1900">
                <a:solidFill>
                  <a:srgbClr val="C0504D"/>
                </a:solidFill>
                <a:latin typeface="Times New Roman"/>
                <a:cs typeface="Times New Roman"/>
              </a:rPr>
              <a:t>Both are</a:t>
            </a:r>
            <a:r>
              <a:rPr dirty="0" sz="1900" spc="-10">
                <a:solidFill>
                  <a:srgbClr val="C0504D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C0504D"/>
                </a:solidFill>
                <a:latin typeface="Times New Roman"/>
                <a:cs typeface="Times New Roman"/>
              </a:rPr>
              <a:t>recommendatory.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Listing Agreement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entered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by the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Company,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if</a:t>
            </a:r>
            <a:r>
              <a:rPr dirty="0" sz="2500" spc="6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any.</a:t>
            </a:r>
            <a:endParaRPr sz="2500">
              <a:latin typeface="Times New Roman"/>
              <a:cs typeface="Times New Roman"/>
            </a:endParaRPr>
          </a:p>
          <a:p>
            <a:pPr marL="913765" indent="-444500">
              <a:lnSpc>
                <a:spcPct val="100000"/>
              </a:lnSpc>
              <a:spcBef>
                <a:spcPts val="105"/>
              </a:spcBef>
              <a:buClr>
                <a:srgbClr val="1F487C"/>
              </a:buClr>
              <a:buSzPct val="95833"/>
              <a:buFont typeface="Arial"/>
              <a:buChar char="•"/>
              <a:tabLst>
                <a:tab pos="913765" algn="l"/>
                <a:tab pos="914400" algn="l"/>
              </a:tabLst>
            </a:pPr>
            <a:r>
              <a:rPr dirty="0" sz="2400">
                <a:latin typeface="Times New Roman"/>
                <a:cs typeface="Times New Roman"/>
              </a:rPr>
              <a:t>Post LODR, there is just uniform listing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agreement.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0105" y="630173"/>
            <a:ext cx="754888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Other laws applicable specifically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dirty="0" spc="7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Company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596878" y="20319"/>
            <a:ext cx="241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27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191" y="1195324"/>
            <a:ext cx="11672570" cy="3582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scope of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secretarial audit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limited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only laws specifically applicable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to the  nature of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business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 the</a:t>
            </a:r>
            <a:r>
              <a:rPr dirty="0" sz="2500" spc="-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company;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These are business-specific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laws:</a:t>
            </a:r>
            <a:endParaRPr sz="2500">
              <a:latin typeface="Times New Roman"/>
              <a:cs typeface="Times New Roman"/>
            </a:endParaRPr>
          </a:p>
          <a:p>
            <a:pPr lvl="1" marL="925194" marR="10160" indent="-342900">
              <a:lnSpc>
                <a:spcPct val="100000"/>
              </a:lnSpc>
              <a:spcBef>
                <a:spcPts val="300"/>
              </a:spcBef>
              <a:buFont typeface="Courier New"/>
              <a:buChar char="o"/>
              <a:tabLst>
                <a:tab pos="925830" algn="l"/>
                <a:tab pos="1563370" algn="l"/>
                <a:tab pos="2660650" algn="l"/>
                <a:tab pos="3408679" algn="l"/>
                <a:tab pos="3732529" algn="l"/>
                <a:tab pos="4266565" algn="l"/>
                <a:tab pos="5584825" algn="l"/>
                <a:tab pos="6424930" algn="l"/>
                <a:tab pos="7522209" algn="l"/>
                <a:tab pos="8153400" algn="l"/>
                <a:tab pos="8968740" algn="l"/>
                <a:tab pos="9792335" algn="l"/>
                <a:tab pos="10327005" algn="l"/>
                <a:tab pos="11265535" algn="l"/>
              </a:tabLst>
            </a:pPr>
            <a:r>
              <a:rPr dirty="0" sz="2500" spc="-15">
                <a:latin typeface="Times New Roman"/>
                <a:cs typeface="Times New Roman"/>
              </a:rPr>
              <a:t>N</a:t>
            </a:r>
            <a:r>
              <a:rPr dirty="0" sz="2500" spc="-10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t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g</a:t>
            </a:r>
            <a:r>
              <a:rPr dirty="0" sz="2500" spc="-10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n</a:t>
            </a:r>
            <a:r>
              <a:rPr dirty="0" sz="2500" spc="-10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ric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laws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–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f</a:t>
            </a:r>
            <a:r>
              <a:rPr dirty="0" sz="2500" spc="-10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r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e</a:t>
            </a:r>
            <a:r>
              <a:rPr dirty="0" sz="2500" spc="-10">
                <a:latin typeface="Times New Roman"/>
                <a:cs typeface="Times New Roman"/>
              </a:rPr>
              <a:t>x</a:t>
            </a:r>
            <a:r>
              <a:rPr dirty="0" sz="2500">
                <a:latin typeface="Times New Roman"/>
                <a:cs typeface="Times New Roman"/>
              </a:rPr>
              <a:t>amp</a:t>
            </a:r>
            <a:r>
              <a:rPr dirty="0" sz="2500" spc="-15">
                <a:latin typeface="Times New Roman"/>
                <a:cs typeface="Times New Roman"/>
              </a:rPr>
              <a:t>l</a:t>
            </a:r>
            <a:r>
              <a:rPr dirty="0" sz="2500">
                <a:latin typeface="Times New Roman"/>
                <a:cs typeface="Times New Roman"/>
              </a:rPr>
              <a:t>e,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G</a:t>
            </a:r>
            <a:r>
              <a:rPr dirty="0" sz="2500" spc="-20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T,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i</a:t>
            </a:r>
            <a:r>
              <a:rPr dirty="0" sz="2500" spc="-10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c</a:t>
            </a:r>
            <a:r>
              <a:rPr dirty="0" sz="2500" spc="-10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me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ta</a:t>
            </a:r>
            <a:r>
              <a:rPr dirty="0" sz="2500" spc="-10">
                <a:latin typeface="Times New Roman"/>
                <a:cs typeface="Times New Roman"/>
              </a:rPr>
              <a:t>x</a:t>
            </a:r>
            <a:r>
              <a:rPr dirty="0" sz="2500">
                <a:latin typeface="Times New Roman"/>
                <a:cs typeface="Times New Roman"/>
              </a:rPr>
              <a:t>,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la</a:t>
            </a:r>
            <a:r>
              <a:rPr dirty="0" sz="2500" spc="-10">
                <a:latin typeface="Times New Roman"/>
                <a:cs typeface="Times New Roman"/>
              </a:rPr>
              <a:t>b</a:t>
            </a:r>
            <a:r>
              <a:rPr dirty="0" sz="2500">
                <a:latin typeface="Times New Roman"/>
                <a:cs typeface="Times New Roman"/>
              </a:rPr>
              <a:t>or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la</a:t>
            </a:r>
            <a:r>
              <a:rPr dirty="0" sz="2500" spc="-15">
                <a:latin typeface="Times New Roman"/>
                <a:cs typeface="Times New Roman"/>
              </a:rPr>
              <a:t>w</a:t>
            </a:r>
            <a:r>
              <a:rPr dirty="0" sz="2500">
                <a:latin typeface="Times New Roman"/>
                <a:cs typeface="Times New Roman"/>
              </a:rPr>
              <a:t>s,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etc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w</a:t>
            </a:r>
            <a:r>
              <a:rPr dirty="0" sz="2500" spc="-10">
                <a:latin typeface="Times New Roman"/>
                <a:cs typeface="Times New Roman"/>
              </a:rPr>
              <a:t>h</a:t>
            </a:r>
            <a:r>
              <a:rPr dirty="0" sz="2500">
                <a:latin typeface="Times New Roman"/>
                <a:cs typeface="Times New Roman"/>
              </a:rPr>
              <a:t>i</a:t>
            </a:r>
            <a:r>
              <a:rPr dirty="0" sz="2500" spc="-15">
                <a:latin typeface="Times New Roman"/>
                <a:cs typeface="Times New Roman"/>
              </a:rPr>
              <a:t>c</a:t>
            </a:r>
            <a:r>
              <a:rPr dirty="0" sz="2500">
                <a:latin typeface="Times New Roman"/>
                <a:cs typeface="Times New Roman"/>
              </a:rPr>
              <a:t>h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are  </a:t>
            </a:r>
            <a:r>
              <a:rPr dirty="0" sz="2500">
                <a:latin typeface="Times New Roman"/>
                <a:cs typeface="Times New Roman"/>
              </a:rPr>
              <a:t>applicable </a:t>
            </a:r>
            <a:r>
              <a:rPr dirty="0" sz="2500" spc="-5">
                <a:latin typeface="Times New Roman"/>
                <a:cs typeface="Times New Roman"/>
              </a:rPr>
              <a:t>to </a:t>
            </a:r>
            <a:r>
              <a:rPr dirty="0" sz="2500">
                <a:latin typeface="Times New Roman"/>
                <a:cs typeface="Times New Roman"/>
              </a:rPr>
              <a:t>every </a:t>
            </a:r>
            <a:r>
              <a:rPr dirty="0" sz="2500" spc="-5">
                <a:latin typeface="Times New Roman"/>
                <a:cs typeface="Times New Roman"/>
              </a:rPr>
              <a:t>entity</a:t>
            </a:r>
            <a:r>
              <a:rPr dirty="0" sz="2500" spc="-6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generically;</a:t>
            </a:r>
            <a:endParaRPr sz="2500">
              <a:latin typeface="Times New Roman"/>
              <a:cs typeface="Times New Roman"/>
            </a:endParaRPr>
          </a:p>
          <a:p>
            <a:pPr lvl="1" marL="925194" marR="8890" indent="-3429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Courier New"/>
              <a:buChar char="o"/>
              <a:tabLst>
                <a:tab pos="925830" algn="l"/>
                <a:tab pos="2664460" algn="l"/>
              </a:tabLst>
            </a:pPr>
            <a:r>
              <a:rPr dirty="0" u="heavy" sz="25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ICSI </a:t>
            </a:r>
            <a:r>
              <a:rPr dirty="0" u="heavy" sz="25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letter </a:t>
            </a:r>
            <a:r>
              <a:rPr dirty="0" u="heavy" sz="25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of Dec </a:t>
            </a:r>
            <a:r>
              <a:rPr dirty="0" u="heavy" sz="25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22, 2014</a:t>
            </a:r>
            <a:r>
              <a:rPr dirty="0" sz="250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refers </a:t>
            </a:r>
            <a:r>
              <a:rPr dirty="0" sz="2500" spc="-10">
                <a:latin typeface="Times New Roman"/>
                <a:cs typeface="Times New Roman"/>
              </a:rPr>
              <a:t>to </a:t>
            </a:r>
            <a:r>
              <a:rPr dirty="0" sz="2500" spc="-5">
                <a:latin typeface="Times New Roman"/>
                <a:cs typeface="Times New Roman"/>
              </a:rPr>
              <a:t>reliance on </a:t>
            </a:r>
            <a:r>
              <a:rPr dirty="0" sz="2500" spc="-10">
                <a:latin typeface="Times New Roman"/>
                <a:cs typeface="Times New Roman"/>
              </a:rPr>
              <a:t>work </a:t>
            </a:r>
            <a:r>
              <a:rPr dirty="0" sz="2500">
                <a:latin typeface="Times New Roman"/>
                <a:cs typeface="Times New Roman"/>
              </a:rPr>
              <a:t>of </a:t>
            </a:r>
            <a:r>
              <a:rPr dirty="0" sz="2500" spc="-5">
                <a:latin typeface="Times New Roman"/>
                <a:cs typeface="Times New Roman"/>
              </a:rPr>
              <a:t>other auditors </a:t>
            </a:r>
            <a:r>
              <a:rPr dirty="0" sz="2500">
                <a:latin typeface="Times New Roman"/>
                <a:cs typeface="Times New Roman"/>
              </a:rPr>
              <a:t>on </a:t>
            </a:r>
            <a:r>
              <a:rPr dirty="0" sz="2500" spc="-5">
                <a:latin typeface="Times New Roman"/>
                <a:cs typeface="Times New Roman"/>
              </a:rPr>
              <a:t>financial  laws such</a:t>
            </a:r>
            <a:r>
              <a:rPr dirty="0" sz="2500" spc="-1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as	</a:t>
            </a:r>
            <a:r>
              <a:rPr dirty="0" sz="2500">
                <a:latin typeface="Times New Roman"/>
                <a:cs typeface="Times New Roman"/>
              </a:rPr>
              <a:t>taxation;</a:t>
            </a:r>
            <a:endParaRPr sz="2500">
              <a:latin typeface="Times New Roman"/>
              <a:cs typeface="Times New Roman"/>
            </a:endParaRPr>
          </a:p>
          <a:p>
            <a:pPr lvl="2" marL="1188085" marR="5080" indent="-342900">
              <a:lnSpc>
                <a:spcPct val="100000"/>
              </a:lnSpc>
              <a:spcBef>
                <a:spcPts val="305"/>
              </a:spcBef>
              <a:buFont typeface="Wingdings"/>
              <a:buChar char=""/>
              <a:tabLst>
                <a:tab pos="1188085" algn="l"/>
                <a:tab pos="1188720" algn="l"/>
              </a:tabLst>
            </a:pP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This is not within the scope of the secretarial audit </a:t>
            </a: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at 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all; hence no question of  reliance or</a:t>
            </a:r>
            <a:r>
              <a:rPr dirty="0" sz="2500" spc="-1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otherwise.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691" y="1525575"/>
            <a:ext cx="10697845" cy="256603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MR 3 requires the secretarial auditor to report on quality of board</a:t>
            </a:r>
            <a:r>
              <a:rPr dirty="0" sz="2500" spc="-18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proceedings;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This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qualitative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report; not a 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mere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case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 technical</a:t>
            </a:r>
            <a:r>
              <a:rPr dirty="0" sz="2500" spc="-7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compliance:</a:t>
            </a:r>
            <a:endParaRPr sz="2500">
              <a:latin typeface="Times New Roman"/>
              <a:cs typeface="Times New Roman"/>
            </a:endParaRPr>
          </a:p>
          <a:p>
            <a:pPr lvl="1" marL="1038225" indent="-343535">
              <a:lnSpc>
                <a:spcPct val="100000"/>
              </a:lnSpc>
              <a:spcBef>
                <a:spcPts val="300"/>
              </a:spcBef>
              <a:buFont typeface="Courier New"/>
              <a:buChar char="o"/>
              <a:tabLst>
                <a:tab pos="1038860" algn="l"/>
              </a:tabLst>
            </a:pPr>
            <a:r>
              <a:rPr dirty="0" sz="2500">
                <a:latin typeface="Times New Roman"/>
                <a:cs typeface="Times New Roman"/>
              </a:rPr>
              <a:t>Adequacy of </a:t>
            </a:r>
            <a:r>
              <a:rPr dirty="0" sz="2500" spc="-5">
                <a:latin typeface="Times New Roman"/>
                <a:cs typeface="Times New Roman"/>
              </a:rPr>
              <a:t>systems </a:t>
            </a:r>
            <a:r>
              <a:rPr dirty="0" sz="2500">
                <a:latin typeface="Times New Roman"/>
                <a:cs typeface="Times New Roman"/>
              </a:rPr>
              <a:t>for seeking additional </a:t>
            </a:r>
            <a:r>
              <a:rPr dirty="0" sz="2500" spc="-5">
                <a:latin typeface="Times New Roman"/>
                <a:cs typeface="Times New Roman"/>
              </a:rPr>
              <a:t>information </a:t>
            </a:r>
            <a:r>
              <a:rPr dirty="0" sz="2500">
                <a:latin typeface="Times New Roman"/>
                <a:cs typeface="Times New Roman"/>
              </a:rPr>
              <a:t>by board</a:t>
            </a:r>
            <a:r>
              <a:rPr dirty="0" sz="2500" spc="-120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members.</a:t>
            </a:r>
            <a:endParaRPr sz="2500">
              <a:latin typeface="Times New Roman"/>
              <a:cs typeface="Times New Roman"/>
            </a:endParaRPr>
          </a:p>
          <a:p>
            <a:pPr lvl="1" marL="1038225" indent="-343535">
              <a:lnSpc>
                <a:spcPct val="100000"/>
              </a:lnSpc>
              <a:spcBef>
                <a:spcPts val="300"/>
              </a:spcBef>
              <a:buFont typeface="Courier New"/>
              <a:buChar char="o"/>
              <a:tabLst>
                <a:tab pos="1038860" algn="l"/>
              </a:tabLst>
            </a:pPr>
            <a:r>
              <a:rPr dirty="0" sz="2500">
                <a:latin typeface="Times New Roman"/>
                <a:cs typeface="Times New Roman"/>
              </a:rPr>
              <a:t>Quality of board</a:t>
            </a:r>
            <a:r>
              <a:rPr dirty="0" sz="2500" spc="-30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minutes:</a:t>
            </a:r>
            <a:endParaRPr sz="2500">
              <a:latin typeface="Times New Roman"/>
              <a:cs typeface="Times New Roman"/>
            </a:endParaRPr>
          </a:p>
          <a:p>
            <a:pPr lvl="2" marL="1605280" indent="-343535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1605280" algn="l"/>
                <a:tab pos="1605915" algn="l"/>
              </a:tabLst>
            </a:pP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That dissenting </a:t>
            </a:r>
            <a:r>
              <a:rPr dirty="0" sz="2500" spc="-10">
                <a:solidFill>
                  <a:srgbClr val="C00000"/>
                </a:solidFill>
                <a:latin typeface="Times New Roman"/>
                <a:cs typeface="Times New Roman"/>
              </a:rPr>
              <a:t>members’ 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views are captured in the</a:t>
            </a:r>
            <a:r>
              <a:rPr dirty="0" sz="2500" spc="-2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minutes;</a:t>
            </a:r>
            <a:endParaRPr sz="2500">
              <a:latin typeface="Times New Roman"/>
              <a:cs typeface="Times New Roman"/>
            </a:endParaRPr>
          </a:p>
          <a:p>
            <a:pPr lvl="2" marL="1605280" indent="-343535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1605280" algn="l"/>
                <a:tab pos="1605915" algn="l"/>
              </a:tabLst>
            </a:pP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Mostly board </a:t>
            </a: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minutes 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contain shallow</a:t>
            </a:r>
            <a:r>
              <a:rPr dirty="0" sz="2500" spc="-18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minuting.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12464" y="686815"/>
            <a:ext cx="52241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Reporting about Board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Meeting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270" y="1522729"/>
            <a:ext cx="11574145" cy="2770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6708775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MR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3 also requires reporting of major</a:t>
            </a:r>
            <a:r>
              <a:rPr dirty="0" sz="24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events, such	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as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 :</a:t>
            </a:r>
            <a:endParaRPr sz="24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Public/Right/Preferential issue of shares / </a:t>
            </a:r>
            <a:r>
              <a:rPr dirty="0" sz="2200" spc="-5">
                <a:latin typeface="Times New Roman"/>
                <a:cs typeface="Times New Roman"/>
              </a:rPr>
              <a:t>debentures/sweat </a:t>
            </a:r>
            <a:r>
              <a:rPr dirty="0" sz="2200">
                <a:latin typeface="Times New Roman"/>
                <a:cs typeface="Times New Roman"/>
              </a:rPr>
              <a:t>equity,</a:t>
            </a:r>
            <a:r>
              <a:rPr dirty="0" sz="2200" spc="-7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etc;</a:t>
            </a:r>
            <a:endParaRPr sz="22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Redemption / buy-back of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securities;</a:t>
            </a:r>
            <a:endParaRPr sz="22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5650" algn="l"/>
                <a:tab pos="7851140" algn="l"/>
              </a:tabLst>
            </a:pPr>
            <a:r>
              <a:rPr dirty="0" sz="2200">
                <a:latin typeface="Times New Roman"/>
                <a:cs typeface="Times New Roman"/>
              </a:rPr>
              <a:t>Major decisions taken by the </a:t>
            </a:r>
            <a:r>
              <a:rPr dirty="0" sz="2200" spc="-5">
                <a:latin typeface="Times New Roman"/>
                <a:cs typeface="Times New Roman"/>
              </a:rPr>
              <a:t>members </a:t>
            </a:r>
            <a:r>
              <a:rPr dirty="0" sz="2200">
                <a:latin typeface="Times New Roman"/>
                <a:cs typeface="Times New Roman"/>
              </a:rPr>
              <a:t>in pursuance</a:t>
            </a:r>
            <a:r>
              <a:rPr dirty="0" sz="2200" spc="-2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to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section	180 of the Companies Act,</a:t>
            </a:r>
            <a:r>
              <a:rPr dirty="0" sz="2200" spc="-11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2013;</a:t>
            </a:r>
            <a:endParaRPr sz="22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Merger / amalgamation / reconstruction,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etc;</a:t>
            </a:r>
            <a:endParaRPr sz="2200">
              <a:latin typeface="Times New Roman"/>
              <a:cs typeface="Times New Roman"/>
            </a:endParaRPr>
          </a:p>
          <a:p>
            <a:pPr lvl="1" marL="755650" indent="-286385">
              <a:lnSpc>
                <a:spcPts val="2635"/>
              </a:lnSpc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Foreign technical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collaborations;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above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list is</a:t>
            </a:r>
            <a:r>
              <a:rPr dirty="0" sz="2400" spc="-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illustrative:</a:t>
            </a:r>
            <a:endParaRPr sz="24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The secretarial auditor </a:t>
            </a:r>
            <a:r>
              <a:rPr dirty="0" sz="2200" spc="-5">
                <a:latin typeface="Times New Roman"/>
                <a:cs typeface="Times New Roman"/>
              </a:rPr>
              <a:t>may </a:t>
            </a:r>
            <a:r>
              <a:rPr dirty="0" sz="2200">
                <a:latin typeface="Times New Roman"/>
                <a:cs typeface="Times New Roman"/>
              </a:rPr>
              <a:t>report about major events that throw special compliance</a:t>
            </a:r>
            <a:r>
              <a:rPr dirty="0" sz="2200" spc="-9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burden.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4961" y="748538"/>
            <a:ext cx="59556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Reporting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major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corporate</a:t>
            </a:r>
            <a:r>
              <a:rPr dirty="0" spc="1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events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118" y="1196085"/>
            <a:ext cx="10662285" cy="4569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report format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further requires 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secretarial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auditor to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comment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on adequacy</a:t>
            </a:r>
            <a:r>
              <a:rPr dirty="0" sz="2400" spc="-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 compliance</a:t>
            </a:r>
            <a:r>
              <a:rPr dirty="0" sz="2400" spc="-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systems.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Commensurate with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the size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and operations of the</a:t>
            </a:r>
            <a:r>
              <a:rPr dirty="0" sz="2400" spc="-5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company.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5">
                <a:solidFill>
                  <a:srgbClr val="1F487C"/>
                </a:solidFill>
                <a:latin typeface="Times New Roman"/>
                <a:cs typeface="Times New Roman"/>
              </a:rPr>
              <a:t>Elements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of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 </a:t>
            </a:r>
            <a:r>
              <a:rPr dirty="0" sz="2400" spc="-10">
                <a:solidFill>
                  <a:srgbClr val="1F487C"/>
                </a:solidFill>
                <a:latin typeface="Times New Roman"/>
                <a:cs typeface="Times New Roman"/>
              </a:rPr>
              <a:t>compliance</a:t>
            </a:r>
            <a:r>
              <a:rPr dirty="0" sz="2400" spc="-6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1F487C"/>
                </a:solidFill>
                <a:latin typeface="Times New Roman"/>
                <a:cs typeface="Times New Roman"/>
              </a:rPr>
              <a:t>system: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200" spc="-10">
                <a:latin typeface="Times New Roman"/>
                <a:cs typeface="Times New Roman"/>
              </a:rPr>
              <a:t>Identification </a:t>
            </a:r>
            <a:r>
              <a:rPr dirty="0" sz="2200" spc="-5">
                <a:latin typeface="Times New Roman"/>
                <a:cs typeface="Times New Roman"/>
              </a:rPr>
              <a:t>of applicable </a:t>
            </a:r>
            <a:r>
              <a:rPr dirty="0" sz="2200" spc="-10">
                <a:latin typeface="Times New Roman"/>
                <a:cs typeface="Times New Roman"/>
              </a:rPr>
              <a:t>laws </a:t>
            </a:r>
            <a:r>
              <a:rPr dirty="0" sz="2200">
                <a:latin typeface="Times New Roman"/>
                <a:cs typeface="Times New Roman"/>
              </a:rPr>
              <a:t>to </a:t>
            </a:r>
            <a:r>
              <a:rPr dirty="0" sz="2200" spc="-15">
                <a:latin typeface="Times New Roman"/>
                <a:cs typeface="Times New Roman"/>
              </a:rPr>
              <a:t>different </a:t>
            </a:r>
            <a:r>
              <a:rPr dirty="0" sz="2200" spc="-5">
                <a:latin typeface="Times New Roman"/>
                <a:cs typeface="Times New Roman"/>
              </a:rPr>
              <a:t>business</a:t>
            </a:r>
            <a:r>
              <a:rPr dirty="0" sz="2200" spc="-7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areas.</a:t>
            </a:r>
            <a:endParaRPr sz="2200">
              <a:latin typeface="Times New Roman"/>
              <a:cs typeface="Times New Roman"/>
            </a:endParaRPr>
          </a:p>
          <a:p>
            <a:pPr lvl="2" marL="1212850" indent="-286385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1212850" algn="l"/>
                <a:tab pos="1213485" algn="l"/>
              </a:tabLst>
            </a:pPr>
            <a:r>
              <a:rPr dirty="0" sz="2000" spc="-10">
                <a:solidFill>
                  <a:srgbClr val="C00000"/>
                </a:solidFill>
                <a:latin typeface="Times New Roman"/>
                <a:cs typeface="Times New Roman"/>
              </a:rPr>
              <a:t>Production;</a:t>
            </a:r>
            <a:endParaRPr sz="2000">
              <a:latin typeface="Times New Roman"/>
              <a:cs typeface="Times New Roman"/>
            </a:endParaRPr>
          </a:p>
          <a:p>
            <a:pPr lvl="3" marL="1727200" indent="-343535">
              <a:lnSpc>
                <a:spcPct val="100000"/>
              </a:lnSpc>
              <a:buFont typeface="Wingdings"/>
              <a:buChar char=""/>
              <a:tabLst>
                <a:tab pos="1727835" algn="l"/>
              </a:tabLst>
            </a:pPr>
            <a:r>
              <a:rPr dirty="0" sz="2000" spc="-10">
                <a:latin typeface="Times New Roman"/>
                <a:cs typeface="Times New Roman"/>
              </a:rPr>
              <a:t>Environment related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laws;</a:t>
            </a:r>
            <a:endParaRPr sz="2000">
              <a:latin typeface="Times New Roman"/>
              <a:cs typeface="Times New Roman"/>
            </a:endParaRPr>
          </a:p>
          <a:p>
            <a:pPr marL="1212850" indent="-286385">
              <a:lnSpc>
                <a:spcPct val="10000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Marketing;</a:t>
            </a:r>
            <a:endParaRPr sz="2000">
              <a:latin typeface="Times New Roman"/>
              <a:cs typeface="Times New Roman"/>
            </a:endParaRPr>
          </a:p>
          <a:p>
            <a:pPr lvl="1" marL="1670050" indent="-286385">
              <a:lnSpc>
                <a:spcPct val="100000"/>
              </a:lnSpc>
              <a:buFont typeface="Wingdings"/>
              <a:buChar char=""/>
              <a:tabLst>
                <a:tab pos="1670685" algn="l"/>
              </a:tabLst>
            </a:pPr>
            <a:r>
              <a:rPr dirty="0" sz="2000" spc="-5">
                <a:latin typeface="Times New Roman"/>
                <a:cs typeface="Times New Roman"/>
              </a:rPr>
              <a:t>Intellectual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property;</a:t>
            </a:r>
            <a:endParaRPr sz="2000">
              <a:latin typeface="Times New Roman"/>
              <a:cs typeface="Times New Roman"/>
            </a:endParaRPr>
          </a:p>
          <a:p>
            <a:pPr lvl="1" marL="1670050" indent="-286385">
              <a:lnSpc>
                <a:spcPct val="100000"/>
              </a:lnSpc>
              <a:buFont typeface="Wingdings"/>
              <a:buChar char=""/>
              <a:tabLst>
                <a:tab pos="1670685" algn="l"/>
              </a:tabLst>
            </a:pPr>
            <a:r>
              <a:rPr dirty="0" sz="2000" spc="-5">
                <a:latin typeface="Times New Roman"/>
                <a:cs typeface="Times New Roman"/>
              </a:rPr>
              <a:t>Trade mark and like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laws;</a:t>
            </a:r>
            <a:endParaRPr sz="2000">
              <a:latin typeface="Times New Roman"/>
              <a:cs typeface="Times New Roman"/>
            </a:endParaRPr>
          </a:p>
          <a:p>
            <a:pPr marL="1212850" indent="-286385">
              <a:lnSpc>
                <a:spcPct val="10000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Human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resources;</a:t>
            </a:r>
            <a:endParaRPr sz="2000">
              <a:latin typeface="Times New Roman"/>
              <a:cs typeface="Times New Roman"/>
            </a:endParaRPr>
          </a:p>
          <a:p>
            <a:pPr lvl="1" marL="1670050" indent="-286385">
              <a:lnSpc>
                <a:spcPct val="100000"/>
              </a:lnSpc>
              <a:buFont typeface="Wingdings"/>
              <a:buChar char=""/>
              <a:tabLst>
                <a:tab pos="1670685" algn="l"/>
              </a:tabLst>
            </a:pPr>
            <a:r>
              <a:rPr dirty="0" sz="2000" spc="-5">
                <a:latin typeface="Times New Roman"/>
                <a:cs typeface="Times New Roman"/>
              </a:rPr>
              <a:t>All HR related laws, protection of women at work,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etc;</a:t>
            </a:r>
            <a:endParaRPr sz="2000">
              <a:latin typeface="Times New Roman"/>
              <a:cs typeface="Times New Roman"/>
            </a:endParaRPr>
          </a:p>
          <a:p>
            <a:pPr marL="1212850" indent="-286385">
              <a:lnSpc>
                <a:spcPct val="10000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Corporate</a:t>
            </a:r>
            <a:r>
              <a:rPr dirty="0" sz="20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laws;</a:t>
            </a:r>
            <a:endParaRPr sz="2000">
              <a:latin typeface="Times New Roman"/>
              <a:cs typeface="Times New Roman"/>
            </a:endParaRPr>
          </a:p>
          <a:p>
            <a:pPr marL="1212850" indent="-286385">
              <a:lnSpc>
                <a:spcPct val="10000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Fiscal</a:t>
            </a:r>
            <a:r>
              <a:rPr dirty="0" sz="20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laws;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596878" y="20319"/>
            <a:ext cx="241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34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02382" y="596138"/>
            <a:ext cx="62172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Adequacy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Compliance Systems-</a:t>
            </a:r>
            <a:r>
              <a:rPr dirty="0" spc="1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1/3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505" y="1203452"/>
            <a:ext cx="11179175" cy="3441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Fixation of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responsibility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centers or “owners” of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each</a:t>
            </a:r>
            <a:r>
              <a:rPr dirty="0" sz="2800" spc="-9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law;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Detailed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analysis of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requirements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of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each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of such</a:t>
            </a:r>
            <a:r>
              <a:rPr dirty="0" sz="2800" spc="-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laws;</a:t>
            </a:r>
            <a:endParaRPr sz="28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650" algn="l"/>
                <a:tab pos="756285" algn="l"/>
              </a:tabLst>
            </a:pPr>
            <a:r>
              <a:rPr dirty="0" sz="2400" spc="-5">
                <a:latin typeface="Times New Roman"/>
                <a:cs typeface="Times New Roman"/>
              </a:rPr>
              <a:t>Entry-point </a:t>
            </a:r>
            <a:r>
              <a:rPr dirty="0" sz="2400">
                <a:latin typeface="Times New Roman"/>
                <a:cs typeface="Times New Roman"/>
              </a:rPr>
              <a:t>requirement – for example, license, registration,</a:t>
            </a:r>
            <a:r>
              <a:rPr dirty="0" sz="2400" spc="-9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etc;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Arial"/>
              <a:buChar char="•"/>
              <a:tabLst>
                <a:tab pos="755650" algn="l"/>
                <a:tab pos="756285" algn="l"/>
                <a:tab pos="9481820" algn="l"/>
              </a:tabLst>
            </a:pPr>
            <a:r>
              <a:rPr dirty="0" sz="2400" spc="-5">
                <a:latin typeface="Times New Roman"/>
                <a:cs typeface="Times New Roman"/>
              </a:rPr>
              <a:t>Event-based compliances </a:t>
            </a:r>
            <a:r>
              <a:rPr dirty="0" sz="2400">
                <a:latin typeface="Times New Roman"/>
                <a:cs typeface="Times New Roman"/>
              </a:rPr>
              <a:t>for </a:t>
            </a:r>
            <a:r>
              <a:rPr dirty="0" sz="2400" spc="-5">
                <a:latin typeface="Times New Roman"/>
                <a:cs typeface="Times New Roman"/>
              </a:rPr>
              <a:t>example, </a:t>
            </a:r>
            <a:r>
              <a:rPr dirty="0" sz="2400">
                <a:latin typeface="Times New Roman"/>
                <a:cs typeface="Times New Roman"/>
              </a:rPr>
              <a:t>approval </a:t>
            </a:r>
            <a:r>
              <a:rPr dirty="0" sz="2400" spc="-5">
                <a:latin typeface="Times New Roman"/>
                <a:cs typeface="Times New Roman"/>
              </a:rPr>
              <a:t>to be taken </a:t>
            </a:r>
            <a:r>
              <a:rPr dirty="0" sz="2400" spc="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</a:t>
            </a:r>
            <a:r>
              <a:rPr dirty="0" sz="2400" spc="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doing	something,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or  some filing </a:t>
            </a:r>
            <a:r>
              <a:rPr dirty="0" sz="2400" spc="-5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consequence of some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event;</a:t>
            </a:r>
            <a:endParaRPr sz="24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Arial"/>
              <a:buChar char="•"/>
              <a:tabLst>
                <a:tab pos="755650" algn="l"/>
                <a:tab pos="756285" algn="l"/>
              </a:tabLst>
            </a:pPr>
            <a:r>
              <a:rPr dirty="0" sz="2400">
                <a:latin typeface="Times New Roman"/>
                <a:cs typeface="Times New Roman"/>
              </a:rPr>
              <a:t>Regular </a:t>
            </a:r>
            <a:r>
              <a:rPr dirty="0" sz="2400" spc="-5">
                <a:latin typeface="Times New Roman"/>
                <a:cs typeface="Times New Roman"/>
              </a:rPr>
              <a:t>compliances </a:t>
            </a:r>
            <a:r>
              <a:rPr dirty="0" sz="2400">
                <a:latin typeface="Times New Roman"/>
                <a:cs typeface="Times New Roman"/>
              </a:rPr>
              <a:t>– for example, periodic filings, renewal,</a:t>
            </a:r>
            <a:r>
              <a:rPr dirty="0" sz="2400" spc="-9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etc;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Periodic reporting by the owner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compliances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or</a:t>
            </a:r>
            <a:r>
              <a:rPr dirty="0" sz="2400" spc="-5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exceptions</a:t>
            </a:r>
            <a:endParaRPr sz="2400">
              <a:latin typeface="Times New Roman"/>
              <a:cs typeface="Times New Roman"/>
            </a:endParaRPr>
          </a:p>
          <a:p>
            <a:pPr lvl="1" marL="755650" marR="48260" indent="-285750">
              <a:lnSpc>
                <a:spcPct val="100000"/>
              </a:lnSpc>
              <a:buFont typeface="Arial"/>
              <a:buChar char="•"/>
              <a:tabLst>
                <a:tab pos="755650" algn="l"/>
                <a:tab pos="756285" algn="l"/>
                <a:tab pos="10376535" algn="l"/>
              </a:tabLst>
            </a:pPr>
            <a:r>
              <a:rPr dirty="0" sz="2400">
                <a:latin typeface="Times New Roman"/>
                <a:cs typeface="Times New Roman"/>
              </a:rPr>
              <a:t>Sweeping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statement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that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HR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departm</a:t>
            </a:r>
            <a:r>
              <a:rPr dirty="0" sz="2400" spc="-10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nt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has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com</a:t>
            </a:r>
            <a:r>
              <a:rPr dirty="0" sz="2400" spc="-10">
                <a:latin typeface="Times New Roman"/>
                <a:cs typeface="Times New Roman"/>
              </a:rPr>
              <a:t>p</a:t>
            </a:r>
            <a:r>
              <a:rPr dirty="0" sz="2400">
                <a:latin typeface="Times New Roman"/>
                <a:cs typeface="Times New Roman"/>
              </a:rPr>
              <a:t>lied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with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all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HR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laws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s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>
                <a:latin typeface="Times New Roman"/>
                <a:cs typeface="Times New Roman"/>
              </a:rPr>
              <a:t>surely  </a:t>
            </a:r>
            <a:r>
              <a:rPr dirty="0" sz="2400">
                <a:latin typeface="Times New Roman"/>
                <a:cs typeface="Times New Roman"/>
              </a:rPr>
              <a:t>indicating a pure </a:t>
            </a:r>
            <a:r>
              <a:rPr dirty="0" sz="2400" spc="-5">
                <a:latin typeface="Times New Roman"/>
                <a:cs typeface="Times New Roman"/>
              </a:rPr>
              <a:t>self certification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job;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0801" y="612902"/>
            <a:ext cx="612203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Adequacy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Compliance</a:t>
            </a:r>
            <a:r>
              <a:rPr dirty="0" spc="-5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Systems-2/3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1272285"/>
            <a:ext cx="11141710" cy="3442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Corrective action on non</a:t>
            </a:r>
            <a:r>
              <a:rPr dirty="0" sz="2400" spc="-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compliances;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Reporting to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the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CS;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Reporting by 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to the</a:t>
            </a:r>
            <a:r>
              <a:rPr dirty="0" sz="2400" spc="-1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Board;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Quality of 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compliance</a:t>
            </a:r>
            <a:r>
              <a:rPr dirty="0" sz="2400" spc="-7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system: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Is the board aware about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compliances?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Is there is a maker-checker distinction? Does periodically some outsider check</a:t>
            </a:r>
            <a:r>
              <a:rPr dirty="0" sz="2200" spc="-1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compliances?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Is the company periodically subjected to inspections by a</a:t>
            </a:r>
            <a:r>
              <a:rPr dirty="0" sz="2200" spc="-10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regulator?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Does internal audit cover compliances of some</a:t>
            </a:r>
            <a:r>
              <a:rPr dirty="0" sz="2200" spc="-9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laws?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How serious are periodic compliance certificates</a:t>
            </a:r>
            <a:r>
              <a:rPr dirty="0" sz="2200" spc="-7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?</a:t>
            </a:r>
            <a:endParaRPr sz="2200">
              <a:latin typeface="Times New Roman"/>
              <a:cs typeface="Times New Roman"/>
            </a:endParaRPr>
          </a:p>
          <a:p>
            <a:pPr lvl="2" marL="1212850" indent="-28638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Merely rubber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stamps,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or do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they indicate</a:t>
            </a:r>
            <a:r>
              <a:rPr dirty="0" sz="1800" spc="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seriousness?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62148" y="622299"/>
            <a:ext cx="621728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Adequacy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Compliance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Systems-</a:t>
            </a:r>
            <a:r>
              <a:rPr dirty="0" spc="1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3/3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5832" y="2650489"/>
            <a:ext cx="1082167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b="1">
                <a:solidFill>
                  <a:srgbClr val="FFFFFF"/>
                </a:solidFill>
                <a:latin typeface="Times New Roman"/>
                <a:cs typeface="Times New Roman"/>
              </a:rPr>
              <a:t>Format of Annual Secretarial Compliance</a:t>
            </a:r>
            <a:r>
              <a:rPr dirty="0" sz="4000" spc="-8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000" b="1">
                <a:solidFill>
                  <a:srgbClr val="FFFFFF"/>
                </a:solidFill>
                <a:latin typeface="Times New Roman"/>
                <a:cs typeface="Times New Roman"/>
              </a:rPr>
              <a:t>Report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857481" y="19811"/>
            <a:ext cx="154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9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2148" y="630681"/>
            <a:ext cx="583628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Key contents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the ASC</a:t>
            </a:r>
            <a:r>
              <a:rPr dirty="0" spc="-1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Report-1/2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82270" y="1194561"/>
            <a:ext cx="10680065" cy="4904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Reporting</a:t>
            </a:r>
            <a:r>
              <a:rPr dirty="0" sz="28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required</a:t>
            </a:r>
            <a:endParaRPr sz="28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Compliance with SEBI Regulations, circulars,</a:t>
            </a:r>
            <a:r>
              <a:rPr dirty="0" sz="2400" spc="-7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guidelines.</a:t>
            </a:r>
            <a:endParaRPr sz="2400">
              <a:latin typeface="Times New Roman"/>
              <a:cs typeface="Times New Roman"/>
            </a:endParaRPr>
          </a:p>
          <a:p>
            <a:pPr lvl="2" marL="1212850" indent="-285750">
              <a:lnSpc>
                <a:spcPts val="2390"/>
              </a:lnSpc>
              <a:spcBef>
                <a:spcPts val="15"/>
              </a:spcBef>
              <a:buFont typeface="Wingdings"/>
              <a:buChar char=""/>
              <a:tabLst>
                <a:tab pos="1212215" algn="l"/>
                <a:tab pos="1212850" algn="l"/>
              </a:tabLst>
            </a:pP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Deviation to be</a:t>
            </a:r>
            <a:r>
              <a:rPr dirty="0" sz="20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reported</a:t>
            </a:r>
            <a:endParaRPr sz="2000">
              <a:latin typeface="Times New Roman"/>
              <a:cs typeface="Times New Roman"/>
            </a:endParaRPr>
          </a:p>
          <a:p>
            <a:pPr lvl="1" marL="755650" indent="-286385">
              <a:lnSpc>
                <a:spcPts val="2865"/>
              </a:lnSpc>
              <a:buFont typeface="Courier New"/>
              <a:buChar char="o"/>
              <a:tabLst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Maintenance of records provided under each of the</a:t>
            </a:r>
            <a:r>
              <a:rPr dirty="0" sz="2400" spc="-9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aforesaid.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3354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Reporting of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details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of action taken by SEBI or stock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exchanges</a:t>
            </a:r>
            <a:r>
              <a:rPr dirty="0" sz="2800" spc="-10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against:</a:t>
            </a:r>
            <a:endParaRPr sz="28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Listed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entity;</a:t>
            </a:r>
            <a:endParaRPr sz="24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Promoters of the listed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entity;</a:t>
            </a:r>
            <a:endParaRPr sz="24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Directors of the listed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entity;</a:t>
            </a:r>
            <a:endParaRPr sz="2400">
              <a:latin typeface="Times New Roman"/>
              <a:cs typeface="Times New Roman"/>
            </a:endParaRPr>
          </a:p>
          <a:p>
            <a:pPr lvl="1" marL="755650" indent="-286385">
              <a:lnSpc>
                <a:spcPts val="2875"/>
              </a:lnSpc>
              <a:buFont typeface="Courier New"/>
              <a:buChar char="o"/>
              <a:tabLst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Material </a:t>
            </a:r>
            <a:r>
              <a:rPr dirty="0" sz="2400" spc="-5">
                <a:latin typeface="Times New Roman"/>
                <a:cs typeface="Times New Roman"/>
              </a:rPr>
              <a:t>subsidiaries of the listed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entity;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3354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Links</a:t>
            </a:r>
            <a:endParaRPr sz="2800">
              <a:latin typeface="Times New Roman"/>
              <a:cs typeface="Times New Roman"/>
            </a:endParaRPr>
          </a:p>
          <a:p>
            <a:pPr marL="755650" indent="-28638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SEBI: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https: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//www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sebi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gov.in/enforcement/orders.html</a:t>
            </a:r>
            <a:endParaRPr sz="2400">
              <a:latin typeface="Times New Roman"/>
              <a:cs typeface="Times New Roman"/>
            </a:endParaRPr>
          </a:p>
          <a:p>
            <a:pPr marL="755650" indent="-286385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BSE:</a:t>
            </a:r>
            <a:r>
              <a:rPr dirty="0" sz="2400" spc="1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https://www.bseindia.com/static/corporates/non_compliance_new.aspx</a:t>
            </a:r>
            <a:endParaRPr sz="2400">
              <a:latin typeface="Times New Roman"/>
              <a:cs typeface="Times New Roman"/>
            </a:endParaRPr>
          </a:p>
          <a:p>
            <a:pPr marL="755650" indent="-286385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NSE:</a:t>
            </a:r>
            <a:r>
              <a:rPr dirty="0" sz="2400" spc="1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https://www1.nseindia.com/corporates/content/compliance_info.htm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7405" y="801878"/>
            <a:ext cx="154368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latin typeface="Times New Roman"/>
                <a:cs typeface="Times New Roman"/>
              </a:rPr>
              <a:t>About</a:t>
            </a:r>
            <a:r>
              <a:rPr dirty="0" spc="-170" b="1">
                <a:latin typeface="Times New Roman"/>
                <a:cs typeface="Times New Roman"/>
              </a:rPr>
              <a:t> </a:t>
            </a:r>
            <a:r>
              <a:rPr dirty="0" spc="-10" b="1">
                <a:latin typeface="Times New Roman"/>
                <a:cs typeface="Times New Roman"/>
              </a:rPr>
              <a:t>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76002" y="1938274"/>
            <a:ext cx="1920239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9889" algn="l"/>
              </a:tabLst>
            </a:pPr>
            <a:r>
              <a:rPr dirty="0" sz="2500" spc="-10">
                <a:latin typeface="Times New Roman"/>
                <a:cs typeface="Times New Roman"/>
              </a:rPr>
              <a:t>S</a:t>
            </a:r>
            <a:r>
              <a:rPr dirty="0" sz="2500" spc="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cre</a:t>
            </a:r>
            <a:r>
              <a:rPr dirty="0" sz="2500" spc="-15">
                <a:latin typeface="Times New Roman"/>
                <a:cs typeface="Times New Roman"/>
              </a:rPr>
              <a:t>t</a:t>
            </a:r>
            <a:r>
              <a:rPr dirty="0" sz="2500">
                <a:latin typeface="Times New Roman"/>
                <a:cs typeface="Times New Roman"/>
              </a:rPr>
              <a:t>ari</a:t>
            </a:r>
            <a:r>
              <a:rPr dirty="0" sz="2500" spc="-10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in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6946" y="1938274"/>
            <a:ext cx="5770245" cy="1207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9588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383155" algn="l"/>
                <a:tab pos="2886075" algn="l"/>
                <a:tab pos="4432935" algn="l"/>
              </a:tabLst>
            </a:pPr>
            <a:r>
              <a:rPr dirty="0" sz="2500" spc="-155">
                <a:latin typeface="Times New Roman"/>
                <a:cs typeface="Times New Roman"/>
              </a:rPr>
              <a:t>V</a:t>
            </a:r>
            <a:r>
              <a:rPr dirty="0" sz="2500">
                <a:latin typeface="Times New Roman"/>
                <a:cs typeface="Times New Roman"/>
              </a:rPr>
              <a:t>inod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K</a:t>
            </a:r>
            <a:r>
              <a:rPr dirty="0" sz="2500" spc="-10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t</a:t>
            </a:r>
            <a:r>
              <a:rPr dirty="0" sz="2500" spc="-10">
                <a:latin typeface="Times New Roman"/>
                <a:cs typeface="Times New Roman"/>
              </a:rPr>
              <a:t>h</a:t>
            </a:r>
            <a:r>
              <a:rPr dirty="0" sz="2500" spc="-20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ri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&amp;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C</a:t>
            </a:r>
            <a:r>
              <a:rPr dirty="0" sz="2500" spc="-10">
                <a:latin typeface="Times New Roman"/>
                <a:cs typeface="Times New Roman"/>
              </a:rPr>
              <a:t>omp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 spc="5">
                <a:latin typeface="Times New Roman"/>
                <a:cs typeface="Times New Roman"/>
              </a:rPr>
              <a:t>n</a:t>
            </a:r>
            <a:r>
              <a:rPr dirty="0" sz="2500" spc="-165">
                <a:latin typeface="Times New Roman"/>
                <a:cs typeface="Times New Roman"/>
              </a:rPr>
              <a:t>y</a:t>
            </a:r>
            <a:r>
              <a:rPr dirty="0" sz="2500">
                <a:latin typeface="Times New Roman"/>
                <a:cs typeface="Times New Roman"/>
              </a:rPr>
              <a:t>,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C</a:t>
            </a:r>
            <a:r>
              <a:rPr dirty="0" sz="2500" spc="-10">
                <a:latin typeface="Times New Roman"/>
                <a:cs typeface="Times New Roman"/>
              </a:rPr>
              <a:t>omp</a:t>
            </a:r>
            <a:r>
              <a:rPr dirty="0" sz="2500" spc="-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ny  </a:t>
            </a:r>
            <a:r>
              <a:rPr dirty="0" sz="2500" spc="-5">
                <a:latin typeface="Times New Roman"/>
                <a:cs typeface="Times New Roman"/>
              </a:rPr>
              <a:t>Practice;</a:t>
            </a:r>
            <a:endParaRPr sz="2500">
              <a:latin typeface="Times New Roman"/>
              <a:cs typeface="Times New Roman"/>
            </a:endParaRPr>
          </a:p>
          <a:p>
            <a:pPr marL="314960">
              <a:lnSpc>
                <a:spcPct val="100000"/>
              </a:lnSpc>
              <a:spcBef>
                <a:spcPts val="300"/>
              </a:spcBef>
            </a:pPr>
            <a:r>
              <a:rPr dirty="0" sz="2500">
                <a:solidFill>
                  <a:srgbClr val="C0504D"/>
                </a:solidFill>
                <a:latin typeface="Courier New"/>
                <a:cs typeface="Courier New"/>
              </a:rPr>
              <a:t>o </a:t>
            </a:r>
            <a:r>
              <a:rPr dirty="0" sz="2500" spc="-10">
                <a:solidFill>
                  <a:srgbClr val="C0504D"/>
                </a:solidFill>
                <a:latin typeface="Times New Roman"/>
                <a:cs typeface="Times New Roman"/>
              </a:rPr>
              <a:t>Based </a:t>
            </a:r>
            <a:r>
              <a:rPr dirty="0" sz="2500" spc="-5">
                <a:solidFill>
                  <a:srgbClr val="C0504D"/>
                </a:solidFill>
                <a:latin typeface="Times New Roman"/>
                <a:cs typeface="Times New Roman"/>
              </a:rPr>
              <a:t>out of Kolkata, </a:t>
            </a:r>
            <a:r>
              <a:rPr dirty="0" sz="2500" spc="-10">
                <a:solidFill>
                  <a:srgbClr val="C0504D"/>
                </a:solidFill>
                <a:latin typeface="Times New Roman"/>
                <a:cs typeface="Times New Roman"/>
              </a:rPr>
              <a:t>Mumbai </a:t>
            </a:r>
            <a:r>
              <a:rPr dirty="0" sz="2500">
                <a:solidFill>
                  <a:srgbClr val="C0504D"/>
                </a:solidFill>
                <a:latin typeface="Times New Roman"/>
                <a:cs typeface="Times New Roman"/>
              </a:rPr>
              <a:t>&amp;</a:t>
            </a:r>
            <a:r>
              <a:rPr dirty="0" sz="2500" spc="-290">
                <a:solidFill>
                  <a:srgbClr val="C0504D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C0504D"/>
                </a:solidFill>
                <a:latin typeface="Times New Roman"/>
                <a:cs typeface="Times New Roman"/>
              </a:rPr>
              <a:t>Delhi.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66946" y="3576828"/>
            <a:ext cx="558927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4516755" algn="l"/>
              </a:tabLst>
            </a:pPr>
            <a:r>
              <a:rPr dirty="0" sz="2500" spc="-100">
                <a:latin typeface="Times New Roman"/>
                <a:cs typeface="Times New Roman"/>
              </a:rPr>
              <a:t>We </a:t>
            </a:r>
            <a:r>
              <a:rPr dirty="0" sz="2500" spc="40">
                <a:latin typeface="Times New Roman"/>
                <a:cs typeface="Times New Roman"/>
              </a:rPr>
              <a:t>area  </a:t>
            </a:r>
            <a:r>
              <a:rPr dirty="0" sz="2500" spc="-5">
                <a:latin typeface="Times New Roman"/>
                <a:cs typeface="Times New Roman"/>
              </a:rPr>
              <a:t>team</a:t>
            </a:r>
            <a:r>
              <a:rPr dirty="0" sz="2500" spc="-2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of</a:t>
            </a:r>
            <a:r>
              <a:rPr dirty="0" sz="2500" spc="9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consultants,	advisors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62107" y="3576828"/>
            <a:ext cx="183578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1515" algn="l"/>
              </a:tabLst>
            </a:pPr>
            <a:r>
              <a:rPr dirty="0" sz="2500">
                <a:latin typeface="Times New Roman"/>
                <a:cs typeface="Times New Roman"/>
              </a:rPr>
              <a:t>&amp;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10">
                <a:latin typeface="Times New Roman"/>
                <a:cs typeface="Times New Roman"/>
              </a:rPr>
              <a:t>q</a:t>
            </a:r>
            <a:r>
              <a:rPr dirty="0" sz="2500">
                <a:latin typeface="Times New Roman"/>
                <a:cs typeface="Times New Roman"/>
              </a:rPr>
              <a:t>uali</a:t>
            </a:r>
            <a:r>
              <a:rPr dirty="0" sz="2500" spc="10">
                <a:latin typeface="Times New Roman"/>
                <a:cs typeface="Times New Roman"/>
              </a:rPr>
              <a:t>fi</a:t>
            </a:r>
            <a:r>
              <a:rPr dirty="0" sz="2500" spc="-10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d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09846" y="3957828"/>
            <a:ext cx="629094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5">
                <a:latin typeface="Times New Roman"/>
                <a:cs typeface="Times New Roman"/>
              </a:rPr>
              <a:t>professionals having over 30 years of</a:t>
            </a:r>
            <a:r>
              <a:rPr dirty="0" sz="2500" spc="-6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experience.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98985" y="21081"/>
            <a:ext cx="1390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24250" y="5429758"/>
            <a:ext cx="5375910" cy="944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 i="1">
                <a:latin typeface="Times New Roman"/>
                <a:cs typeface="Times New Roman"/>
              </a:rPr>
              <a:t>Our </a:t>
            </a:r>
            <a:r>
              <a:rPr dirty="0" sz="1800" spc="-20" b="1" i="1">
                <a:latin typeface="Times New Roman"/>
                <a:cs typeface="Times New Roman"/>
              </a:rPr>
              <a:t>Organization’s</a:t>
            </a:r>
            <a:r>
              <a:rPr dirty="0" sz="1800" spc="10" b="1" i="1">
                <a:latin typeface="Times New Roman"/>
                <a:cs typeface="Times New Roman"/>
              </a:rPr>
              <a:t> </a:t>
            </a:r>
            <a:r>
              <a:rPr dirty="0" sz="1800" spc="-10" b="1" i="1">
                <a:latin typeface="Times New Roman"/>
                <a:cs typeface="Times New Roman"/>
              </a:rPr>
              <a:t>Credo: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400" spc="-10" b="1" i="1">
                <a:solidFill>
                  <a:srgbClr val="933735"/>
                </a:solidFill>
                <a:latin typeface="Times New Roman"/>
                <a:cs typeface="Times New Roman"/>
              </a:rPr>
              <a:t>Focus </a:t>
            </a:r>
            <a:r>
              <a:rPr dirty="0" sz="2400" spc="-5" b="1" i="1">
                <a:solidFill>
                  <a:srgbClr val="933735"/>
                </a:solidFill>
                <a:latin typeface="Times New Roman"/>
                <a:cs typeface="Times New Roman"/>
              </a:rPr>
              <a:t>on </a:t>
            </a:r>
            <a:r>
              <a:rPr dirty="0" sz="2400" spc="-10" b="1" i="1">
                <a:solidFill>
                  <a:srgbClr val="933735"/>
                </a:solidFill>
                <a:latin typeface="Times New Roman"/>
                <a:cs typeface="Times New Roman"/>
              </a:rPr>
              <a:t>capabilities; </a:t>
            </a:r>
            <a:r>
              <a:rPr dirty="0" sz="2400" b="1" i="1">
                <a:solidFill>
                  <a:srgbClr val="933735"/>
                </a:solidFill>
                <a:latin typeface="Times New Roman"/>
                <a:cs typeface="Times New Roman"/>
              </a:rPr>
              <a:t>opportunities</a:t>
            </a:r>
            <a:r>
              <a:rPr dirty="0" sz="2400" spc="-65" b="1" i="1">
                <a:solidFill>
                  <a:srgbClr val="933735"/>
                </a:solidFill>
                <a:latin typeface="Times New Roman"/>
                <a:cs typeface="Times New Roman"/>
              </a:rPr>
              <a:t> </a:t>
            </a:r>
            <a:r>
              <a:rPr dirty="0" sz="2400" b="1" i="1">
                <a:solidFill>
                  <a:srgbClr val="933735"/>
                </a:solidFill>
                <a:latin typeface="Times New Roman"/>
                <a:cs typeface="Times New Roman"/>
              </a:rPr>
              <a:t>follow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5800" y="2157983"/>
            <a:ext cx="3035807" cy="1972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428476" y="6408420"/>
            <a:ext cx="253365" cy="311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95"/>
              </a:spcBef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6</a:t>
            </a:fld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8301" y="602995"/>
            <a:ext cx="583628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Key contents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the ASC</a:t>
            </a:r>
            <a:r>
              <a:rPr dirty="0" spc="-11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Report-2/2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81355" y="1445767"/>
            <a:ext cx="11758295" cy="3655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Additional Information to be provided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in</a:t>
            </a:r>
            <a:r>
              <a:rPr dirty="0" sz="2400" spc="-6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report</a:t>
            </a:r>
            <a:endParaRPr sz="2400">
              <a:latin typeface="Times New Roman"/>
              <a:cs typeface="Times New Roman"/>
            </a:endParaRPr>
          </a:p>
          <a:p>
            <a:pPr lvl="1" marL="755650" marR="224154" indent="-28575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List of all the observations in the report for the previous year along with the actions taken by</a:t>
            </a:r>
            <a:r>
              <a:rPr dirty="0" sz="2200" spc="-1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the  listed entity on those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observations;</a:t>
            </a:r>
            <a:endParaRPr sz="22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Courier New"/>
              <a:buChar char="o"/>
              <a:tabLst>
                <a:tab pos="755650" algn="l"/>
                <a:tab pos="1112520" algn="l"/>
                <a:tab pos="1732280" algn="l"/>
                <a:tab pos="2213610" algn="l"/>
                <a:tab pos="2989580" algn="l"/>
                <a:tab pos="3500120" algn="l"/>
                <a:tab pos="3997960" algn="l"/>
                <a:tab pos="4742180" algn="l"/>
                <a:tab pos="5935980" algn="l"/>
                <a:tab pos="6633209" algn="l"/>
                <a:tab pos="6990715" algn="l"/>
                <a:tab pos="7966709" algn="l"/>
                <a:tab pos="11014710" algn="l"/>
              </a:tabLst>
            </a:pPr>
            <a:r>
              <a:rPr dirty="0" sz="2200">
                <a:latin typeface="Times New Roman"/>
                <a:cs typeface="Times New Roman"/>
              </a:rPr>
              <a:t>Add the list of all observations in the reports pertaining to the periods prior to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the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previous	year  in	case	the	entity	has	not	taken	sufficient	steps	to	address	the concerns raised/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observations;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Example: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In the report for the year ended 31st Mar, 2021, the PCS shall provide a list</a:t>
            </a:r>
            <a:r>
              <a:rPr dirty="0" sz="2200" spc="-1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of:</a:t>
            </a:r>
            <a:endParaRPr sz="2200">
              <a:latin typeface="Times New Roman"/>
              <a:cs typeface="Times New Roman"/>
            </a:endParaRPr>
          </a:p>
          <a:p>
            <a:pPr lvl="2" marL="1212850" marR="86360" indent="-285750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1212215" algn="l"/>
                <a:tab pos="1212850" algn="l"/>
              </a:tabLst>
            </a:pP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All the observations </a:t>
            </a:r>
            <a:r>
              <a:rPr dirty="0" sz="2000" spc="-10">
                <a:solidFill>
                  <a:srgbClr val="C00000"/>
                </a:solidFill>
                <a:latin typeface="Times New Roman"/>
                <a:cs typeface="Times New Roman"/>
              </a:rPr>
              <a:t>in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report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for the year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ended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31st Mar, 2021 along with the actions taken by the  listed entity on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those</a:t>
            </a:r>
            <a:r>
              <a:rPr dirty="0" sz="20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observations.</a:t>
            </a:r>
            <a:endParaRPr sz="2000">
              <a:latin typeface="Times New Roman"/>
              <a:cs typeface="Times New Roman"/>
            </a:endParaRPr>
          </a:p>
          <a:p>
            <a:pPr lvl="2" marL="1212850" marR="270510" indent="-285750">
              <a:lnSpc>
                <a:spcPct val="100000"/>
              </a:lnSpc>
              <a:buFont typeface="Wingdings"/>
              <a:buChar char=""/>
              <a:tabLst>
                <a:tab pos="1212215" algn="l"/>
                <a:tab pos="1212850" algn="l"/>
              </a:tabLst>
            </a:pP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The observations in the reports pertaining to the year ended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31st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Mar, 2020 and earlier, in case the  entity has not taken sufficient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steps to address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the concerns raised/ observations </a:t>
            </a:r>
            <a:r>
              <a:rPr dirty="0" sz="2000" spc="-10">
                <a:solidFill>
                  <a:srgbClr val="C00000"/>
                </a:solidFill>
                <a:latin typeface="Times New Roman"/>
                <a:cs typeface="Times New Roman"/>
              </a:rPr>
              <a:t>in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those</a:t>
            </a:r>
            <a:r>
              <a:rPr dirty="0" sz="2000" spc="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reports.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Applicable SEBI Regulations </a:t>
            </a:r>
            <a:r>
              <a:rPr dirty="0"/>
              <a:t>– </a:t>
            </a:r>
            <a:r>
              <a:rPr dirty="0" spc="-5"/>
              <a:t>1/7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386" y="1196085"/>
            <a:ext cx="11809730" cy="4721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SEBI Regulations relating to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issue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/listing/ post listing of</a:t>
            </a:r>
            <a:r>
              <a:rPr dirty="0" sz="2400" spc="-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securities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(ICDR) Regulations,</a:t>
            </a:r>
            <a:r>
              <a:rPr dirty="0" sz="2200" spc="-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2018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(ILDS) </a:t>
            </a:r>
            <a:r>
              <a:rPr dirty="0" sz="2200" spc="-5">
                <a:solidFill>
                  <a:srgbClr val="1F487C"/>
                </a:solidFill>
                <a:latin typeface="Times New Roman"/>
                <a:cs typeface="Times New Roman"/>
              </a:rPr>
              <a:t>Regulations,</a:t>
            </a:r>
            <a:r>
              <a:rPr dirty="0" sz="22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2008</a:t>
            </a:r>
            <a:endParaRPr sz="2200">
              <a:latin typeface="Times New Roman"/>
              <a:cs typeface="Times New Roman"/>
            </a:endParaRPr>
          </a:p>
          <a:p>
            <a:pPr lvl="2" marL="1212850" marR="508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12215" algn="l"/>
                <a:tab pos="1212850" algn="l"/>
                <a:tab pos="2780665" algn="l"/>
                <a:tab pos="3602354" algn="l"/>
                <a:tab pos="3932554" algn="l"/>
                <a:tab pos="5360035" algn="l"/>
                <a:tab pos="6490335" algn="l"/>
                <a:tab pos="7987030" algn="l"/>
                <a:tab pos="8951595" algn="l"/>
                <a:tab pos="9844405" algn="l"/>
                <a:tab pos="10272395" algn="l"/>
                <a:tab pos="10841355" algn="l"/>
              </a:tabLst>
            </a:pPr>
            <a:r>
              <a:rPr dirty="0" sz="2000" spc="-5">
                <a:latin typeface="Times New Roman"/>
                <a:cs typeface="Times New Roman"/>
              </a:rPr>
              <a:t>Specif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 spc="-5">
                <a:latin typeface="Times New Roman"/>
                <a:cs typeface="Times New Roman"/>
              </a:rPr>
              <a:t>cations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rel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ted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to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n</a:t>
            </a:r>
            <a:r>
              <a:rPr dirty="0" sz="2000" spc="-5">
                <a:latin typeface="Times New Roman"/>
                <a:cs typeface="Times New Roman"/>
              </a:rPr>
              <a:t>terna</a:t>
            </a:r>
            <a:r>
              <a:rPr dirty="0" sz="2000" spc="-15">
                <a:latin typeface="Times New Roman"/>
                <a:cs typeface="Times New Roman"/>
              </a:rPr>
              <a:t>t</a:t>
            </a:r>
            <a:r>
              <a:rPr dirty="0" sz="2000" spc="-5">
                <a:latin typeface="Times New Roman"/>
                <a:cs typeface="Times New Roman"/>
              </a:rPr>
              <a:t>ional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5">
                <a:latin typeface="Times New Roman"/>
                <a:cs typeface="Times New Roman"/>
              </a:rPr>
              <a:t>S</a:t>
            </a:r>
            <a:r>
              <a:rPr dirty="0" sz="2000" spc="-5">
                <a:latin typeface="Times New Roman"/>
                <a:cs typeface="Times New Roman"/>
              </a:rPr>
              <a:t>ecuri</a:t>
            </a:r>
            <a:r>
              <a:rPr dirty="0" sz="2000" spc="-15">
                <a:latin typeface="Times New Roman"/>
                <a:cs typeface="Times New Roman"/>
              </a:rPr>
              <a:t>t</a:t>
            </a:r>
            <a:r>
              <a:rPr dirty="0" sz="2000" spc="-5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 spc="-5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Iden</a:t>
            </a:r>
            <a:r>
              <a:rPr dirty="0" sz="2000" spc="-15">
                <a:latin typeface="Times New Roman"/>
                <a:cs typeface="Times New Roman"/>
              </a:rPr>
              <a:t>t</a:t>
            </a:r>
            <a:r>
              <a:rPr dirty="0" sz="2000" spc="-5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f</a:t>
            </a:r>
            <a:r>
              <a:rPr dirty="0" sz="2000" spc="-5">
                <a:latin typeface="Times New Roman"/>
                <a:cs typeface="Times New Roman"/>
              </a:rPr>
              <a:t>icat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 spc="-5">
                <a:latin typeface="Times New Roman"/>
                <a:cs typeface="Times New Roman"/>
              </a:rPr>
              <a:t>on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Number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(ISI</a:t>
            </a:r>
            <a:r>
              <a:rPr dirty="0" sz="2000" spc="-15">
                <a:latin typeface="Times New Roman"/>
                <a:cs typeface="Times New Roman"/>
              </a:rPr>
              <a:t>N</a:t>
            </a:r>
            <a:r>
              <a:rPr dirty="0" sz="2000" spc="-5">
                <a:latin typeface="Times New Roman"/>
                <a:cs typeface="Times New Roman"/>
              </a:rPr>
              <a:t>s)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for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debt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secu</a:t>
            </a:r>
            <a:r>
              <a:rPr dirty="0" sz="2000" spc="-15">
                <a:latin typeface="Times New Roman"/>
                <a:cs typeface="Times New Roman"/>
              </a:rPr>
              <a:t>r</a:t>
            </a:r>
            <a:r>
              <a:rPr dirty="0" sz="2000" spc="-5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t</a:t>
            </a:r>
            <a:r>
              <a:rPr dirty="0" sz="2000" spc="-5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 spc="-5">
                <a:latin typeface="Times New Roman"/>
                <a:cs typeface="Times New Roman"/>
              </a:rPr>
              <a:t>s  </a:t>
            </a:r>
            <a:r>
              <a:rPr dirty="0" sz="2000" spc="-5">
                <a:latin typeface="Times New Roman"/>
                <a:cs typeface="Times New Roman"/>
              </a:rPr>
              <a:t>issued under the SEBI (ILDS) Regulations, 2008 (Circular dated June </a:t>
            </a:r>
            <a:r>
              <a:rPr dirty="0" sz="2000">
                <a:latin typeface="Times New Roman"/>
                <a:cs typeface="Times New Roman"/>
              </a:rPr>
              <a:t>30,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2017);</a:t>
            </a:r>
            <a:endParaRPr sz="2000">
              <a:latin typeface="Times New Roman"/>
              <a:cs typeface="Times New Roman"/>
            </a:endParaRPr>
          </a:p>
          <a:p>
            <a:pPr lvl="2" marL="1212850" indent="-285750">
              <a:lnSpc>
                <a:spcPct val="100000"/>
              </a:lnSpc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000" spc="-5">
                <a:latin typeface="Times New Roman"/>
                <a:cs typeface="Times New Roman"/>
              </a:rPr>
              <a:t>Monitoring and Review of Ratings by Credit Rating Agencies (CRAs) (Circular dated June 30,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2017);</a:t>
            </a:r>
            <a:endParaRPr sz="2000">
              <a:latin typeface="Times New Roman"/>
              <a:cs typeface="Times New Roman"/>
            </a:endParaRPr>
          </a:p>
          <a:p>
            <a:pPr lvl="2" marL="1212850" indent="-285750">
              <a:lnSpc>
                <a:spcPct val="100000"/>
              </a:lnSpc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000" spc="-5">
                <a:latin typeface="Times New Roman"/>
                <a:cs typeface="Times New Roman"/>
              </a:rPr>
              <a:t>Strengthening of the rating process in respect of INC ratings (Circular dated Jan 03,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2020)</a:t>
            </a:r>
            <a:endParaRPr sz="2000">
              <a:latin typeface="Times New Roman"/>
              <a:cs typeface="Times New Roman"/>
            </a:endParaRPr>
          </a:p>
          <a:p>
            <a:pPr lvl="2" marL="1212850" indent="-285750">
              <a:lnSpc>
                <a:spcPct val="100000"/>
              </a:lnSpc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000" spc="-5">
                <a:latin typeface="Times New Roman"/>
                <a:cs typeface="Times New Roman"/>
              </a:rPr>
              <a:t>Enhanced disclosure in case of listed debentures (Circular dated May </a:t>
            </a:r>
            <a:r>
              <a:rPr dirty="0" sz="2000">
                <a:latin typeface="Times New Roman"/>
                <a:cs typeface="Times New Roman"/>
              </a:rPr>
              <a:t>27, </a:t>
            </a:r>
            <a:r>
              <a:rPr dirty="0" sz="2000" spc="-5">
                <a:latin typeface="Times New Roman"/>
                <a:cs typeface="Times New Roman"/>
              </a:rPr>
              <a:t>2019);</a:t>
            </a:r>
            <a:endParaRPr sz="2000">
              <a:latin typeface="Times New Roman"/>
              <a:cs typeface="Times New Roman"/>
            </a:endParaRPr>
          </a:p>
          <a:p>
            <a:pPr lvl="2" marL="1212850" indent="-285750">
              <a:lnSpc>
                <a:spcPct val="100000"/>
              </a:lnSpc>
              <a:buFont typeface="Arial"/>
              <a:buChar char="•"/>
              <a:tabLst>
                <a:tab pos="1212215" algn="l"/>
                <a:tab pos="1212850" algn="l"/>
                <a:tab pos="2386965" algn="l"/>
                <a:tab pos="3027045" algn="l"/>
                <a:tab pos="4313555" algn="l"/>
                <a:tab pos="4740910" algn="l"/>
                <a:tab pos="5732145" algn="l"/>
                <a:tab pos="6076315" algn="l"/>
                <a:tab pos="7164070" algn="l"/>
                <a:tab pos="7550784" algn="l"/>
                <a:tab pos="8386445" algn="l"/>
                <a:tab pos="9559925" algn="l"/>
                <a:tab pos="10199370" algn="l"/>
                <a:tab pos="11246485" algn="l"/>
              </a:tabLst>
            </a:pPr>
            <a:r>
              <a:rPr dirty="0" sz="2000">
                <a:latin typeface="Times New Roman"/>
                <a:cs typeface="Times New Roman"/>
              </a:rPr>
              <a:t>Ele</a:t>
            </a:r>
            <a:r>
              <a:rPr dirty="0" sz="2000" spc="-10">
                <a:latin typeface="Times New Roman"/>
                <a:cs typeface="Times New Roman"/>
              </a:rPr>
              <a:t>c</a:t>
            </a:r>
            <a:r>
              <a:rPr dirty="0" sz="2000">
                <a:latin typeface="Times New Roman"/>
                <a:cs typeface="Times New Roman"/>
              </a:rPr>
              <a:t>tr</a:t>
            </a:r>
            <a:r>
              <a:rPr dirty="0" sz="2000" spc="-10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nic	b</a:t>
            </a:r>
            <a:r>
              <a:rPr dirty="0" sz="2000" spc="-10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ok	</a:t>
            </a:r>
            <a:r>
              <a:rPr dirty="0" sz="2000" spc="-10">
                <a:latin typeface="Times New Roman"/>
                <a:cs typeface="Times New Roman"/>
              </a:rPr>
              <a:t>me</a:t>
            </a:r>
            <a:r>
              <a:rPr dirty="0" sz="2000">
                <a:latin typeface="Times New Roman"/>
                <a:cs typeface="Times New Roman"/>
              </a:rPr>
              <a:t>chani</a:t>
            </a:r>
            <a:r>
              <a:rPr dirty="0" sz="2000" spc="-10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m	for	</a:t>
            </a:r>
            <a:r>
              <a:rPr dirty="0" sz="2000" spc="-5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s</a:t>
            </a:r>
            <a:r>
              <a:rPr dirty="0" sz="2000" spc="-5">
                <a:latin typeface="Times New Roman"/>
                <a:cs typeface="Times New Roman"/>
              </a:rPr>
              <a:t>suance	of	secu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 spc="-5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	on	priv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te	plac</a:t>
            </a:r>
            <a:r>
              <a:rPr dirty="0" sz="2000" spc="-10">
                <a:latin typeface="Times New Roman"/>
                <a:cs typeface="Times New Roman"/>
              </a:rPr>
              <a:t>em</a:t>
            </a:r>
            <a:r>
              <a:rPr dirty="0" sz="2000">
                <a:latin typeface="Times New Roman"/>
                <a:cs typeface="Times New Roman"/>
              </a:rPr>
              <a:t>ent	</a:t>
            </a:r>
            <a:r>
              <a:rPr dirty="0" sz="2000" spc="-5">
                <a:latin typeface="Times New Roman"/>
                <a:cs typeface="Times New Roman"/>
              </a:rPr>
              <a:t>basis</a:t>
            </a:r>
            <a:r>
              <a:rPr dirty="0" sz="2000">
                <a:latin typeface="Times New Roman"/>
                <a:cs typeface="Times New Roman"/>
              </a:rPr>
              <a:t>	(C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rcul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	dated</a:t>
            </a:r>
            <a:endParaRPr sz="2000">
              <a:latin typeface="Times New Roman"/>
              <a:cs typeface="Times New Roman"/>
            </a:endParaRPr>
          </a:p>
          <a:p>
            <a:pPr marL="121285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January 05,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2018);</a:t>
            </a:r>
            <a:endParaRPr sz="2000">
              <a:latin typeface="Times New Roman"/>
              <a:cs typeface="Times New Roman"/>
            </a:endParaRPr>
          </a:p>
          <a:p>
            <a:pPr lvl="2" marL="1212850" marR="6350" indent="-285750">
              <a:lnSpc>
                <a:spcPct val="100000"/>
              </a:lnSpc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000" spc="-5">
                <a:latin typeface="Times New Roman"/>
                <a:cs typeface="Times New Roman"/>
              </a:rPr>
              <a:t>Guidelines for Issue and Listing of Structured Products/Market Linked Debentures (Circular dated Sep  </a:t>
            </a:r>
            <a:r>
              <a:rPr dirty="0" sz="2000">
                <a:latin typeface="Times New Roman"/>
                <a:cs typeface="Times New Roman"/>
              </a:rPr>
              <a:t>28,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2011);</a:t>
            </a:r>
            <a:endParaRPr sz="2000">
              <a:latin typeface="Times New Roman"/>
              <a:cs typeface="Times New Roman"/>
            </a:endParaRPr>
          </a:p>
          <a:p>
            <a:pPr lvl="2" marL="1212850" indent="-285750">
              <a:lnSpc>
                <a:spcPct val="100000"/>
              </a:lnSpc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000" spc="-5">
                <a:latin typeface="Times New Roman"/>
                <a:cs typeface="Times New Roman"/>
              </a:rPr>
              <a:t>Centralized Database for Corporate Bonds/Debentures (Circular dated June 04,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2021);</a:t>
            </a:r>
            <a:endParaRPr sz="2000">
              <a:latin typeface="Times New Roman"/>
              <a:cs typeface="Times New Roman"/>
            </a:endParaRPr>
          </a:p>
          <a:p>
            <a:pPr lvl="2" marL="1212850" marR="6985" indent="-285750">
              <a:lnSpc>
                <a:spcPct val="100000"/>
              </a:lnSpc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000" spc="-5">
                <a:latin typeface="Times New Roman"/>
                <a:cs typeface="Times New Roman"/>
              </a:rPr>
              <a:t>Standardization of timeline for </a:t>
            </a:r>
            <a:r>
              <a:rPr dirty="0" sz="2000" spc="-10">
                <a:latin typeface="Times New Roman"/>
                <a:cs typeface="Times New Roman"/>
              </a:rPr>
              <a:t>listing </a:t>
            </a:r>
            <a:r>
              <a:rPr dirty="0" sz="2000" spc="-5">
                <a:latin typeface="Times New Roman"/>
                <a:cs typeface="Times New Roman"/>
              </a:rPr>
              <a:t>of securities issued on a private placement basis (Circular dated  Oct 05,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2020)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586" y="5891022"/>
            <a:ext cx="4551680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(ILNCRPS) Regulations,</a:t>
            </a:r>
            <a:r>
              <a:rPr dirty="0" sz="2200" spc="-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2013</a:t>
            </a:r>
            <a:endParaRPr sz="22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(ILSDI&amp;SR) </a:t>
            </a:r>
            <a:r>
              <a:rPr dirty="0" sz="2200" spc="-5">
                <a:solidFill>
                  <a:srgbClr val="1F487C"/>
                </a:solidFill>
                <a:latin typeface="Times New Roman"/>
                <a:cs typeface="Times New Roman"/>
              </a:rPr>
              <a:t>Regulations,</a:t>
            </a:r>
            <a:r>
              <a:rPr dirty="0" sz="2200" spc="-4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2008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31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0382" y="507746"/>
            <a:ext cx="54070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Applicable SEBI Regulations –</a:t>
            </a:r>
            <a:r>
              <a:rPr dirty="0" spc="100"/>
              <a:t> </a:t>
            </a:r>
            <a:r>
              <a:rPr dirty="0" spc="-5"/>
              <a:t>2/7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96900" y="972566"/>
            <a:ext cx="11289665" cy="1276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(PIT) </a:t>
            </a:r>
            <a:r>
              <a:rPr dirty="0" sz="2200" spc="-5">
                <a:solidFill>
                  <a:srgbClr val="1F487C"/>
                </a:solidFill>
                <a:latin typeface="Times New Roman"/>
                <a:cs typeface="Times New Roman"/>
              </a:rPr>
              <a:t>Regulations,</a:t>
            </a:r>
            <a:r>
              <a:rPr dirty="0" sz="22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2015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System Driven Disclosures in Securities Market (Circular dated May 28,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2019);</a:t>
            </a:r>
            <a:endParaRPr sz="20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Standardizing Reporting of violations related to Code of Conduct under </a:t>
            </a:r>
            <a:r>
              <a:rPr dirty="0" sz="2000">
                <a:latin typeface="Times New Roman"/>
                <a:cs typeface="Times New Roman"/>
              </a:rPr>
              <a:t>SEBI </a:t>
            </a:r>
            <a:r>
              <a:rPr dirty="0" sz="2000" spc="-5">
                <a:latin typeface="Times New Roman"/>
                <a:cs typeface="Times New Roman"/>
              </a:rPr>
              <a:t>(PIT) Regulations, </a:t>
            </a:r>
            <a:r>
              <a:rPr dirty="0" sz="2000" spc="-10">
                <a:latin typeface="Times New Roman"/>
                <a:cs typeface="Times New Roman"/>
              </a:rPr>
              <a:t>2015  </a:t>
            </a:r>
            <a:r>
              <a:rPr dirty="0" sz="2000" spc="-5">
                <a:latin typeface="Times New Roman"/>
                <a:cs typeface="Times New Roman"/>
              </a:rPr>
              <a:t>(Circular dated July 19,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2019).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4100" y="2224024"/>
            <a:ext cx="11430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9850" y="2224024"/>
            <a:ext cx="1054735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21715" algn="l"/>
                <a:tab pos="2295525" algn="l"/>
                <a:tab pos="3260090" algn="l"/>
                <a:tab pos="4029075" algn="l"/>
                <a:tab pos="4770120" algn="l"/>
                <a:tab pos="6185535" algn="l"/>
                <a:tab pos="6587490" algn="l"/>
                <a:tab pos="7482205" algn="l"/>
                <a:tab pos="8622665" algn="l"/>
                <a:tab pos="10024745" algn="l"/>
              </a:tabLst>
            </a:pPr>
            <a:r>
              <a:rPr dirty="0" sz="2000" spc="-5">
                <a:latin typeface="Times New Roman"/>
                <a:cs typeface="Times New Roman"/>
              </a:rPr>
              <a:t>Revised</a:t>
            </a:r>
            <a:r>
              <a:rPr dirty="0" sz="2000" spc="-5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Discl</a:t>
            </a:r>
            <a:r>
              <a:rPr dirty="0" sz="2000" spc="-15">
                <a:latin typeface="Times New Roman"/>
                <a:cs typeface="Times New Roman"/>
              </a:rPr>
              <a:t>o</a:t>
            </a:r>
            <a:r>
              <a:rPr dirty="0" sz="2000" spc="-5">
                <a:latin typeface="Times New Roman"/>
                <a:cs typeface="Times New Roman"/>
              </a:rPr>
              <a:t>sure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for</a:t>
            </a:r>
            <a:r>
              <a:rPr dirty="0" sz="2000" spc="-15">
                <a:latin typeface="Times New Roman"/>
                <a:cs typeface="Times New Roman"/>
              </a:rPr>
              <a:t>m</a:t>
            </a:r>
            <a:r>
              <a:rPr dirty="0" sz="2000" spc="-5">
                <a:latin typeface="Times New Roman"/>
                <a:cs typeface="Times New Roman"/>
              </a:rPr>
              <a:t>ats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under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SEBI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(Prohib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 spc="-5">
                <a:latin typeface="Times New Roman"/>
                <a:cs typeface="Times New Roman"/>
              </a:rPr>
              <a:t>t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 spc="-5">
                <a:latin typeface="Times New Roman"/>
                <a:cs typeface="Times New Roman"/>
              </a:rPr>
              <a:t>on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o</a:t>
            </a:r>
            <a:r>
              <a:rPr dirty="0" sz="2000" spc="-5">
                <a:latin typeface="Times New Roman"/>
                <a:cs typeface="Times New Roman"/>
              </a:rPr>
              <a:t>f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Ins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 spc="-5">
                <a:latin typeface="Times New Roman"/>
                <a:cs typeface="Times New Roman"/>
              </a:rPr>
              <a:t>der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Trading),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Reg</a:t>
            </a:r>
            <a:r>
              <a:rPr dirty="0" sz="2000" spc="5">
                <a:latin typeface="Times New Roman"/>
                <a:cs typeface="Times New Roman"/>
              </a:rPr>
              <a:t>u</a:t>
            </a:r>
            <a:r>
              <a:rPr dirty="0" sz="2000" spc="-5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t</a:t>
            </a:r>
            <a:r>
              <a:rPr dirty="0" sz="2000" spc="-5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o</a:t>
            </a:r>
            <a:r>
              <a:rPr dirty="0" sz="2000" spc="-5">
                <a:latin typeface="Times New Roman"/>
                <a:cs typeface="Times New Roman"/>
              </a:rPr>
              <a:t>ns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2015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900" y="2528824"/>
            <a:ext cx="11290300" cy="37134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5565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latin typeface="Times New Roman"/>
                <a:cs typeface="Times New Roman"/>
              </a:rPr>
              <a:t>(Circular dated Sep 16,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2015)</a:t>
            </a:r>
            <a:endParaRPr sz="2000">
              <a:latin typeface="Times New Roman"/>
              <a:cs typeface="Times New Roman"/>
            </a:endParaRPr>
          </a:p>
          <a:p>
            <a:pPr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Revised disclosure formats under Regulation 7 of SEBI (Prohibition of Insider Trading) Regulations,  2015 (Dated Feb 09,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2021)</a:t>
            </a:r>
            <a:endParaRPr sz="2000">
              <a:latin typeface="Times New Roman"/>
              <a:cs typeface="Times New Roman"/>
            </a:endParaRPr>
          </a:p>
          <a:p>
            <a:pPr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Automation of Continual Disclosures under Regulation 7(2) of SEBI (Prohibition of Insider Trading)  Regulations, 2015 - System driven disclosures (Dated Sep 09,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2020)</a:t>
            </a:r>
            <a:endParaRPr sz="2000">
              <a:latin typeface="Times New Roman"/>
              <a:cs typeface="Times New Roman"/>
            </a:endParaRPr>
          </a:p>
          <a:p>
            <a:pPr marL="298450" indent="-285750">
              <a:lnSpc>
                <a:spcPts val="263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(SAST) </a:t>
            </a:r>
            <a:r>
              <a:rPr dirty="0" sz="2200" spc="-5">
                <a:solidFill>
                  <a:srgbClr val="1F487C"/>
                </a:solidFill>
                <a:latin typeface="Times New Roman"/>
                <a:cs typeface="Times New Roman"/>
              </a:rPr>
              <a:t>Regulations,</a:t>
            </a:r>
            <a:r>
              <a:rPr dirty="0" sz="22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2011</a:t>
            </a:r>
            <a:endParaRPr sz="2200">
              <a:latin typeface="Times New Roman"/>
              <a:cs typeface="Times New Roman"/>
            </a:endParaRPr>
          </a:p>
          <a:p>
            <a:pPr lvl="1" marL="755650" marR="403225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Disclosure of reasons for encumbrance by promoter of listed companies (Circular Dated August 07,  2019);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>
                <a:latin typeface="Times New Roman"/>
                <a:cs typeface="Times New Roman"/>
              </a:rPr>
              <a:t>Format for </a:t>
            </a:r>
            <a:r>
              <a:rPr dirty="0" sz="2000" spc="-5">
                <a:latin typeface="Times New Roman"/>
                <a:cs typeface="Times New Roman"/>
              </a:rPr>
              <a:t>disclosure </a:t>
            </a:r>
            <a:r>
              <a:rPr dirty="0" sz="2000">
                <a:latin typeface="Times New Roman"/>
                <a:cs typeface="Times New Roman"/>
              </a:rPr>
              <a:t>under </a:t>
            </a:r>
            <a:r>
              <a:rPr dirty="0" sz="2000" spc="-5">
                <a:latin typeface="Times New Roman"/>
                <a:cs typeface="Times New Roman"/>
              </a:rPr>
              <a:t>Regulation </a:t>
            </a:r>
            <a:r>
              <a:rPr dirty="0" sz="2000">
                <a:latin typeface="Times New Roman"/>
                <a:cs typeface="Times New Roman"/>
              </a:rPr>
              <a:t>30 of </a:t>
            </a:r>
            <a:r>
              <a:rPr dirty="0" sz="2000" spc="-5">
                <a:latin typeface="Times New Roman"/>
                <a:cs typeface="Times New Roman"/>
              </a:rPr>
              <a:t>SEBI (SAST) </a:t>
            </a:r>
            <a:r>
              <a:rPr dirty="0" sz="2000">
                <a:latin typeface="Times New Roman"/>
                <a:cs typeface="Times New Roman"/>
              </a:rPr>
              <a:t>Regulations, 2011 </a:t>
            </a:r>
            <a:r>
              <a:rPr dirty="0" sz="2000" spc="-5">
                <a:latin typeface="Times New Roman"/>
                <a:cs typeface="Times New Roman"/>
              </a:rPr>
              <a:t>(Circular </a:t>
            </a:r>
            <a:r>
              <a:rPr dirty="0" sz="2000">
                <a:latin typeface="Times New Roman"/>
                <a:cs typeface="Times New Roman"/>
              </a:rPr>
              <a:t>dated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August</a:t>
            </a:r>
            <a:endParaRPr sz="2000">
              <a:latin typeface="Times New Roman"/>
              <a:cs typeface="Times New Roman"/>
            </a:endParaRPr>
          </a:p>
          <a:p>
            <a:pPr marL="75565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25,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2014);</a:t>
            </a:r>
            <a:endParaRPr sz="2000">
              <a:latin typeface="Times New Roman"/>
              <a:cs typeface="Times New Roman"/>
            </a:endParaRPr>
          </a:p>
          <a:p>
            <a:pPr lvl="1" marL="755650" marR="142875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Format of regulation 31 of SEBI (Substantial Acquisition of Shares and Takeovers) Regulations, 2011  (Circular dated Aug </a:t>
            </a:r>
            <a:r>
              <a:rPr dirty="0" sz="2000">
                <a:latin typeface="Times New Roman"/>
                <a:cs typeface="Times New Roman"/>
              </a:rPr>
              <a:t>05,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2015);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1503171"/>
            <a:ext cx="11776075" cy="4902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55650" marR="159385" indent="-28575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Exemption application under Regulation 11 (1) of SEBI (Substantial Acquisition of Shares and Takeovers)  Regulations, 2011 (December 22,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2017);</a:t>
            </a:r>
            <a:endParaRPr sz="2000">
              <a:latin typeface="Times New Roman"/>
              <a:cs typeface="Times New Roman"/>
            </a:endParaRPr>
          </a:p>
          <a:p>
            <a:pPr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Circular specifying the formats for disclosures under Regulation 29(1) and (2) of SEBI (SAST) Regulations,  2011 (Circular dated Oct </a:t>
            </a:r>
            <a:r>
              <a:rPr dirty="0" sz="2000">
                <a:latin typeface="Times New Roman"/>
                <a:cs typeface="Times New Roman"/>
              </a:rPr>
              <a:t>20,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2011).</a:t>
            </a:r>
            <a:endParaRPr sz="2000">
              <a:latin typeface="Times New Roman"/>
              <a:cs typeface="Times New Roman"/>
            </a:endParaRPr>
          </a:p>
          <a:p>
            <a:pPr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System-Driven Disclosures (SDD) under SEBI (SAST) Regulations, 2011 (Circular dated Sep 23,</a:t>
            </a:r>
            <a:r>
              <a:rPr dirty="0" sz="2000" spc="1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2020)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(DT) </a:t>
            </a:r>
            <a:r>
              <a:rPr dirty="0" sz="2200" spc="-5">
                <a:solidFill>
                  <a:srgbClr val="1F487C"/>
                </a:solidFill>
                <a:latin typeface="Times New Roman"/>
                <a:cs typeface="Times New Roman"/>
              </a:rPr>
              <a:t>Regulations,</a:t>
            </a:r>
            <a:r>
              <a:rPr dirty="0" sz="22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1993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Monitoring and Disclosures by Debenture Trustee (Circular dated Nov 12,</a:t>
            </a:r>
            <a:r>
              <a:rPr dirty="0" sz="2000">
                <a:latin typeface="Times New Roman"/>
                <a:cs typeface="Times New Roman"/>
              </a:rPr>
              <a:t> 2020).</a:t>
            </a:r>
            <a:endParaRPr sz="2000">
              <a:latin typeface="Times New Roman"/>
              <a:cs typeface="Times New Roman"/>
            </a:endParaRPr>
          </a:p>
          <a:p>
            <a:pPr lvl="1" marL="755650" marR="150495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Creation of Security in issuance of listed debt securities and due diligence by debenture trustee(s) (Circular  dated Nov 03, 2020).</a:t>
            </a:r>
            <a:endParaRPr sz="2000">
              <a:latin typeface="Times New Roman"/>
              <a:cs typeface="Times New Roman"/>
            </a:endParaRPr>
          </a:p>
          <a:p>
            <a:pPr lvl="1" marL="755650" marR="616585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Contribution by Issuers of listed or proposed to be listed debt securities towards creation of “Recovery  Expense </a:t>
            </a:r>
            <a:r>
              <a:rPr dirty="0" sz="2000">
                <a:latin typeface="Times New Roman"/>
                <a:cs typeface="Times New Roman"/>
              </a:rPr>
              <a:t>Fund </a:t>
            </a:r>
            <a:r>
              <a:rPr dirty="0" sz="2000" spc="-5">
                <a:latin typeface="Times New Roman"/>
                <a:cs typeface="Times New Roman"/>
              </a:rPr>
              <a:t>(Circular dated Oct 22,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2020)</a:t>
            </a:r>
            <a:endParaRPr sz="2000">
              <a:latin typeface="Times New Roman"/>
              <a:cs typeface="Times New Roman"/>
            </a:endParaRPr>
          </a:p>
          <a:p>
            <a:pPr lvl="1" marL="755650" marR="193675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Standardisation of </a:t>
            </a:r>
            <a:r>
              <a:rPr dirty="0" sz="2000">
                <a:latin typeface="Times New Roman"/>
                <a:cs typeface="Times New Roman"/>
              </a:rPr>
              <a:t>procedure </a:t>
            </a:r>
            <a:r>
              <a:rPr dirty="0" sz="2000" spc="-5">
                <a:latin typeface="Times New Roman"/>
                <a:cs typeface="Times New Roman"/>
              </a:rPr>
              <a:t>to be followed by Debenture Trustee(s) in case of Default by Issuers of listed  debt securities (Circular dated Oct </a:t>
            </a:r>
            <a:r>
              <a:rPr dirty="0" sz="2000">
                <a:latin typeface="Times New Roman"/>
                <a:cs typeface="Times New Roman"/>
              </a:rPr>
              <a:t>13,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2020).</a:t>
            </a:r>
            <a:endParaRPr sz="2000">
              <a:latin typeface="Times New Roman"/>
              <a:cs typeface="Times New Roman"/>
            </a:endParaRPr>
          </a:p>
          <a:p>
            <a:pPr lvl="1" marL="755650" marR="25781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Standardization of timeline for listing of securities issued on a private placement basis (Circular dated Oct  05,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2020)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33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22828" y="659892"/>
            <a:ext cx="540702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Applicable SEBI Regulations </a:t>
            </a:r>
            <a:r>
              <a:rPr dirty="0"/>
              <a:t>–</a:t>
            </a:r>
            <a:r>
              <a:rPr dirty="0" spc="-5"/>
              <a:t> 3/7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1068069"/>
            <a:ext cx="11913870" cy="5239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(LODR) Regulations,</a:t>
            </a:r>
            <a:r>
              <a:rPr dirty="0" sz="2200" spc="-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2015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Fund raising by issuance of Debt Securities by Large Entities (Circular Dated November 26,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2018);</a:t>
            </a:r>
            <a:endParaRPr sz="2000">
              <a:latin typeface="Times New Roman"/>
              <a:cs typeface="Times New Roman"/>
            </a:endParaRPr>
          </a:p>
          <a:p>
            <a:pPr lvl="1" marL="755650" marR="252729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>
                <a:latin typeface="Times New Roman"/>
                <a:cs typeface="Times New Roman"/>
              </a:rPr>
              <a:t>Continuous </a:t>
            </a:r>
            <a:r>
              <a:rPr dirty="0" sz="2000" spc="-5">
                <a:latin typeface="Times New Roman"/>
                <a:cs typeface="Times New Roman"/>
              </a:rPr>
              <a:t>Disclosure Requirements for Listed Entities Regulation 30 of SEBI (LODR) Regulations, 2015  (Circular dated September 09,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2015);</a:t>
            </a:r>
            <a:endParaRPr sz="2000">
              <a:latin typeface="Times New Roman"/>
              <a:cs typeface="Times New Roman"/>
            </a:endParaRPr>
          </a:p>
          <a:p>
            <a:pPr lvl="1" marL="755650" marR="29464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Resignation of statutory auditors from listed entities and </a:t>
            </a:r>
            <a:r>
              <a:rPr dirty="0" sz="2000">
                <a:latin typeface="Times New Roman"/>
                <a:cs typeface="Times New Roman"/>
              </a:rPr>
              <a:t>their </a:t>
            </a:r>
            <a:r>
              <a:rPr dirty="0" sz="2000" spc="-5">
                <a:latin typeface="Times New Roman"/>
                <a:cs typeface="Times New Roman"/>
              </a:rPr>
              <a:t>material subsidiaries (Circular dated October  18,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2019).</a:t>
            </a:r>
            <a:endParaRPr sz="2000">
              <a:latin typeface="Times New Roman"/>
              <a:cs typeface="Times New Roman"/>
            </a:endParaRPr>
          </a:p>
          <a:p>
            <a:pPr lvl="1" marL="755650" marR="151765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Revised Formats for Financial Results and Implementation of Ind-AS by Listed Entities (Circular dated </a:t>
            </a:r>
            <a:r>
              <a:rPr dirty="0" sz="2000">
                <a:latin typeface="Times New Roman"/>
                <a:cs typeface="Times New Roman"/>
              </a:rPr>
              <a:t>July  </a:t>
            </a:r>
            <a:r>
              <a:rPr dirty="0" sz="2000" spc="-5">
                <a:latin typeface="Times New Roman"/>
                <a:cs typeface="Times New Roman"/>
              </a:rPr>
              <a:t>05,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2016);</a:t>
            </a:r>
            <a:endParaRPr sz="2000">
              <a:latin typeface="Times New Roman"/>
              <a:cs typeface="Times New Roman"/>
            </a:endParaRPr>
          </a:p>
          <a:p>
            <a:pPr lvl="1" marL="755650" marR="12065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Revised Formats for Financial Results and Implementation of Ind AS by listed entities which have listed their  debt securities and/or non-cumulative redeemable preference shares (Circular dated August 10,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2019);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Format for Business Responsibility Report </a:t>
            </a:r>
            <a:r>
              <a:rPr dirty="0" sz="2000">
                <a:latin typeface="Times New Roman"/>
                <a:cs typeface="Times New Roman"/>
              </a:rPr>
              <a:t>(BRR) </a:t>
            </a:r>
            <a:r>
              <a:rPr dirty="0" sz="2000" spc="-5">
                <a:latin typeface="Times New Roman"/>
                <a:cs typeface="Times New Roman"/>
              </a:rPr>
              <a:t>(Circular dated Nov 04,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2015);</a:t>
            </a:r>
            <a:endParaRPr sz="2000">
              <a:latin typeface="Times New Roman"/>
              <a:cs typeface="Times New Roman"/>
            </a:endParaRPr>
          </a:p>
          <a:p>
            <a:pPr lvl="1" marL="755650" marR="387985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Disclosure of reasons for delay in submission of financial results by listed entities (Circular dated Nov 19,  2018);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Manner of Achieving Minimum Public Shareholding (Circular dated Feb 22,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2018);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Format for Voting Results (Circular dated Nov 04,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2015)</a:t>
            </a:r>
            <a:endParaRPr sz="20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Format on Statement of Deviation or Variation for proceeds of public issue, rights issue, preferential issue,  Qualified Institutions Placement (QIP) </a:t>
            </a:r>
            <a:r>
              <a:rPr dirty="0" sz="2000">
                <a:latin typeface="Times New Roman"/>
                <a:cs typeface="Times New Roman"/>
              </a:rPr>
              <a:t>etc. </a:t>
            </a:r>
            <a:r>
              <a:rPr dirty="0" sz="2000" spc="-5">
                <a:latin typeface="Times New Roman"/>
                <a:cs typeface="Times New Roman"/>
              </a:rPr>
              <a:t>(Circular dated Dec 24,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2019)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2652" y="6408420"/>
            <a:ext cx="354330" cy="39497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755"/>
              </a:spcBef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35</a:t>
            </a:fld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Applicable SEBI Regulations </a:t>
            </a:r>
            <a:r>
              <a:rPr dirty="0"/>
              <a:t>– </a:t>
            </a:r>
            <a:r>
              <a:rPr dirty="0" spc="-5"/>
              <a:t>4/7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700" y="1205991"/>
            <a:ext cx="11381105" cy="45980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98450" marR="5080" indent="-28575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2000" spc="-5">
                <a:latin typeface="Times New Roman"/>
                <a:cs typeface="Times New Roman"/>
              </a:rPr>
              <a:t>Format for Statement indicating Deviation or Variation in the use of proceeds of issue of listed non-  convertible debt securities or listed non-convertible redeemable preference shares (NCRPs) (Circular dated  Jan 17,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2020)</a:t>
            </a:r>
            <a:endParaRPr sz="2000">
              <a:latin typeface="Times New Roman"/>
              <a:cs typeface="Times New Roman"/>
            </a:endParaRPr>
          </a:p>
          <a:p>
            <a:pPr algn="just" marL="298450" marR="6350" indent="-28575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2000" spc="-5">
                <a:latin typeface="Times New Roman"/>
                <a:cs typeface="Times New Roman"/>
              </a:rPr>
              <a:t>Disclosure of holding of specified securities and Holding of specified securities in dematerialized form  </a:t>
            </a:r>
            <a:r>
              <a:rPr dirty="0" sz="2000">
                <a:latin typeface="Times New Roman"/>
                <a:cs typeface="Times New Roman"/>
              </a:rPr>
              <a:t>(Circular dated Nov 30,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2015);</a:t>
            </a:r>
            <a:endParaRPr sz="2000">
              <a:latin typeface="Times New Roman"/>
              <a:cs typeface="Times New Roman"/>
            </a:endParaRPr>
          </a:p>
          <a:p>
            <a:pPr algn="just" marL="298450" marR="508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</a:tabLst>
            </a:pPr>
            <a:r>
              <a:rPr dirty="0" sz="2000" spc="-5">
                <a:latin typeface="Times New Roman"/>
                <a:cs typeface="Times New Roman"/>
              </a:rPr>
              <a:t>Procedure and formats for </a:t>
            </a:r>
            <a:r>
              <a:rPr dirty="0" sz="2000" spc="-10">
                <a:latin typeface="Times New Roman"/>
                <a:cs typeface="Times New Roman"/>
              </a:rPr>
              <a:t>limited </a:t>
            </a:r>
            <a:r>
              <a:rPr dirty="0" sz="2000" spc="-5">
                <a:latin typeface="Times New Roman"/>
                <a:cs typeface="Times New Roman"/>
              </a:rPr>
              <a:t>review / audit report of the listed entity and those entities whose accounts  are to be consolidated with the listed entity (Circular dated March 29,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2019);</a:t>
            </a:r>
            <a:endParaRPr sz="2000">
              <a:latin typeface="Times New Roman"/>
              <a:cs typeface="Times New Roman"/>
            </a:endParaRPr>
          </a:p>
          <a:p>
            <a:pPr algn="just" marL="298450" marR="5080" indent="-28575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2000" spc="-5">
                <a:latin typeface="Times New Roman"/>
                <a:cs typeface="Times New Roman"/>
              </a:rPr>
              <a:t>Schemes of Arrangement by Listed Entities and (ii) Relaxation under Sub-rule (7) of rule 19 of the  Securities Contracts (Regulation) Rules, 1957 (Circular dated Sep 12,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2019);</a:t>
            </a:r>
            <a:endParaRPr sz="2000">
              <a:latin typeface="Times New Roman"/>
              <a:cs typeface="Times New Roman"/>
            </a:endParaRPr>
          </a:p>
          <a:p>
            <a:pPr algn="just" marL="298450" indent="-28575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2000" spc="-5">
                <a:latin typeface="Times New Roman"/>
                <a:cs typeface="Times New Roman"/>
              </a:rPr>
              <a:t>Standardized norms for transfer of securities in physical mode (Circular dated Nov 06,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2018).</a:t>
            </a:r>
            <a:endParaRPr sz="2000">
              <a:latin typeface="Times New Roman"/>
              <a:cs typeface="Times New Roman"/>
            </a:endParaRPr>
          </a:p>
          <a:p>
            <a:pPr algn="just" marL="298450" indent="-28575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2000" spc="-5">
                <a:latin typeface="Times New Roman"/>
                <a:cs typeface="Times New Roman"/>
              </a:rPr>
              <a:t>Enhanced Due Diligence for Dematerialization of Physical Securities (Circular dated Nov 05,</a:t>
            </a:r>
            <a:r>
              <a:rPr dirty="0" sz="2000" spc="8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2019).</a:t>
            </a:r>
            <a:endParaRPr sz="2000">
              <a:latin typeface="Times New Roman"/>
              <a:cs typeface="Times New Roman"/>
            </a:endParaRPr>
          </a:p>
          <a:p>
            <a:pPr algn="just" marL="298450" indent="-28575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2000" spc="-5">
                <a:latin typeface="Times New Roman"/>
                <a:cs typeface="Times New Roman"/>
              </a:rPr>
              <a:t>Business responsibility and sustainability reporting by listed entities (Circular dated May 10,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2021).</a:t>
            </a:r>
            <a:endParaRPr sz="2000">
              <a:latin typeface="Times New Roman"/>
              <a:cs typeface="Times New Roman"/>
            </a:endParaRPr>
          </a:p>
          <a:p>
            <a:pPr algn="just" marL="298450" indent="-28575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2000" spc="-5">
                <a:latin typeface="Times New Roman"/>
                <a:cs typeface="Times New Roman"/>
              </a:rPr>
              <a:t>Format of compliance </a:t>
            </a:r>
            <a:r>
              <a:rPr dirty="0" sz="2000">
                <a:latin typeface="Times New Roman"/>
                <a:cs typeface="Times New Roman"/>
              </a:rPr>
              <a:t>report </a:t>
            </a:r>
            <a:r>
              <a:rPr dirty="0" sz="2000" spc="-5">
                <a:latin typeface="Times New Roman"/>
                <a:cs typeface="Times New Roman"/>
              </a:rPr>
              <a:t>on Corporate Governance by Listed Entities (Circular dated May 31,</a:t>
            </a:r>
            <a:r>
              <a:rPr dirty="0" sz="2000" spc="8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2021).</a:t>
            </a:r>
            <a:endParaRPr sz="2000">
              <a:latin typeface="Times New Roman"/>
              <a:cs typeface="Times New Roman"/>
            </a:endParaRPr>
          </a:p>
          <a:p>
            <a:pPr algn="just" marL="298450" indent="-28575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2000">
                <a:latin typeface="Times New Roman"/>
                <a:cs typeface="Times New Roman"/>
              </a:rPr>
              <a:t>e-Voting Facility </a:t>
            </a:r>
            <a:r>
              <a:rPr dirty="0" sz="2000" spc="-5">
                <a:latin typeface="Times New Roman"/>
                <a:cs typeface="Times New Roman"/>
              </a:rPr>
              <a:t>Provided </a:t>
            </a:r>
            <a:r>
              <a:rPr dirty="0" sz="2000">
                <a:latin typeface="Times New Roman"/>
                <a:cs typeface="Times New Roman"/>
              </a:rPr>
              <a:t>by Listed Entities (Circular dated </a:t>
            </a:r>
            <a:r>
              <a:rPr dirty="0" sz="2000" spc="-5">
                <a:latin typeface="Times New Roman"/>
                <a:cs typeface="Times New Roman"/>
              </a:rPr>
              <a:t>Dec </a:t>
            </a:r>
            <a:r>
              <a:rPr dirty="0" sz="2000">
                <a:latin typeface="Times New Roman"/>
                <a:cs typeface="Times New Roman"/>
              </a:rPr>
              <a:t>09,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2020).</a:t>
            </a:r>
            <a:endParaRPr sz="2000">
              <a:latin typeface="Times New Roman"/>
              <a:cs typeface="Times New Roman"/>
            </a:endParaRPr>
          </a:p>
          <a:p>
            <a:pPr algn="just" marL="298450" indent="-28575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z="2000" spc="-5">
                <a:latin typeface="Times New Roman"/>
                <a:cs typeface="Times New Roman"/>
              </a:rPr>
              <a:t>Non-compliance with provisions related to continuous disclosures. (Circular dated Nov 13,</a:t>
            </a:r>
            <a:r>
              <a:rPr dirty="0" sz="2000" spc="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2020)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2652" y="6408420"/>
            <a:ext cx="354330" cy="39497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755"/>
              </a:spcBef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35</a:t>
            </a:fld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Applicable SEBI Regulations </a:t>
            </a:r>
            <a:r>
              <a:rPr dirty="0"/>
              <a:t>– </a:t>
            </a:r>
            <a:r>
              <a:rPr dirty="0" spc="-5"/>
              <a:t>5/7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3504" y="1539748"/>
            <a:ext cx="11167745" cy="286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(Delisting of Equity Shares) </a:t>
            </a:r>
            <a:r>
              <a:rPr dirty="0" sz="2200" spc="-5">
                <a:solidFill>
                  <a:srgbClr val="1F487C"/>
                </a:solidFill>
                <a:latin typeface="Times New Roman"/>
                <a:cs typeface="Times New Roman"/>
              </a:rPr>
              <a:t>Regulations,</a:t>
            </a:r>
            <a:r>
              <a:rPr dirty="0" sz="2200" spc="-5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2009</a:t>
            </a:r>
            <a:endParaRPr sz="22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(Buy Back of Securities) Regulations,</a:t>
            </a:r>
            <a:r>
              <a:rPr dirty="0" sz="2200" spc="-6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2018</a:t>
            </a:r>
            <a:endParaRPr sz="2200">
              <a:latin typeface="Times New Roman"/>
              <a:cs typeface="Times New Roman"/>
            </a:endParaRPr>
          </a:p>
          <a:p>
            <a:pPr lvl="1" marL="755015" marR="476884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Formats for filing reports in terms of regulations </a:t>
            </a:r>
            <a:r>
              <a:rPr dirty="0" sz="2000">
                <a:latin typeface="Times New Roman"/>
                <a:cs typeface="Times New Roman"/>
              </a:rPr>
              <a:t>15(i) </a:t>
            </a:r>
            <a:r>
              <a:rPr dirty="0" sz="2000" spc="-5">
                <a:latin typeface="Times New Roman"/>
                <a:cs typeface="Times New Roman"/>
              </a:rPr>
              <a:t>and 20(j) of SEBI (Buy Back of Securities)  </a:t>
            </a:r>
            <a:r>
              <a:rPr dirty="0" sz="2000">
                <a:latin typeface="Times New Roman"/>
                <a:cs typeface="Times New Roman"/>
              </a:rPr>
              <a:t>Regulations, 1998 </a:t>
            </a:r>
            <a:r>
              <a:rPr dirty="0" sz="2000" spc="-5">
                <a:latin typeface="Times New Roman"/>
                <a:cs typeface="Times New Roman"/>
              </a:rPr>
              <a:t>(Circular </a:t>
            </a:r>
            <a:r>
              <a:rPr dirty="0" sz="2000">
                <a:latin typeface="Times New Roman"/>
                <a:cs typeface="Times New Roman"/>
              </a:rPr>
              <a:t>dated </a:t>
            </a:r>
            <a:r>
              <a:rPr dirty="0" sz="2000" spc="-5">
                <a:latin typeface="Times New Roman"/>
                <a:cs typeface="Times New Roman"/>
              </a:rPr>
              <a:t>September </a:t>
            </a:r>
            <a:r>
              <a:rPr dirty="0" sz="2000">
                <a:latin typeface="Times New Roman"/>
                <a:cs typeface="Times New Roman"/>
              </a:rPr>
              <a:t>17,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2013);</a:t>
            </a:r>
            <a:endParaRPr sz="2000">
              <a:latin typeface="Times New Roman"/>
              <a:cs typeface="Times New Roman"/>
            </a:endParaRPr>
          </a:p>
          <a:p>
            <a:pPr lvl="1" marL="755015" marR="131445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Streamlining the Process for Acquisition of Shares pursuant to Tender Offer made for Takeover, Buy  Back and Delisting of Securities (Circular dated Dec 09,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2016).</a:t>
            </a:r>
            <a:endParaRPr sz="2000">
              <a:latin typeface="Times New Roman"/>
              <a:cs typeface="Times New Roman"/>
            </a:endParaRPr>
          </a:p>
          <a:p>
            <a:pPr marL="298450" indent="-285750">
              <a:lnSpc>
                <a:spcPts val="263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SEBI (SBEB) Regulations,</a:t>
            </a:r>
            <a:r>
              <a:rPr dirty="0" sz="2200" spc="-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1F487C"/>
                </a:solidFill>
                <a:latin typeface="Times New Roman"/>
                <a:cs typeface="Times New Roman"/>
              </a:rPr>
              <a:t>2014</a:t>
            </a:r>
            <a:endParaRPr sz="2200">
              <a:latin typeface="Times New Roman"/>
              <a:cs typeface="Times New Roman"/>
            </a:endParaRPr>
          </a:p>
          <a:p>
            <a:pPr lvl="1" marL="755015" marR="508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000" spc="-5">
                <a:latin typeface="Times New Roman"/>
                <a:cs typeface="Times New Roman"/>
              </a:rPr>
              <a:t>Requirements specified under the SEBI (Share Based Employee Benefits) Regulations, 2014 (Circular  dated </a:t>
            </a:r>
            <a:r>
              <a:rPr dirty="0" sz="2000">
                <a:latin typeface="Times New Roman"/>
                <a:cs typeface="Times New Roman"/>
              </a:rPr>
              <a:t>June </a:t>
            </a:r>
            <a:r>
              <a:rPr dirty="0" sz="2000" spc="-5">
                <a:latin typeface="Times New Roman"/>
                <a:cs typeface="Times New Roman"/>
              </a:rPr>
              <a:t>16,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2015);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36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28670" y="659892"/>
            <a:ext cx="540766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Applicable SEBI Regulations </a:t>
            </a:r>
            <a:r>
              <a:rPr dirty="0"/>
              <a:t>– </a:t>
            </a:r>
            <a:r>
              <a:rPr dirty="0" spc="-5"/>
              <a:t>6/7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6779" y="583692"/>
            <a:ext cx="540702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Applicable SEBI Regulations </a:t>
            </a:r>
            <a:r>
              <a:rPr dirty="0"/>
              <a:t>–</a:t>
            </a:r>
            <a:r>
              <a:rPr dirty="0" spc="-5"/>
              <a:t> 7/7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36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28218" y="1157732"/>
            <a:ext cx="7318375" cy="5193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SEBI Regulations relating to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registration as</a:t>
            </a:r>
            <a:r>
              <a:rPr dirty="0" sz="2400" spc="-5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Intermediary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(Portfolio </a:t>
            </a:r>
            <a:r>
              <a:rPr dirty="0" sz="2100" spc="-5">
                <a:latin typeface="Times New Roman"/>
                <a:cs typeface="Times New Roman"/>
              </a:rPr>
              <a:t>Managers) Regulations,</a:t>
            </a:r>
            <a:r>
              <a:rPr dirty="0" sz="2100" spc="30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2020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(FPI) </a:t>
            </a:r>
            <a:r>
              <a:rPr dirty="0" sz="2100" spc="-5">
                <a:latin typeface="Times New Roman"/>
                <a:cs typeface="Times New Roman"/>
              </a:rPr>
              <a:t>Regulations,</a:t>
            </a:r>
            <a:r>
              <a:rPr dirty="0" sz="2100" spc="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2019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</a:t>
            </a:r>
            <a:r>
              <a:rPr dirty="0" sz="2100" spc="-5">
                <a:latin typeface="Times New Roman"/>
                <a:cs typeface="Times New Roman"/>
              </a:rPr>
              <a:t>(D&amp;P) Regulations,</a:t>
            </a:r>
            <a:r>
              <a:rPr dirty="0" sz="2100" spc="10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2018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(RA) </a:t>
            </a:r>
            <a:r>
              <a:rPr dirty="0" sz="2100" spc="-5">
                <a:latin typeface="Times New Roman"/>
                <a:cs typeface="Times New Roman"/>
              </a:rPr>
              <a:t>Regulations,</a:t>
            </a:r>
            <a:r>
              <a:rPr dirty="0" sz="2100" spc="1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2014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(IA) </a:t>
            </a:r>
            <a:r>
              <a:rPr dirty="0" sz="2100" spc="-5">
                <a:latin typeface="Times New Roman"/>
                <a:cs typeface="Times New Roman"/>
              </a:rPr>
              <a:t>Regulations,</a:t>
            </a:r>
            <a:r>
              <a:rPr dirty="0" sz="2100">
                <a:latin typeface="Times New Roman"/>
                <a:cs typeface="Times New Roman"/>
              </a:rPr>
              <a:t> 2013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</a:t>
            </a:r>
            <a:r>
              <a:rPr dirty="0" sz="2100" spc="-5">
                <a:latin typeface="Times New Roman"/>
                <a:cs typeface="Times New Roman"/>
              </a:rPr>
              <a:t>(KRA) Regulations,</a:t>
            </a:r>
            <a:r>
              <a:rPr dirty="0" sz="2100" spc="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2011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(Intermediaries) </a:t>
            </a:r>
            <a:r>
              <a:rPr dirty="0" sz="2100" spc="-5">
                <a:latin typeface="Times New Roman"/>
                <a:cs typeface="Times New Roman"/>
              </a:rPr>
              <a:t>Regulations,</a:t>
            </a:r>
            <a:r>
              <a:rPr dirty="0" sz="2100" spc="4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2008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(CRA) </a:t>
            </a:r>
            <a:r>
              <a:rPr dirty="0" sz="2100" spc="-5">
                <a:latin typeface="Times New Roman"/>
                <a:cs typeface="Times New Roman"/>
              </a:rPr>
              <a:t>Regulations,</a:t>
            </a:r>
            <a:r>
              <a:rPr dirty="0" sz="2100" spc="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1999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</a:t>
            </a:r>
            <a:r>
              <a:rPr dirty="0" sz="2100" spc="-5">
                <a:latin typeface="Times New Roman"/>
                <a:cs typeface="Times New Roman"/>
              </a:rPr>
              <a:t>(Custodian) Regulations,</a:t>
            </a:r>
            <a:r>
              <a:rPr dirty="0" sz="2100" spc="3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1996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</a:t>
            </a:r>
            <a:r>
              <a:rPr dirty="0" sz="2100" spc="-5">
                <a:latin typeface="Times New Roman"/>
                <a:cs typeface="Times New Roman"/>
              </a:rPr>
              <a:t>(MF) Regulations,</a:t>
            </a:r>
            <a:r>
              <a:rPr dirty="0" sz="2100" spc="10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1996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(Bankers to an </a:t>
            </a:r>
            <a:r>
              <a:rPr dirty="0" sz="2100" spc="-5">
                <a:latin typeface="Times New Roman"/>
                <a:cs typeface="Times New Roman"/>
              </a:rPr>
              <a:t>Issue) Regulations,</a:t>
            </a:r>
            <a:r>
              <a:rPr dirty="0" sz="2100" spc="20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1994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(RTA) </a:t>
            </a:r>
            <a:r>
              <a:rPr dirty="0" sz="2100" spc="-5">
                <a:latin typeface="Times New Roman"/>
                <a:cs typeface="Times New Roman"/>
              </a:rPr>
              <a:t>Regulations,</a:t>
            </a:r>
            <a:r>
              <a:rPr dirty="0" sz="2100" spc="1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1993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(Underwriters) </a:t>
            </a:r>
            <a:r>
              <a:rPr dirty="0" sz="2100" spc="-5">
                <a:latin typeface="Times New Roman"/>
                <a:cs typeface="Times New Roman"/>
              </a:rPr>
              <a:t>Regulations,</a:t>
            </a:r>
            <a:r>
              <a:rPr dirty="0" sz="2100" spc="20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1993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(Merchant </a:t>
            </a:r>
            <a:r>
              <a:rPr dirty="0" sz="2100" spc="-5">
                <a:latin typeface="Times New Roman"/>
                <a:cs typeface="Times New Roman"/>
              </a:rPr>
              <a:t>Bankers) Regulations,</a:t>
            </a:r>
            <a:r>
              <a:rPr dirty="0" sz="2100" spc="4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1992</a:t>
            </a:r>
            <a:endParaRPr sz="21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100">
                <a:latin typeface="Times New Roman"/>
                <a:cs typeface="Times New Roman"/>
              </a:rPr>
              <a:t>SEBI (Stock Brokers) </a:t>
            </a:r>
            <a:r>
              <a:rPr dirty="0" sz="2100" spc="-5">
                <a:latin typeface="Times New Roman"/>
                <a:cs typeface="Times New Roman"/>
              </a:rPr>
              <a:t>Regulations,</a:t>
            </a:r>
            <a:r>
              <a:rPr dirty="0" sz="2100" spc="5">
                <a:latin typeface="Times New Roman"/>
                <a:cs typeface="Times New Roman"/>
              </a:rPr>
              <a:t> </a:t>
            </a:r>
            <a:r>
              <a:rPr dirty="0" sz="2100">
                <a:latin typeface="Times New Roman"/>
                <a:cs typeface="Times New Roman"/>
              </a:rPr>
              <a:t>1992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8632" y="2093214"/>
            <a:ext cx="7271384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42540" algn="l"/>
                <a:tab pos="3147695" algn="l"/>
              </a:tabLst>
            </a:pP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Approach	</a:t>
            </a:r>
            <a:r>
              <a:rPr dirty="0" sz="4400" b="1">
                <a:solidFill>
                  <a:srgbClr val="FFFFFF"/>
                </a:solidFill>
                <a:latin typeface="Times New Roman"/>
                <a:cs typeface="Times New Roman"/>
              </a:rPr>
              <a:t>to	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Secretarial</a:t>
            </a:r>
            <a:r>
              <a:rPr dirty="0" sz="44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Audit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36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857481" y="19811"/>
            <a:ext cx="154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9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4315" y="599185"/>
            <a:ext cx="50666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Assessment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Compliance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risk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36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12852" y="1589024"/>
            <a:ext cx="11546840" cy="3239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900" indent="-457200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469900" algn="l"/>
              </a:tabLst>
            </a:pPr>
            <a:r>
              <a:rPr dirty="0" sz="2500" spc="-5">
                <a:latin typeface="Times New Roman"/>
                <a:cs typeface="Times New Roman"/>
              </a:rPr>
              <a:t>Secretarial auditor should develop methodology for </a:t>
            </a:r>
            <a:r>
              <a:rPr dirty="0" sz="2500">
                <a:latin typeface="Times New Roman"/>
                <a:cs typeface="Times New Roman"/>
              </a:rPr>
              <a:t>risk</a:t>
            </a:r>
            <a:r>
              <a:rPr dirty="0" sz="2500" spc="33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assessment;</a:t>
            </a:r>
            <a:endParaRPr sz="2500">
              <a:latin typeface="Times New Roman"/>
              <a:cs typeface="Times New Roman"/>
            </a:endParaRPr>
          </a:p>
          <a:p>
            <a:pPr algn="just" marL="469900" indent="-457200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469900" algn="l"/>
              </a:tabLst>
            </a:pPr>
            <a:r>
              <a:rPr dirty="0" sz="2500">
                <a:latin typeface="Times New Roman"/>
                <a:cs typeface="Times New Roman"/>
              </a:rPr>
              <a:t>Relevance of risk</a:t>
            </a:r>
            <a:r>
              <a:rPr dirty="0" sz="2500" spc="-35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assessment:</a:t>
            </a:r>
            <a:endParaRPr sz="2500">
              <a:latin typeface="Times New Roman"/>
              <a:cs typeface="Times New Roman"/>
            </a:endParaRPr>
          </a:p>
          <a:p>
            <a:pPr algn="just" lvl="1" marL="812800" indent="-3429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812800" algn="l"/>
              </a:tabLst>
            </a:pPr>
            <a:r>
              <a:rPr dirty="0" sz="2500" spc="-5">
                <a:latin typeface="Times New Roman"/>
                <a:cs typeface="Times New Roman"/>
              </a:rPr>
              <a:t>Intensity of </a:t>
            </a:r>
            <a:r>
              <a:rPr dirty="0" sz="2500" spc="-10">
                <a:latin typeface="Times New Roman"/>
                <a:cs typeface="Times New Roman"/>
              </a:rPr>
              <a:t>auditor’s </a:t>
            </a:r>
            <a:r>
              <a:rPr dirty="0" sz="2500" spc="-5">
                <a:latin typeface="Times New Roman"/>
                <a:cs typeface="Times New Roman"/>
              </a:rPr>
              <a:t>scrutiny depends on risk</a:t>
            </a:r>
            <a:r>
              <a:rPr dirty="0" sz="2500" spc="-2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assessment;</a:t>
            </a:r>
            <a:endParaRPr sz="2500">
              <a:latin typeface="Times New Roman"/>
              <a:cs typeface="Times New Roman"/>
            </a:endParaRPr>
          </a:p>
          <a:p>
            <a:pPr algn="just" marL="469900" indent="-457200">
              <a:lnSpc>
                <a:spcPct val="100000"/>
              </a:lnSpc>
              <a:spcBef>
                <a:spcPts val="300"/>
              </a:spcBef>
              <a:buAutoNum type="alphaLcParenR"/>
              <a:tabLst>
                <a:tab pos="469900" algn="l"/>
              </a:tabLst>
            </a:pPr>
            <a:r>
              <a:rPr dirty="0" sz="2500" spc="-15">
                <a:latin typeface="Times New Roman"/>
                <a:cs typeface="Times New Roman"/>
              </a:rPr>
              <a:t>Different </a:t>
            </a:r>
            <a:r>
              <a:rPr dirty="0" sz="2500" spc="-5">
                <a:latin typeface="Times New Roman"/>
                <a:cs typeface="Times New Roman"/>
              </a:rPr>
              <a:t>entities have </a:t>
            </a:r>
            <a:r>
              <a:rPr dirty="0" sz="2500" spc="-10">
                <a:latin typeface="Times New Roman"/>
                <a:cs typeface="Times New Roman"/>
              </a:rPr>
              <a:t>different </a:t>
            </a:r>
            <a:r>
              <a:rPr dirty="0" sz="2500" spc="-5">
                <a:latin typeface="Times New Roman"/>
                <a:cs typeface="Times New Roman"/>
              </a:rPr>
              <a:t>degrees of risk and risk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areas;</a:t>
            </a:r>
            <a:endParaRPr sz="2500">
              <a:latin typeface="Times New Roman"/>
              <a:cs typeface="Times New Roman"/>
            </a:endParaRPr>
          </a:p>
          <a:p>
            <a:pPr algn="just" marL="469900" indent="-457200">
              <a:lnSpc>
                <a:spcPct val="100000"/>
              </a:lnSpc>
              <a:spcBef>
                <a:spcPts val="300"/>
              </a:spcBef>
              <a:buAutoNum type="alphaLcParenR"/>
              <a:tabLst>
                <a:tab pos="469900" algn="l"/>
              </a:tabLst>
            </a:pPr>
            <a:r>
              <a:rPr dirty="0" sz="2500" spc="-5">
                <a:latin typeface="Times New Roman"/>
                <a:cs typeface="Times New Roman"/>
              </a:rPr>
              <a:t>Approach to secretarial audit has to be conditioned based on risk</a:t>
            </a:r>
            <a:r>
              <a:rPr dirty="0" sz="2500" spc="-4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assessment;</a:t>
            </a:r>
            <a:endParaRPr sz="2500">
              <a:latin typeface="Times New Roman"/>
              <a:cs typeface="Times New Roman"/>
            </a:endParaRPr>
          </a:p>
          <a:p>
            <a:pPr algn="just" marL="469900" marR="5080" indent="-457200">
              <a:lnSpc>
                <a:spcPct val="100000"/>
              </a:lnSpc>
              <a:spcBef>
                <a:spcPts val="300"/>
              </a:spcBef>
              <a:buAutoNum type="alphaLcParenR"/>
              <a:tabLst>
                <a:tab pos="469900" algn="l"/>
              </a:tabLst>
            </a:pPr>
            <a:r>
              <a:rPr dirty="0" sz="2500" spc="-5">
                <a:latin typeface="Times New Roman"/>
                <a:cs typeface="Times New Roman"/>
              </a:rPr>
              <a:t>MR </a:t>
            </a:r>
            <a:r>
              <a:rPr dirty="0" sz="2500">
                <a:latin typeface="Times New Roman"/>
                <a:cs typeface="Times New Roman"/>
              </a:rPr>
              <a:t>3 </a:t>
            </a:r>
            <a:r>
              <a:rPr dirty="0" sz="2500" spc="-5">
                <a:latin typeface="Times New Roman"/>
                <a:cs typeface="Times New Roman"/>
              </a:rPr>
              <a:t>speaks of the auditor having “reasonable basis </a:t>
            </a:r>
            <a:r>
              <a:rPr dirty="0" sz="2500">
                <a:latin typeface="Times New Roman"/>
                <a:cs typeface="Times New Roman"/>
              </a:rPr>
              <a:t>for </a:t>
            </a:r>
            <a:r>
              <a:rPr dirty="0" sz="2500" spc="-5">
                <a:latin typeface="Times New Roman"/>
                <a:cs typeface="Times New Roman"/>
              </a:rPr>
              <a:t>evaluating the corporate  conducts/statutory compliances”. </a:t>
            </a:r>
            <a:r>
              <a:rPr dirty="0" sz="2500">
                <a:latin typeface="Times New Roman"/>
                <a:cs typeface="Times New Roman"/>
              </a:rPr>
              <a:t>It is </a:t>
            </a:r>
            <a:r>
              <a:rPr dirty="0" sz="2500" spc="-5">
                <a:latin typeface="Times New Roman"/>
                <a:cs typeface="Times New Roman"/>
              </a:rPr>
              <a:t>the </a:t>
            </a:r>
            <a:r>
              <a:rPr dirty="0" sz="2500">
                <a:latin typeface="Times New Roman"/>
                <a:cs typeface="Times New Roman"/>
              </a:rPr>
              <a:t>risk </a:t>
            </a:r>
            <a:r>
              <a:rPr dirty="0" sz="2500" spc="-5">
                <a:latin typeface="Times New Roman"/>
                <a:cs typeface="Times New Roman"/>
              </a:rPr>
              <a:t>assessment that provides that reasonable  </a:t>
            </a:r>
            <a:r>
              <a:rPr dirty="0" sz="2500" spc="-10">
                <a:latin typeface="Times New Roman"/>
                <a:cs typeface="Times New Roman"/>
              </a:rPr>
              <a:t>basis.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9128" y="507746"/>
            <a:ext cx="12534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latin typeface="Times New Roman"/>
                <a:cs typeface="Times New Roman"/>
              </a:rPr>
              <a:t>Outline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28476" y="6408420"/>
            <a:ext cx="253365" cy="311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95"/>
              </a:spcBef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6</a:t>
            </a:fld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62" y="966215"/>
            <a:ext cx="6856730" cy="5331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Secretarial Audit v/s other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attestations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Secretarial Auditor v/s other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auditors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Provisions of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Law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Contents of Secretarial Audit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Report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Contents of Annual Secretarial Compliance</a:t>
            </a:r>
            <a:r>
              <a:rPr dirty="0" sz="2500" spc="-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Report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Approach to Secretarial Audit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Key provisions under Companies Act,</a:t>
            </a:r>
            <a:r>
              <a:rPr dirty="0" sz="25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2013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 under Listing</a:t>
            </a:r>
            <a:r>
              <a:rPr dirty="0" sz="25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Regulations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Required policies, plans, framework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etc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 under PIT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Regulations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 under SAST</a:t>
            </a:r>
            <a:r>
              <a:rPr dirty="0" sz="2500" spc="-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Regulations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 under FEMA - FDI, ODI and</a:t>
            </a:r>
            <a:r>
              <a:rPr dirty="0" sz="2500" spc="-6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ECB.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ICSI Auditing</a:t>
            </a:r>
            <a:r>
              <a:rPr dirty="0" sz="25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Standards</a:t>
            </a:r>
            <a:endParaRPr sz="25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300" spc="-5">
                <a:latin typeface="Times New Roman"/>
                <a:cs typeface="Times New Roman"/>
              </a:rPr>
              <a:t>CSAS 1 to CSAS</a:t>
            </a:r>
            <a:r>
              <a:rPr dirty="0" sz="230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4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5565" y="615695"/>
            <a:ext cx="543306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Studying the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Financial</a:t>
            </a:r>
            <a:r>
              <a:rPr dirty="0" spc="-6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081328"/>
            <a:ext cx="10162540" cy="505523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Closely observe 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500" spc="-15">
                <a:solidFill>
                  <a:srgbClr val="1F487C"/>
                </a:solidFill>
                <a:latin typeface="Times New Roman"/>
                <a:cs typeface="Times New Roman"/>
              </a:rPr>
              <a:t>financial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15">
                <a:solidFill>
                  <a:srgbClr val="1F487C"/>
                </a:solidFill>
                <a:latin typeface="Times New Roman"/>
                <a:cs typeface="Times New Roman"/>
              </a:rPr>
              <a:t>statements</a:t>
            </a:r>
            <a:endParaRPr sz="2500">
              <a:latin typeface="Times New Roman"/>
              <a:cs typeface="Times New Roman"/>
            </a:endParaRPr>
          </a:p>
          <a:p>
            <a:pPr lvl="1" marL="829310" indent="-514984">
              <a:lnSpc>
                <a:spcPct val="100000"/>
              </a:lnSpc>
              <a:spcBef>
                <a:spcPts val="300"/>
              </a:spcBef>
              <a:buAutoNum type="romanLcPeriod"/>
              <a:tabLst>
                <a:tab pos="829310" algn="l"/>
                <a:tab pos="829944" algn="l"/>
              </a:tabLst>
            </a:pP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Most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points have some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indicators in financial</a:t>
            </a:r>
            <a:r>
              <a:rPr dirty="0" sz="2500" spc="-7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statements</a:t>
            </a:r>
            <a:endParaRPr sz="2500">
              <a:latin typeface="Times New Roman"/>
              <a:cs typeface="Times New Roman"/>
            </a:endParaRPr>
          </a:p>
          <a:p>
            <a:pPr lvl="2" marL="1453515" indent="-343535">
              <a:lnSpc>
                <a:spcPct val="100000"/>
              </a:lnSpc>
              <a:spcBef>
                <a:spcPts val="300"/>
              </a:spcBef>
              <a:buFont typeface="Wingdings"/>
              <a:buChar char=""/>
              <a:tabLst>
                <a:tab pos="1454150" algn="l"/>
              </a:tabLst>
            </a:pP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Liability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C00000"/>
                </a:solidFill>
                <a:latin typeface="Times New Roman"/>
                <a:cs typeface="Times New Roman"/>
              </a:rPr>
              <a:t>side</a:t>
            </a:r>
            <a:endParaRPr sz="2500">
              <a:latin typeface="Times New Roman"/>
              <a:cs typeface="Times New Roman"/>
            </a:endParaRPr>
          </a:p>
          <a:p>
            <a:pPr marL="1110615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110615" algn="l"/>
                <a:tab pos="11112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▫ Nature of securities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issued;</a:t>
            </a:r>
            <a:endParaRPr sz="2500">
              <a:latin typeface="Times New Roman"/>
              <a:cs typeface="Times New Roman"/>
            </a:endParaRPr>
          </a:p>
          <a:p>
            <a:pPr marL="1110615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110615" algn="l"/>
                <a:tab pos="11112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▫ Top 5 shareholders – to identify entities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holding significant</a:t>
            </a:r>
            <a:r>
              <a:rPr dirty="0" sz="2500" spc="-30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influence;</a:t>
            </a:r>
            <a:endParaRPr sz="2500">
              <a:latin typeface="Times New Roman"/>
              <a:cs typeface="Times New Roman"/>
            </a:endParaRPr>
          </a:p>
          <a:p>
            <a:pPr marL="1110615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110615" algn="l"/>
                <a:tab pos="11112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▫ Borrowings –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for creation of</a:t>
            </a:r>
            <a:r>
              <a:rPr dirty="0" sz="2500" spc="-24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charges;</a:t>
            </a:r>
            <a:endParaRPr sz="2500">
              <a:latin typeface="Times New Roman"/>
              <a:cs typeface="Times New Roman"/>
            </a:endParaRPr>
          </a:p>
          <a:p>
            <a:pPr marL="1110615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110615" algn="l"/>
                <a:tab pos="11112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▫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Other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liabilities – to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understand applicability of deposit</a:t>
            </a:r>
            <a:r>
              <a:rPr dirty="0" sz="2500" spc="-26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rules;</a:t>
            </a:r>
            <a:endParaRPr sz="2500">
              <a:latin typeface="Times New Roman"/>
              <a:cs typeface="Times New Roman"/>
            </a:endParaRPr>
          </a:p>
          <a:p>
            <a:pPr lvl="1" marL="1453515" indent="-343535">
              <a:lnSpc>
                <a:spcPct val="100000"/>
              </a:lnSpc>
              <a:spcBef>
                <a:spcPts val="300"/>
              </a:spcBef>
              <a:buFont typeface="Wingdings"/>
              <a:buChar char=""/>
              <a:tabLst>
                <a:tab pos="1454150" algn="l"/>
              </a:tabLst>
            </a:pPr>
            <a:r>
              <a:rPr dirty="0" sz="2500" spc="-10">
                <a:solidFill>
                  <a:srgbClr val="C00000"/>
                </a:solidFill>
                <a:latin typeface="Times New Roman"/>
                <a:cs typeface="Times New Roman"/>
              </a:rPr>
              <a:t>Asset side</a:t>
            </a:r>
            <a:endParaRPr sz="2500">
              <a:latin typeface="Times New Roman"/>
              <a:cs typeface="Times New Roman"/>
            </a:endParaRPr>
          </a:p>
          <a:p>
            <a:pPr marL="1110615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110615" algn="l"/>
                <a:tab pos="11112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▫ Loans</a:t>
            </a:r>
            <a:r>
              <a:rPr dirty="0" sz="2500" spc="-26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given;</a:t>
            </a:r>
            <a:endParaRPr sz="2500">
              <a:latin typeface="Times New Roman"/>
              <a:cs typeface="Times New Roman"/>
            </a:endParaRPr>
          </a:p>
          <a:p>
            <a:pPr marL="1110615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110615" algn="l"/>
                <a:tab pos="11112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▫ Investments</a:t>
            </a:r>
            <a:r>
              <a:rPr dirty="0" sz="2500" spc="-24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made;</a:t>
            </a:r>
            <a:endParaRPr sz="2500">
              <a:latin typeface="Times New Roman"/>
              <a:cs typeface="Times New Roman"/>
            </a:endParaRPr>
          </a:p>
          <a:p>
            <a:pPr lvl="1" marL="1224280" indent="-342900">
              <a:lnSpc>
                <a:spcPct val="100000"/>
              </a:lnSpc>
              <a:spcBef>
                <a:spcPts val="300"/>
              </a:spcBef>
              <a:buFont typeface="Wingdings"/>
              <a:buChar char=""/>
              <a:tabLst>
                <a:tab pos="1224280" algn="l"/>
              </a:tabLst>
            </a:pPr>
            <a:r>
              <a:rPr dirty="0" sz="2500" spc="-15">
                <a:solidFill>
                  <a:srgbClr val="C00000"/>
                </a:solidFill>
                <a:latin typeface="Times New Roman"/>
                <a:cs typeface="Times New Roman"/>
              </a:rPr>
              <a:t>Notes </a:t>
            </a: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dirty="0" sz="2500" spc="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accounts</a:t>
            </a:r>
            <a:endParaRPr sz="2500">
              <a:latin typeface="Times New Roman"/>
              <a:cs typeface="Times New Roman"/>
            </a:endParaRPr>
          </a:p>
          <a:p>
            <a:pPr marL="1110615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110615" algn="l"/>
                <a:tab pos="111125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▫ Related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party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relationships and</a:t>
            </a:r>
            <a:r>
              <a:rPr dirty="0" sz="2500" spc="-2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transactions;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9172" y="6148578"/>
            <a:ext cx="6585584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500" spc="-15">
                <a:solidFill>
                  <a:srgbClr val="C00000"/>
                </a:solidFill>
                <a:latin typeface="Times New Roman"/>
                <a:cs typeface="Times New Roman"/>
              </a:rPr>
              <a:t>Transactions with </a:t>
            </a: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subsidiary 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&amp; </a:t>
            </a: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group</a:t>
            </a:r>
            <a:r>
              <a:rPr dirty="0" sz="2500" spc="10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C00000"/>
                </a:solidFill>
                <a:latin typeface="Times New Roman"/>
                <a:cs typeface="Times New Roman"/>
              </a:rPr>
              <a:t>companies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40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8046" y="720852"/>
            <a:ext cx="38354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Determining focus</a:t>
            </a:r>
            <a:r>
              <a:rPr dirty="0" spc="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area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598294" y="1647825"/>
            <a:ext cx="4331970" cy="118872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500" spc="-10" b="1">
                <a:solidFill>
                  <a:srgbClr val="FFFFFF"/>
                </a:solidFill>
                <a:latin typeface="Times New Roman"/>
                <a:cs typeface="Times New Roman"/>
              </a:rPr>
              <a:t>Nature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of Company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62496" y="1640967"/>
            <a:ext cx="4331970" cy="120269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251460" rIns="0" bIns="0" rtlCol="0" vert="horz">
            <a:spAutoFit/>
          </a:bodyPr>
          <a:lstStyle/>
          <a:p>
            <a:pPr marL="1503680" marR="287020" indent="-1210945">
              <a:lnSpc>
                <a:spcPts val="2700"/>
              </a:lnSpc>
              <a:spcBef>
                <a:spcPts val="1980"/>
              </a:spcBef>
            </a:pPr>
            <a:r>
              <a:rPr dirty="0" sz="2500" spc="-5" b="1">
                <a:solidFill>
                  <a:srgbClr val="FFFFFF"/>
                </a:solidFill>
                <a:latin typeface="Times New Roman"/>
                <a:cs typeface="Times New Roman"/>
              </a:rPr>
              <a:t>Shareholding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pattern of</a:t>
            </a:r>
            <a:r>
              <a:rPr dirty="0" sz="2500" spc="-8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the  Company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62496" y="3109341"/>
            <a:ext cx="4331970" cy="120269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218440">
              <a:lnSpc>
                <a:spcPct val="100000"/>
              </a:lnSpc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Investments of the</a:t>
            </a:r>
            <a:r>
              <a:rPr dirty="0" sz="25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Company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9913" y="3109341"/>
            <a:ext cx="4331335" cy="120269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252095" rIns="0" bIns="0" rtlCol="0" vert="horz">
            <a:spAutoFit/>
          </a:bodyPr>
          <a:lstStyle/>
          <a:p>
            <a:pPr marL="1463040" marR="157480" indent="-1298575">
              <a:lnSpc>
                <a:spcPts val="2700"/>
              </a:lnSpc>
              <a:spcBef>
                <a:spcPts val="1985"/>
              </a:spcBef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Sector in which the</a:t>
            </a:r>
            <a:r>
              <a:rPr dirty="0" sz="2500" spc="-1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Company  is</a:t>
            </a:r>
            <a:r>
              <a:rPr dirty="0" sz="25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engaged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62496" y="4587621"/>
            <a:ext cx="4331970" cy="120269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162560">
              <a:lnSpc>
                <a:spcPct val="100000"/>
              </a:lnSpc>
            </a:pPr>
            <a:r>
              <a:rPr dirty="0" sz="2500" spc="-10" b="1">
                <a:solidFill>
                  <a:srgbClr val="FFFFFF"/>
                </a:solidFill>
                <a:latin typeface="Times New Roman"/>
                <a:cs typeface="Times New Roman"/>
              </a:rPr>
              <a:t>Nature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and quantum of</a:t>
            </a:r>
            <a:r>
              <a:rPr dirty="0" sz="2500" spc="-60" b="1">
                <a:solidFill>
                  <a:srgbClr val="FFFFFF"/>
                </a:solidFill>
                <a:latin typeface="Times New Roman"/>
                <a:cs typeface="Times New Roman"/>
              </a:rPr>
              <a:t> RPTs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8294" y="4572380"/>
            <a:ext cx="4331970" cy="120269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Manner of raising</a:t>
            </a:r>
            <a:r>
              <a:rPr dirty="0" sz="2500" spc="-7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funds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9438" y="663955"/>
            <a:ext cx="37299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Planning the audit</a:t>
            </a:r>
            <a:r>
              <a:rPr dirty="0" spc="-3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-1/3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09091" y="1906777"/>
            <a:ext cx="11237595" cy="3925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1143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500" spc="-5">
                <a:latin typeface="Times New Roman"/>
                <a:cs typeface="Times New Roman"/>
              </a:rPr>
              <a:t>SA 310 </a:t>
            </a:r>
            <a:r>
              <a:rPr dirty="0" sz="2500">
                <a:latin typeface="Times New Roman"/>
                <a:cs typeface="Times New Roman"/>
              </a:rPr>
              <a:t>deals </a:t>
            </a:r>
            <a:r>
              <a:rPr dirty="0" sz="2500" spc="-5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knowledge </a:t>
            </a:r>
            <a:r>
              <a:rPr dirty="0" sz="2500" spc="-5">
                <a:latin typeface="Times New Roman"/>
                <a:cs typeface="Times New Roman"/>
              </a:rPr>
              <a:t>of </a:t>
            </a:r>
            <a:r>
              <a:rPr dirty="0" sz="2500">
                <a:latin typeface="Times New Roman"/>
                <a:cs typeface="Times New Roman"/>
              </a:rPr>
              <a:t>business </a:t>
            </a:r>
            <a:r>
              <a:rPr dirty="0" sz="2500" spc="-5">
                <a:latin typeface="Times New Roman"/>
                <a:cs typeface="Times New Roman"/>
              </a:rPr>
              <a:t>of </a:t>
            </a:r>
            <a:r>
              <a:rPr dirty="0" sz="2500">
                <a:latin typeface="Times New Roman"/>
                <a:cs typeface="Times New Roman"/>
              </a:rPr>
              <a:t>the </a:t>
            </a:r>
            <a:r>
              <a:rPr dirty="0" sz="2500" spc="-5">
                <a:latin typeface="Times New Roman"/>
                <a:cs typeface="Times New Roman"/>
              </a:rPr>
              <a:t>auditee. </a:t>
            </a:r>
            <a:r>
              <a:rPr dirty="0" sz="2500" spc="-30">
                <a:latin typeface="Times New Roman"/>
                <a:cs typeface="Times New Roman"/>
              </a:rPr>
              <a:t>However, </a:t>
            </a:r>
            <a:r>
              <a:rPr dirty="0" sz="2500">
                <a:latin typeface="Times New Roman"/>
                <a:cs typeface="Times New Roman"/>
              </a:rPr>
              <a:t>in </a:t>
            </a:r>
            <a:r>
              <a:rPr dirty="0" sz="2500" spc="-5">
                <a:latin typeface="Times New Roman"/>
                <a:cs typeface="Times New Roman"/>
              </a:rPr>
              <a:t>case </a:t>
            </a:r>
            <a:r>
              <a:rPr dirty="0" sz="2500">
                <a:latin typeface="Times New Roman"/>
                <a:cs typeface="Times New Roman"/>
              </a:rPr>
              <a:t>of  </a:t>
            </a:r>
            <a:r>
              <a:rPr dirty="0" sz="2500" spc="-5">
                <a:latin typeface="Times New Roman"/>
                <a:cs typeface="Times New Roman"/>
              </a:rPr>
              <a:t>secretarial audit, the more </a:t>
            </a:r>
            <a:r>
              <a:rPr dirty="0" sz="2500">
                <a:latin typeface="Times New Roman"/>
                <a:cs typeface="Times New Roman"/>
              </a:rPr>
              <a:t>important </a:t>
            </a:r>
            <a:r>
              <a:rPr dirty="0" sz="2500" spc="-5">
                <a:latin typeface="Times New Roman"/>
                <a:cs typeface="Times New Roman"/>
              </a:rPr>
              <a:t>aspect </a:t>
            </a:r>
            <a:r>
              <a:rPr dirty="0" sz="2500">
                <a:latin typeface="Times New Roman"/>
                <a:cs typeface="Times New Roman"/>
              </a:rPr>
              <a:t>is the knowledge </a:t>
            </a:r>
            <a:r>
              <a:rPr dirty="0" sz="2500" spc="-5">
                <a:latin typeface="Times New Roman"/>
                <a:cs typeface="Times New Roman"/>
              </a:rPr>
              <a:t>of </a:t>
            </a:r>
            <a:r>
              <a:rPr dirty="0" sz="2500">
                <a:latin typeface="Times New Roman"/>
                <a:cs typeface="Times New Roman"/>
              </a:rPr>
              <a:t>ownership and  </a:t>
            </a:r>
            <a:r>
              <a:rPr dirty="0" sz="2500" spc="-5">
                <a:latin typeface="Times New Roman"/>
                <a:cs typeface="Times New Roman"/>
              </a:rPr>
              <a:t>management </a:t>
            </a:r>
            <a:r>
              <a:rPr dirty="0" sz="2500">
                <a:latin typeface="Times New Roman"/>
                <a:cs typeface="Times New Roman"/>
              </a:rPr>
              <a:t>structure of the client. Hence, </a:t>
            </a:r>
            <a:r>
              <a:rPr dirty="0" sz="2500" spc="-5">
                <a:latin typeface="Times New Roman"/>
                <a:cs typeface="Times New Roman"/>
              </a:rPr>
              <a:t>SA </a:t>
            </a:r>
            <a:r>
              <a:rPr dirty="0" sz="2500">
                <a:latin typeface="Times New Roman"/>
                <a:cs typeface="Times New Roman"/>
              </a:rPr>
              <a:t>to</a:t>
            </a:r>
            <a:r>
              <a:rPr dirty="0" sz="2500" spc="-36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note: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algn="just" marL="314960">
              <a:lnSpc>
                <a:spcPct val="100000"/>
              </a:lnSpc>
            </a:pPr>
            <a:r>
              <a:rPr dirty="0" sz="2500" spc="-10" b="1">
                <a:latin typeface="Times New Roman"/>
                <a:cs typeface="Times New Roman"/>
              </a:rPr>
              <a:t>Shareholding</a:t>
            </a:r>
            <a:r>
              <a:rPr dirty="0" sz="2500" spc="-65" b="1">
                <a:latin typeface="Times New Roman"/>
                <a:cs typeface="Times New Roman"/>
              </a:rPr>
              <a:t> </a:t>
            </a:r>
            <a:r>
              <a:rPr dirty="0" sz="2500" spc="-20" b="1">
                <a:latin typeface="Times New Roman"/>
                <a:cs typeface="Times New Roman"/>
              </a:rPr>
              <a:t>structure:</a:t>
            </a:r>
            <a:endParaRPr sz="2500">
              <a:latin typeface="Times New Roman"/>
              <a:cs typeface="Times New Roman"/>
            </a:endParaRPr>
          </a:p>
          <a:p>
            <a:pPr algn="just" lvl="1" marL="829310" marR="5080" indent="-515620">
              <a:lnSpc>
                <a:spcPct val="100000"/>
              </a:lnSpc>
              <a:spcBef>
                <a:spcPts val="300"/>
              </a:spcBef>
              <a:buClr>
                <a:srgbClr val="C0504D"/>
              </a:buClr>
              <a:buAutoNum type="romanLcPeriod"/>
              <a:tabLst>
                <a:tab pos="829944" algn="l"/>
              </a:tabLst>
            </a:pPr>
            <a:r>
              <a:rPr dirty="0" sz="2500" spc="-5">
                <a:latin typeface="Times New Roman"/>
                <a:cs typeface="Times New Roman"/>
              </a:rPr>
              <a:t>Companies </a:t>
            </a:r>
            <a:r>
              <a:rPr dirty="0" sz="2500">
                <a:latin typeface="Times New Roman"/>
                <a:cs typeface="Times New Roman"/>
              </a:rPr>
              <a:t>which have groups of </a:t>
            </a:r>
            <a:r>
              <a:rPr dirty="0" sz="2500" spc="-5">
                <a:latin typeface="Times New Roman"/>
                <a:cs typeface="Times New Roman"/>
              </a:rPr>
              <a:t>shareholding interests, such as JV companies,  </a:t>
            </a:r>
            <a:r>
              <a:rPr dirty="0" sz="2500">
                <a:latin typeface="Times New Roman"/>
                <a:cs typeface="Times New Roman"/>
              </a:rPr>
              <a:t>etc are </a:t>
            </a:r>
            <a:r>
              <a:rPr dirty="0" sz="2500" spc="-5">
                <a:latin typeface="Times New Roman"/>
                <a:cs typeface="Times New Roman"/>
              </a:rPr>
              <a:t>more likely </a:t>
            </a:r>
            <a:r>
              <a:rPr dirty="0" sz="2500">
                <a:latin typeface="Times New Roman"/>
                <a:cs typeface="Times New Roman"/>
              </a:rPr>
              <a:t>to </a:t>
            </a:r>
            <a:r>
              <a:rPr dirty="0" sz="2500" spc="-5">
                <a:latin typeface="Times New Roman"/>
                <a:cs typeface="Times New Roman"/>
              </a:rPr>
              <a:t>have </a:t>
            </a:r>
            <a:r>
              <a:rPr dirty="0" sz="2500">
                <a:latin typeface="Times New Roman"/>
                <a:cs typeface="Times New Roman"/>
              </a:rPr>
              <a:t>a </a:t>
            </a:r>
            <a:r>
              <a:rPr dirty="0" sz="2500" spc="-5">
                <a:latin typeface="Times New Roman"/>
                <a:cs typeface="Times New Roman"/>
              </a:rPr>
              <a:t>balance </a:t>
            </a:r>
            <a:r>
              <a:rPr dirty="0" sz="2500">
                <a:latin typeface="Times New Roman"/>
                <a:cs typeface="Times New Roman"/>
              </a:rPr>
              <a:t>of </a:t>
            </a:r>
            <a:r>
              <a:rPr dirty="0" sz="2500" spc="-5">
                <a:latin typeface="Times New Roman"/>
                <a:cs typeface="Times New Roman"/>
              </a:rPr>
              <a:t>internal control, </a:t>
            </a:r>
            <a:r>
              <a:rPr dirty="0" sz="2500">
                <a:latin typeface="Times New Roman"/>
                <a:cs typeface="Times New Roman"/>
              </a:rPr>
              <a:t>since the </a:t>
            </a:r>
            <a:r>
              <a:rPr dirty="0" sz="2500" spc="-5">
                <a:latin typeface="Times New Roman"/>
                <a:cs typeface="Times New Roman"/>
              </a:rPr>
              <a:t>presence </a:t>
            </a:r>
            <a:r>
              <a:rPr dirty="0" sz="2500">
                <a:latin typeface="Times New Roman"/>
                <a:cs typeface="Times New Roman"/>
              </a:rPr>
              <a:t>of  </a:t>
            </a:r>
            <a:r>
              <a:rPr dirty="0" sz="2500" spc="-5">
                <a:latin typeface="Times New Roman"/>
                <a:cs typeface="Times New Roman"/>
              </a:rPr>
              <a:t>multiple controlling stakeholders serves as </a:t>
            </a:r>
            <a:r>
              <a:rPr dirty="0" sz="2500">
                <a:latin typeface="Times New Roman"/>
                <a:cs typeface="Times New Roman"/>
              </a:rPr>
              <a:t>a check </a:t>
            </a:r>
            <a:r>
              <a:rPr dirty="0" sz="2500" spc="-5">
                <a:latin typeface="Times New Roman"/>
                <a:cs typeface="Times New Roman"/>
              </a:rPr>
              <a:t>on unbridled discretion. </a:t>
            </a:r>
            <a:r>
              <a:rPr dirty="0" sz="2500" spc="-10">
                <a:latin typeface="Times New Roman"/>
                <a:cs typeface="Times New Roman"/>
              </a:rPr>
              <a:t>On  </a:t>
            </a:r>
            <a:r>
              <a:rPr dirty="0" sz="2500">
                <a:latin typeface="Times New Roman"/>
                <a:cs typeface="Times New Roman"/>
              </a:rPr>
              <a:t>the </a:t>
            </a:r>
            <a:r>
              <a:rPr dirty="0" sz="2500" spc="-35">
                <a:latin typeface="Times New Roman"/>
                <a:cs typeface="Times New Roman"/>
              </a:rPr>
              <a:t>contrary, </a:t>
            </a:r>
            <a:r>
              <a:rPr dirty="0" sz="2500" spc="-5">
                <a:latin typeface="Times New Roman"/>
                <a:cs typeface="Times New Roman"/>
              </a:rPr>
              <a:t>companies </a:t>
            </a:r>
            <a:r>
              <a:rPr dirty="0" sz="2500">
                <a:latin typeface="Times New Roman"/>
                <a:cs typeface="Times New Roman"/>
              </a:rPr>
              <a:t>which </a:t>
            </a:r>
            <a:r>
              <a:rPr dirty="0" sz="2500" spc="-5">
                <a:latin typeface="Times New Roman"/>
                <a:cs typeface="Times New Roman"/>
              </a:rPr>
              <a:t>are owned by </a:t>
            </a:r>
            <a:r>
              <a:rPr dirty="0" sz="2500">
                <a:latin typeface="Times New Roman"/>
                <a:cs typeface="Times New Roman"/>
              </a:rPr>
              <a:t>a </a:t>
            </a:r>
            <a:r>
              <a:rPr dirty="0" sz="2500" spc="-5">
                <a:latin typeface="Times New Roman"/>
                <a:cs typeface="Times New Roman"/>
              </a:rPr>
              <a:t>single controlling block holder </a:t>
            </a:r>
            <a:r>
              <a:rPr dirty="0" sz="2500">
                <a:latin typeface="Times New Roman"/>
                <a:cs typeface="Times New Roman"/>
              </a:rPr>
              <a:t>are  </a:t>
            </a:r>
            <a:r>
              <a:rPr dirty="0" sz="2500" spc="-10">
                <a:latin typeface="Times New Roman"/>
                <a:cs typeface="Times New Roman"/>
              </a:rPr>
              <a:t>more </a:t>
            </a:r>
            <a:r>
              <a:rPr dirty="0" sz="2500" spc="-5">
                <a:latin typeface="Times New Roman"/>
                <a:cs typeface="Times New Roman"/>
              </a:rPr>
              <a:t>prone </a:t>
            </a:r>
            <a:r>
              <a:rPr dirty="0" sz="2500">
                <a:latin typeface="Times New Roman"/>
                <a:cs typeface="Times New Roman"/>
              </a:rPr>
              <a:t>to </a:t>
            </a:r>
            <a:r>
              <a:rPr dirty="0" sz="2500" spc="-5">
                <a:latin typeface="Times New Roman"/>
                <a:cs typeface="Times New Roman"/>
              </a:rPr>
              <a:t>exercise </a:t>
            </a:r>
            <a:r>
              <a:rPr dirty="0" sz="2500">
                <a:latin typeface="Times New Roman"/>
                <a:cs typeface="Times New Roman"/>
              </a:rPr>
              <a:t>of </a:t>
            </a:r>
            <a:r>
              <a:rPr dirty="0" sz="2500" spc="-5">
                <a:latin typeface="Times New Roman"/>
                <a:cs typeface="Times New Roman"/>
              </a:rPr>
              <a:t>individual</a:t>
            </a:r>
            <a:r>
              <a:rPr dirty="0" sz="2500" spc="-2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discretion.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96878" y="20319"/>
            <a:ext cx="241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18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691" y="1665224"/>
            <a:ext cx="11084560" cy="4483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3234" marR="5080" indent="-471170">
              <a:lnSpc>
                <a:spcPct val="100000"/>
              </a:lnSpc>
              <a:spcBef>
                <a:spcPts val="100"/>
              </a:spcBef>
              <a:buAutoNum type="romanLcPeriod" startAt="2"/>
              <a:tabLst>
                <a:tab pos="483234" algn="l"/>
                <a:tab pos="483870" algn="l"/>
                <a:tab pos="2068195" algn="l"/>
                <a:tab pos="3109595" algn="l"/>
                <a:tab pos="3458845" algn="l"/>
                <a:tab pos="4958715" algn="l"/>
                <a:tab pos="5662930" algn="l"/>
                <a:tab pos="6504305" algn="l"/>
                <a:tab pos="7072630" algn="l"/>
                <a:tab pos="7657465" algn="l"/>
                <a:tab pos="8913495" algn="l"/>
                <a:tab pos="9714865" algn="l"/>
              </a:tabLst>
            </a:pPr>
            <a:r>
              <a:rPr dirty="0" sz="2500" spc="-5">
                <a:latin typeface="Times New Roman"/>
                <a:cs typeface="Times New Roman"/>
              </a:rPr>
              <a:t>C</a:t>
            </a:r>
            <a:r>
              <a:rPr dirty="0" sz="2500">
                <a:latin typeface="Times New Roman"/>
                <a:cs typeface="Times New Roman"/>
              </a:rPr>
              <a:t>o</a:t>
            </a:r>
            <a:r>
              <a:rPr dirty="0" sz="2500" spc="-30">
                <a:latin typeface="Times New Roman"/>
                <a:cs typeface="Times New Roman"/>
              </a:rPr>
              <a:t>m</a:t>
            </a:r>
            <a:r>
              <a:rPr dirty="0" sz="2500">
                <a:latin typeface="Times New Roman"/>
                <a:cs typeface="Times New Roman"/>
              </a:rPr>
              <a:t>pa</a:t>
            </a:r>
            <a:r>
              <a:rPr dirty="0" sz="2500" spc="15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i</a:t>
            </a:r>
            <a:r>
              <a:rPr dirty="0" sz="2500" spc="-1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h</a:t>
            </a:r>
            <a:r>
              <a:rPr dirty="0" sz="2500" spc="-5">
                <a:latin typeface="Times New Roman"/>
                <a:cs typeface="Times New Roman"/>
              </a:rPr>
              <a:t>a</a:t>
            </a:r>
            <a:r>
              <a:rPr dirty="0" sz="2500" spc="-10">
                <a:latin typeface="Times New Roman"/>
                <a:cs typeface="Times New Roman"/>
              </a:rPr>
              <a:t>v</a:t>
            </a:r>
            <a:r>
              <a:rPr dirty="0" sz="2500">
                <a:latin typeface="Times New Roman"/>
                <a:cs typeface="Times New Roman"/>
              </a:rPr>
              <a:t>ing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sig</a:t>
            </a:r>
            <a:r>
              <a:rPr dirty="0" sz="2500" spc="5">
                <a:latin typeface="Times New Roman"/>
                <a:cs typeface="Times New Roman"/>
              </a:rPr>
              <a:t>n</a:t>
            </a:r>
            <a:r>
              <a:rPr dirty="0" sz="2500" spc="5">
                <a:latin typeface="Times New Roman"/>
                <a:cs typeface="Times New Roman"/>
              </a:rPr>
              <a:t>i</a:t>
            </a:r>
            <a:r>
              <a:rPr dirty="0" sz="2500">
                <a:latin typeface="Times New Roman"/>
                <a:cs typeface="Times New Roman"/>
              </a:rPr>
              <a:t>f</a:t>
            </a:r>
            <a:r>
              <a:rPr dirty="0" sz="2500" spc="-20">
                <a:latin typeface="Times New Roman"/>
                <a:cs typeface="Times New Roman"/>
              </a:rPr>
              <a:t>i</a:t>
            </a:r>
            <a:r>
              <a:rPr dirty="0" sz="2500" spc="-15">
                <a:latin typeface="Times New Roman"/>
                <a:cs typeface="Times New Roman"/>
              </a:rPr>
              <a:t>c</a:t>
            </a:r>
            <a:r>
              <a:rPr dirty="0" sz="2500">
                <a:latin typeface="Times New Roman"/>
                <a:cs typeface="Times New Roman"/>
              </a:rPr>
              <a:t>ant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10">
                <a:latin typeface="Times New Roman"/>
                <a:cs typeface="Times New Roman"/>
              </a:rPr>
              <a:t>F</a:t>
            </a:r>
            <a:r>
              <a:rPr dirty="0" sz="2500" spc="-20">
                <a:latin typeface="Times New Roman"/>
                <a:cs typeface="Times New Roman"/>
              </a:rPr>
              <a:t>D</a:t>
            </a:r>
            <a:r>
              <a:rPr dirty="0" sz="2500">
                <a:latin typeface="Times New Roman"/>
                <a:cs typeface="Times New Roman"/>
              </a:rPr>
              <a:t>I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10">
                <a:latin typeface="Times New Roman"/>
                <a:cs typeface="Times New Roman"/>
              </a:rPr>
              <a:t>st</a:t>
            </a:r>
            <a:r>
              <a:rPr dirty="0" sz="2500">
                <a:latin typeface="Times New Roman"/>
                <a:cs typeface="Times New Roman"/>
              </a:rPr>
              <a:t>ake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1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tc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1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re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di</a:t>
            </a:r>
            <a:r>
              <a:rPr dirty="0" sz="2500" spc="-105">
                <a:latin typeface="Times New Roman"/>
                <a:cs typeface="Times New Roman"/>
              </a:rPr>
              <a:t>f</a:t>
            </a:r>
            <a:r>
              <a:rPr dirty="0" sz="2500">
                <a:latin typeface="Times New Roman"/>
                <a:cs typeface="Times New Roman"/>
              </a:rPr>
              <a:t>ferent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fr</a:t>
            </a:r>
            <a:r>
              <a:rPr dirty="0" sz="2500" spc="5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m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com</a:t>
            </a:r>
            <a:r>
              <a:rPr dirty="0" sz="2500" spc="-10">
                <a:latin typeface="Times New Roman"/>
                <a:cs typeface="Times New Roman"/>
              </a:rPr>
              <a:t>p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 spc="-10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ies  </a:t>
            </a:r>
            <a:r>
              <a:rPr dirty="0" sz="2500">
                <a:latin typeface="Times New Roman"/>
                <a:cs typeface="Times New Roman"/>
              </a:rPr>
              <a:t>which have diversified</a:t>
            </a:r>
            <a:r>
              <a:rPr dirty="0" sz="2500" spc="-2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shareholding.</a:t>
            </a:r>
            <a:endParaRPr sz="2500">
              <a:latin typeface="Times New Roman"/>
              <a:cs typeface="Times New Roman"/>
            </a:endParaRPr>
          </a:p>
          <a:p>
            <a:pPr marL="429895" indent="-405765">
              <a:lnSpc>
                <a:spcPct val="100000"/>
              </a:lnSpc>
              <a:spcBef>
                <a:spcPts val="300"/>
              </a:spcBef>
              <a:buAutoNum type="romanLcPeriod" startAt="2"/>
              <a:tabLst>
                <a:tab pos="430530" algn="l"/>
              </a:tabLst>
            </a:pPr>
            <a:r>
              <a:rPr dirty="0" sz="2500">
                <a:latin typeface="Times New Roman"/>
                <a:cs typeface="Times New Roman"/>
              </a:rPr>
              <a:t>If there is a presence of </a:t>
            </a:r>
            <a:r>
              <a:rPr dirty="0" sz="2500" spc="-5">
                <a:latin typeface="Times New Roman"/>
                <a:cs typeface="Times New Roman"/>
              </a:rPr>
              <a:t>institutional </a:t>
            </a:r>
            <a:r>
              <a:rPr dirty="0" sz="2500">
                <a:latin typeface="Times New Roman"/>
                <a:cs typeface="Times New Roman"/>
              </a:rPr>
              <a:t>investors/ strategic</a:t>
            </a:r>
            <a:r>
              <a:rPr dirty="0" sz="2500" spc="-7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investors</a:t>
            </a:r>
            <a:endParaRPr sz="25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300"/>
              </a:spcBef>
            </a:pPr>
            <a:r>
              <a:rPr dirty="0" sz="2500" spc="-5" b="1">
                <a:latin typeface="Times New Roman"/>
                <a:cs typeface="Times New Roman"/>
              </a:rPr>
              <a:t>Management </a:t>
            </a:r>
            <a:r>
              <a:rPr dirty="0" sz="2500" spc="-20" b="1">
                <a:latin typeface="Times New Roman"/>
                <a:cs typeface="Times New Roman"/>
              </a:rPr>
              <a:t>Structure:</a:t>
            </a:r>
            <a:endParaRPr sz="2500">
              <a:latin typeface="Times New Roman"/>
              <a:cs typeface="Times New Roman"/>
            </a:endParaRPr>
          </a:p>
          <a:p>
            <a:pPr lvl="1" marL="829944" marR="6985" indent="-220345">
              <a:lnSpc>
                <a:spcPct val="100000"/>
              </a:lnSpc>
              <a:spcBef>
                <a:spcPts val="300"/>
              </a:spcBef>
              <a:buClr>
                <a:srgbClr val="4F81BB"/>
              </a:buClr>
              <a:buFont typeface="Arial"/>
              <a:buChar char=""/>
              <a:tabLst>
                <a:tab pos="830580" algn="l"/>
                <a:tab pos="10399395" algn="l"/>
              </a:tabLst>
            </a:pPr>
            <a:r>
              <a:rPr dirty="0" sz="2500">
                <a:latin typeface="Times New Roman"/>
                <a:cs typeface="Times New Roman"/>
              </a:rPr>
              <a:t>C</a:t>
            </a:r>
            <a:r>
              <a:rPr dirty="0" sz="2500" spc="-10">
                <a:latin typeface="Times New Roman"/>
                <a:cs typeface="Times New Roman"/>
              </a:rPr>
              <a:t>omp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 spc="-10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ies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m</a:t>
            </a:r>
            <a:r>
              <a:rPr dirty="0" sz="2500" spc="-10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nag</a:t>
            </a:r>
            <a:r>
              <a:rPr dirty="0" sz="2500" spc="-1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d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b</a:t>
            </a:r>
            <a:r>
              <a:rPr dirty="0" sz="2500">
                <a:latin typeface="Times New Roman"/>
                <a:cs typeface="Times New Roman"/>
              </a:rPr>
              <a:t>y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p</a:t>
            </a:r>
            <a:r>
              <a:rPr dirty="0" sz="2500" spc="-10">
                <a:latin typeface="Times New Roman"/>
                <a:cs typeface="Times New Roman"/>
              </a:rPr>
              <a:t>r</a:t>
            </a:r>
            <a:r>
              <a:rPr dirty="0" sz="2500">
                <a:latin typeface="Times New Roman"/>
                <a:cs typeface="Times New Roman"/>
              </a:rPr>
              <a:t>o</a:t>
            </a:r>
            <a:r>
              <a:rPr dirty="0" sz="2500" spc="-10">
                <a:latin typeface="Times New Roman"/>
                <a:cs typeface="Times New Roman"/>
              </a:rPr>
              <a:t>f</a:t>
            </a:r>
            <a:r>
              <a:rPr dirty="0" sz="2500">
                <a:latin typeface="Times New Roman"/>
                <a:cs typeface="Times New Roman"/>
              </a:rPr>
              <a:t>e</a:t>
            </a:r>
            <a:r>
              <a:rPr dirty="0" sz="2500" spc="-10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sion</a:t>
            </a:r>
            <a:r>
              <a:rPr dirty="0" sz="2500" spc="-1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l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top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m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 spc="-10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 spc="-10">
                <a:latin typeface="Times New Roman"/>
                <a:cs typeface="Times New Roman"/>
              </a:rPr>
              <a:t>g</a:t>
            </a:r>
            <a:r>
              <a:rPr dirty="0" sz="2500">
                <a:latin typeface="Times New Roman"/>
                <a:cs typeface="Times New Roman"/>
              </a:rPr>
              <a:t>em</a:t>
            </a:r>
            <a:r>
              <a:rPr dirty="0" sz="2500" spc="-10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nt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are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di</a:t>
            </a:r>
            <a:r>
              <a:rPr dirty="0" sz="2500" spc="-50">
                <a:latin typeface="Times New Roman"/>
                <a:cs typeface="Times New Roman"/>
              </a:rPr>
              <a:t>f</a:t>
            </a:r>
            <a:r>
              <a:rPr dirty="0" sz="2500">
                <a:latin typeface="Times New Roman"/>
                <a:cs typeface="Times New Roman"/>
              </a:rPr>
              <a:t>fer</a:t>
            </a:r>
            <a:r>
              <a:rPr dirty="0" sz="2500" spc="-1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nt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f</a:t>
            </a:r>
            <a:r>
              <a:rPr dirty="0" sz="2500" spc="5">
                <a:latin typeface="Times New Roman"/>
                <a:cs typeface="Times New Roman"/>
              </a:rPr>
              <a:t>r</a:t>
            </a:r>
            <a:r>
              <a:rPr dirty="0" sz="2500">
                <a:latin typeface="Times New Roman"/>
                <a:cs typeface="Times New Roman"/>
              </a:rPr>
              <a:t>om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t</a:t>
            </a:r>
            <a:r>
              <a:rPr dirty="0" sz="2500" spc="-10">
                <a:latin typeface="Times New Roman"/>
                <a:cs typeface="Times New Roman"/>
              </a:rPr>
              <a:t>h</a:t>
            </a:r>
            <a:r>
              <a:rPr dirty="0" sz="2500">
                <a:latin typeface="Times New Roman"/>
                <a:cs typeface="Times New Roman"/>
              </a:rPr>
              <a:t>ose  </a:t>
            </a:r>
            <a:r>
              <a:rPr dirty="0" sz="2500" spc="-5">
                <a:latin typeface="Times New Roman"/>
                <a:cs typeface="Times New Roman"/>
              </a:rPr>
              <a:t>which have </a:t>
            </a:r>
            <a:r>
              <a:rPr dirty="0" sz="2500">
                <a:latin typeface="Times New Roman"/>
                <a:cs typeface="Times New Roman"/>
              </a:rPr>
              <a:t>a </a:t>
            </a:r>
            <a:r>
              <a:rPr dirty="0" sz="2500" spc="-10">
                <a:latin typeface="Times New Roman"/>
                <a:cs typeface="Times New Roman"/>
              </a:rPr>
              <a:t>shareholder-manager </a:t>
            </a:r>
            <a:r>
              <a:rPr dirty="0" sz="2500" spc="-5">
                <a:latin typeface="Times New Roman"/>
                <a:cs typeface="Times New Roman"/>
              </a:rPr>
              <a:t>at the</a:t>
            </a:r>
            <a:r>
              <a:rPr dirty="0" sz="2500" spc="4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top.</a:t>
            </a:r>
            <a:endParaRPr sz="2500">
              <a:latin typeface="Times New Roman"/>
              <a:cs typeface="Times New Roman"/>
            </a:endParaRPr>
          </a:p>
          <a:p>
            <a:pPr lvl="1" marL="829944" marR="7620" indent="-220345">
              <a:lnSpc>
                <a:spcPct val="100000"/>
              </a:lnSpc>
              <a:spcBef>
                <a:spcPts val="300"/>
              </a:spcBef>
              <a:buClr>
                <a:srgbClr val="4F81BB"/>
              </a:buClr>
              <a:buFont typeface="Arial"/>
              <a:buChar char=""/>
              <a:tabLst>
                <a:tab pos="830580" algn="l"/>
                <a:tab pos="10400665" algn="l"/>
              </a:tabLst>
            </a:pPr>
            <a:r>
              <a:rPr dirty="0" sz="2500">
                <a:latin typeface="Times New Roman"/>
                <a:cs typeface="Times New Roman"/>
              </a:rPr>
              <a:t>C</a:t>
            </a:r>
            <a:r>
              <a:rPr dirty="0" sz="2500" spc="-10">
                <a:latin typeface="Times New Roman"/>
                <a:cs typeface="Times New Roman"/>
              </a:rPr>
              <a:t>omp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 spc="-10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ies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w</a:t>
            </a:r>
            <a:r>
              <a:rPr dirty="0" sz="2500" spc="-10">
                <a:latin typeface="Times New Roman"/>
                <a:cs typeface="Times New Roman"/>
              </a:rPr>
              <a:t>h</a:t>
            </a:r>
            <a:r>
              <a:rPr dirty="0" sz="2500">
                <a:latin typeface="Times New Roman"/>
                <a:cs typeface="Times New Roman"/>
              </a:rPr>
              <a:t>i</a:t>
            </a:r>
            <a:r>
              <a:rPr dirty="0" sz="2500" spc="-15">
                <a:latin typeface="Times New Roman"/>
                <a:cs typeface="Times New Roman"/>
              </a:rPr>
              <a:t>c</a:t>
            </a:r>
            <a:r>
              <a:rPr dirty="0" sz="2500">
                <a:latin typeface="Times New Roman"/>
                <a:cs typeface="Times New Roman"/>
              </a:rPr>
              <a:t>h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h</a:t>
            </a:r>
            <a:r>
              <a:rPr dirty="0" sz="2500" spc="-10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ve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m</a:t>
            </a:r>
            <a:r>
              <a:rPr dirty="0" sz="2500">
                <a:latin typeface="Times New Roman"/>
                <a:cs typeface="Times New Roman"/>
              </a:rPr>
              <a:t>ore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flat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</a:t>
            </a:r>
            <a:r>
              <a:rPr dirty="0" sz="2500" spc="-10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p</a:t>
            </a:r>
            <a:r>
              <a:rPr dirty="0" sz="2500" spc="-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man</a:t>
            </a:r>
            <a:r>
              <a:rPr dirty="0" sz="2500" spc="-1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g</a:t>
            </a:r>
            <a:r>
              <a:rPr dirty="0" sz="2500" spc="-10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m</a:t>
            </a:r>
            <a:r>
              <a:rPr dirty="0" sz="2500" spc="-10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nt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m</a:t>
            </a:r>
            <a:r>
              <a:rPr dirty="0" sz="2500" spc="-1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y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be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le</a:t>
            </a:r>
            <a:r>
              <a:rPr dirty="0" sz="2500" spc="-10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s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t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risk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</a:t>
            </a:r>
            <a:r>
              <a:rPr dirty="0" sz="2500" spc="-10">
                <a:latin typeface="Times New Roman"/>
                <a:cs typeface="Times New Roman"/>
              </a:rPr>
              <a:t>h</a:t>
            </a:r>
            <a:r>
              <a:rPr dirty="0" sz="2500">
                <a:latin typeface="Times New Roman"/>
                <a:cs typeface="Times New Roman"/>
              </a:rPr>
              <a:t>an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t</a:t>
            </a:r>
            <a:r>
              <a:rPr dirty="0" sz="2500" spc="-10">
                <a:latin typeface="Times New Roman"/>
                <a:cs typeface="Times New Roman"/>
              </a:rPr>
              <a:t>h</a:t>
            </a:r>
            <a:r>
              <a:rPr dirty="0" sz="2500">
                <a:latin typeface="Times New Roman"/>
                <a:cs typeface="Times New Roman"/>
              </a:rPr>
              <a:t>o</a:t>
            </a:r>
            <a:r>
              <a:rPr dirty="0" sz="2500" spc="-20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e  </a:t>
            </a:r>
            <a:r>
              <a:rPr dirty="0" sz="2500" spc="-10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a </a:t>
            </a:r>
            <a:r>
              <a:rPr dirty="0" sz="2500" spc="-5">
                <a:latin typeface="Times New Roman"/>
                <a:cs typeface="Times New Roman"/>
              </a:rPr>
              <a:t>single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head.</a:t>
            </a:r>
            <a:endParaRPr sz="25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300"/>
              </a:spcBef>
            </a:pPr>
            <a:r>
              <a:rPr dirty="0" sz="2500" b="1">
                <a:latin typeface="Times New Roman"/>
                <a:cs typeface="Times New Roman"/>
              </a:rPr>
              <a:t>Board quality – independent</a:t>
            </a:r>
            <a:r>
              <a:rPr dirty="0" sz="2500" spc="-95" b="1">
                <a:latin typeface="Times New Roman"/>
                <a:cs typeface="Times New Roman"/>
              </a:rPr>
              <a:t> </a:t>
            </a:r>
            <a:r>
              <a:rPr dirty="0" sz="2500" spc="-10" b="1">
                <a:latin typeface="Times New Roman"/>
                <a:cs typeface="Times New Roman"/>
              </a:rPr>
              <a:t>directors:</a:t>
            </a:r>
            <a:endParaRPr sz="2500">
              <a:latin typeface="Times New Roman"/>
              <a:cs typeface="Times New Roman"/>
            </a:endParaRPr>
          </a:p>
          <a:p>
            <a:pPr lvl="1" marL="829944" indent="-221615">
              <a:lnSpc>
                <a:spcPct val="100000"/>
              </a:lnSpc>
              <a:spcBef>
                <a:spcPts val="300"/>
              </a:spcBef>
              <a:buClr>
                <a:srgbClr val="4F81BB"/>
              </a:buClr>
              <a:buFont typeface="Arial"/>
              <a:buChar char=""/>
              <a:tabLst>
                <a:tab pos="830580" algn="l"/>
              </a:tabLst>
            </a:pPr>
            <a:r>
              <a:rPr dirty="0" sz="2500" spc="-5">
                <a:latin typeface="Times New Roman"/>
                <a:cs typeface="Times New Roman"/>
              </a:rPr>
              <a:t>Are the IDs also directors in other companies </a:t>
            </a:r>
            <a:r>
              <a:rPr dirty="0" sz="2500">
                <a:latin typeface="Times New Roman"/>
                <a:cs typeface="Times New Roman"/>
              </a:rPr>
              <a:t>of</a:t>
            </a:r>
            <a:r>
              <a:rPr dirty="0" sz="2500" spc="7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repute?</a:t>
            </a:r>
            <a:endParaRPr sz="2500">
              <a:latin typeface="Times New Roman"/>
              <a:cs typeface="Times New Roman"/>
            </a:endParaRPr>
          </a:p>
          <a:p>
            <a:pPr lvl="1" marL="829944" indent="-221615">
              <a:lnSpc>
                <a:spcPct val="100000"/>
              </a:lnSpc>
              <a:spcBef>
                <a:spcPts val="300"/>
              </a:spcBef>
              <a:buClr>
                <a:srgbClr val="4F81BB"/>
              </a:buClr>
              <a:buFont typeface="Arial"/>
              <a:buChar char=""/>
              <a:tabLst>
                <a:tab pos="830580" algn="l"/>
              </a:tabLst>
            </a:pPr>
            <a:r>
              <a:rPr dirty="0" sz="2500" spc="-5">
                <a:latin typeface="Times New Roman"/>
                <a:cs typeface="Times New Roman"/>
              </a:rPr>
              <a:t>Are the IDs strong corporate governance</a:t>
            </a:r>
            <a:r>
              <a:rPr dirty="0" sz="2500" spc="2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professionals?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596878" y="20319"/>
            <a:ext cx="241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19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42994" y="748538"/>
            <a:ext cx="372935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Planning the audit</a:t>
            </a:r>
            <a:r>
              <a:rPr dirty="0" spc="-4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-2/3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291" y="1750140"/>
            <a:ext cx="8034655" cy="331533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95"/>
              </a:spcBef>
              <a:buClr>
                <a:srgbClr val="C0504D"/>
              </a:buClr>
              <a:buSzPct val="96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5" b="1">
                <a:latin typeface="Times New Roman"/>
                <a:cs typeface="Times New Roman"/>
              </a:rPr>
              <a:t>Simplicity </a:t>
            </a:r>
            <a:r>
              <a:rPr dirty="0" sz="2500" b="1">
                <a:latin typeface="Times New Roman"/>
                <a:cs typeface="Times New Roman"/>
              </a:rPr>
              <a:t>of</a:t>
            </a:r>
            <a:r>
              <a:rPr dirty="0" sz="2500" spc="25" b="1">
                <a:latin typeface="Times New Roman"/>
                <a:cs typeface="Times New Roman"/>
              </a:rPr>
              <a:t> </a:t>
            </a:r>
            <a:r>
              <a:rPr dirty="0" sz="2500" spc="-20" b="1">
                <a:latin typeface="Times New Roman"/>
                <a:cs typeface="Times New Roman"/>
              </a:rPr>
              <a:t>control: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300"/>
              </a:spcBef>
              <a:buClr>
                <a:srgbClr val="C0504D"/>
              </a:buClr>
              <a:buFont typeface="Courier New"/>
              <a:buChar char="o"/>
              <a:tabLst>
                <a:tab pos="812800" algn="l"/>
              </a:tabLst>
            </a:pPr>
            <a:r>
              <a:rPr dirty="0" sz="2500" spc="-5">
                <a:latin typeface="Times New Roman"/>
                <a:cs typeface="Times New Roman"/>
              </a:rPr>
              <a:t>How </a:t>
            </a:r>
            <a:r>
              <a:rPr dirty="0" sz="2500">
                <a:latin typeface="Times New Roman"/>
                <a:cs typeface="Times New Roman"/>
              </a:rPr>
              <a:t>is the shareholding in the</a:t>
            </a:r>
            <a:r>
              <a:rPr dirty="0" sz="2500" spc="-95">
                <a:latin typeface="Times New Roman"/>
                <a:cs typeface="Times New Roman"/>
              </a:rPr>
              <a:t> </a:t>
            </a:r>
            <a:r>
              <a:rPr dirty="0" sz="2500" spc="-20">
                <a:latin typeface="Times New Roman"/>
                <a:cs typeface="Times New Roman"/>
              </a:rPr>
              <a:t>company;</a:t>
            </a:r>
            <a:endParaRPr sz="25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C0504D"/>
              </a:buClr>
              <a:buFont typeface="Courier New"/>
              <a:buChar char="o"/>
            </a:pPr>
            <a:endParaRPr sz="2700">
              <a:latin typeface="Times New Roman"/>
              <a:cs typeface="Times New Roman"/>
            </a:endParaRPr>
          </a:p>
          <a:p>
            <a:pPr marL="356235" indent="-343535">
              <a:lnSpc>
                <a:spcPct val="100000"/>
              </a:lnSpc>
              <a:buClr>
                <a:srgbClr val="C0504D"/>
              </a:buClr>
              <a:buFont typeface="Arial"/>
              <a:buChar char="•"/>
              <a:tabLst>
                <a:tab pos="356235" algn="l"/>
                <a:tab pos="356870" algn="l"/>
              </a:tabLst>
            </a:pPr>
            <a:r>
              <a:rPr dirty="0" sz="2500" spc="-5" b="1">
                <a:latin typeface="Times New Roman"/>
                <a:cs typeface="Times New Roman"/>
              </a:rPr>
              <a:t>Related </a:t>
            </a:r>
            <a:r>
              <a:rPr dirty="0" sz="2500" b="1">
                <a:latin typeface="Times New Roman"/>
                <a:cs typeface="Times New Roman"/>
              </a:rPr>
              <a:t>party</a:t>
            </a:r>
            <a:r>
              <a:rPr dirty="0" sz="2500" spc="5" b="1">
                <a:latin typeface="Times New Roman"/>
                <a:cs typeface="Times New Roman"/>
              </a:rPr>
              <a:t> </a:t>
            </a:r>
            <a:r>
              <a:rPr dirty="0" sz="2500" b="1">
                <a:latin typeface="Times New Roman"/>
                <a:cs typeface="Times New Roman"/>
              </a:rPr>
              <a:t>transactions: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300"/>
              </a:spcBef>
              <a:buClr>
                <a:srgbClr val="C0504D"/>
              </a:buClr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Sale of output to holding/subsidiary/ </a:t>
            </a:r>
            <a:r>
              <a:rPr dirty="0" sz="2500" spc="-15">
                <a:latin typeface="Times New Roman"/>
                <a:cs typeface="Times New Roman"/>
              </a:rPr>
              <a:t>affiliate</a:t>
            </a:r>
            <a:r>
              <a:rPr dirty="0" sz="2500" spc="-13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companies;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300"/>
              </a:spcBef>
              <a:buClr>
                <a:srgbClr val="C0504D"/>
              </a:buClr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Purchase of </a:t>
            </a:r>
            <a:r>
              <a:rPr dirty="0" sz="2500" spc="-5">
                <a:latin typeface="Times New Roman"/>
                <a:cs typeface="Times New Roman"/>
              </a:rPr>
              <a:t>inputs/capital </a:t>
            </a:r>
            <a:r>
              <a:rPr dirty="0" sz="2500">
                <a:latin typeface="Times New Roman"/>
                <a:cs typeface="Times New Roman"/>
              </a:rPr>
              <a:t>goods from related</a:t>
            </a:r>
            <a:r>
              <a:rPr dirty="0" sz="2500" spc="-8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parties;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300"/>
              </a:spcBef>
              <a:buClr>
                <a:srgbClr val="C0504D"/>
              </a:buClr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Financial transactions </a:t>
            </a:r>
            <a:r>
              <a:rPr dirty="0" sz="2500" spc="-5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related</a:t>
            </a:r>
            <a:r>
              <a:rPr dirty="0" sz="2500" spc="-5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parties;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300"/>
              </a:spcBef>
              <a:buClr>
                <a:srgbClr val="C0504D"/>
              </a:buClr>
              <a:buFont typeface="Courier New"/>
              <a:buChar char="o"/>
              <a:tabLst>
                <a:tab pos="812800" algn="l"/>
              </a:tabLst>
            </a:pPr>
            <a:r>
              <a:rPr dirty="0" sz="2500" spc="-5">
                <a:latin typeface="Times New Roman"/>
                <a:cs typeface="Times New Roman"/>
              </a:rPr>
              <a:t>Appointment of </a:t>
            </a:r>
            <a:r>
              <a:rPr dirty="0" sz="2500" spc="-10">
                <a:latin typeface="Times New Roman"/>
                <a:cs typeface="Times New Roman"/>
              </a:rPr>
              <a:t>KMPs’ </a:t>
            </a:r>
            <a:r>
              <a:rPr dirty="0" sz="2500">
                <a:latin typeface="Times New Roman"/>
                <a:cs typeface="Times New Roman"/>
              </a:rPr>
              <a:t>relatives to</a:t>
            </a:r>
            <a:r>
              <a:rPr dirty="0" sz="2500" spc="-385">
                <a:latin typeface="Times New Roman"/>
                <a:cs typeface="Times New Roman"/>
              </a:rPr>
              <a:t> </a:t>
            </a:r>
            <a:r>
              <a:rPr dirty="0" sz="2500" spc="-20">
                <a:latin typeface="Times New Roman"/>
                <a:cs typeface="Times New Roman"/>
              </a:rPr>
              <a:t>offices.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596878" y="20319"/>
            <a:ext cx="241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20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8940" y="765047"/>
            <a:ext cx="372935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1">
                <a:solidFill>
                  <a:srgbClr val="000000"/>
                </a:solidFill>
                <a:latin typeface="Times New Roman"/>
                <a:cs typeface="Times New Roman"/>
              </a:rPr>
              <a:t>Planning the audit</a:t>
            </a:r>
            <a:r>
              <a:rPr dirty="0" spc="-4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-3/3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3871" y="736092"/>
            <a:ext cx="559181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Composition of Board of</a:t>
            </a:r>
            <a:r>
              <a:rPr dirty="0" spc="-6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directors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15900" y="1423924"/>
            <a:ext cx="10863580" cy="3485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Board is duly constituted-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This refers to compliance </a:t>
            </a:r>
            <a:r>
              <a:rPr dirty="0" sz="2500" spc="-5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statutory</a:t>
            </a:r>
            <a:r>
              <a:rPr dirty="0" sz="2500" spc="4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provisions;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Directors appointed </a:t>
            </a:r>
            <a:r>
              <a:rPr dirty="0" sz="2500" spc="-5">
                <a:latin typeface="Times New Roman"/>
                <a:cs typeface="Times New Roman"/>
              </a:rPr>
              <a:t>as </a:t>
            </a:r>
            <a:r>
              <a:rPr dirty="0" sz="2500">
                <a:latin typeface="Times New Roman"/>
                <a:cs typeface="Times New Roman"/>
              </a:rPr>
              <a:t>per provisions of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law;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Rotational/non rotational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directors;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Minimum number of independent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directors;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ts val="3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Woman director.</a:t>
            </a:r>
            <a:endParaRPr sz="2500">
              <a:latin typeface="Times New Roman"/>
              <a:cs typeface="Times New Roman"/>
            </a:endParaRPr>
          </a:p>
          <a:p>
            <a:pPr marL="469900" indent="-457200">
              <a:lnSpc>
                <a:spcPts val="3240"/>
              </a:lnSpc>
              <a:buFont typeface="Arial"/>
              <a:buChar char="•"/>
              <a:tabLst>
                <a:tab pos="469265" algn="l"/>
                <a:tab pos="469900" algn="l"/>
                <a:tab pos="4909185" algn="l"/>
              </a:tabLst>
            </a:pP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Proper balance 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2700" spc="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independent,	</a:t>
            </a:r>
            <a:r>
              <a:rPr dirty="0" sz="2700" spc="-5">
                <a:solidFill>
                  <a:srgbClr val="1F487C"/>
                </a:solidFill>
                <a:latin typeface="Times New Roman"/>
                <a:cs typeface="Times New Roman"/>
              </a:rPr>
              <a:t>non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executive and executive</a:t>
            </a:r>
            <a:r>
              <a:rPr dirty="0" sz="2700" spc="-4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700">
                <a:solidFill>
                  <a:srgbClr val="1F487C"/>
                </a:solidFill>
                <a:latin typeface="Times New Roman"/>
                <a:cs typeface="Times New Roman"/>
              </a:rPr>
              <a:t>directors-</a:t>
            </a:r>
            <a:endParaRPr sz="27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Changes during the year were compliant </a:t>
            </a:r>
            <a:r>
              <a:rPr dirty="0" sz="2500" spc="-5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the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law;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Whether approval or intimation to sectoral regulators </a:t>
            </a:r>
            <a:r>
              <a:rPr dirty="0" sz="2500" spc="-5">
                <a:latin typeface="Times New Roman"/>
                <a:cs typeface="Times New Roman"/>
              </a:rPr>
              <a:t>was </a:t>
            </a:r>
            <a:r>
              <a:rPr dirty="0" sz="2500">
                <a:latin typeface="Times New Roman"/>
                <a:cs typeface="Times New Roman"/>
              </a:rPr>
              <a:t>required to be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made.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4604" y="616203"/>
            <a:ext cx="64630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Board /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Committee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related</a:t>
            </a:r>
            <a:r>
              <a:rPr dirty="0" spc="5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compliances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54121" y="1327785"/>
            <a:ext cx="2707005" cy="1624965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291465" rIns="0" bIns="0" rtlCol="0" vert="horz">
            <a:spAutoFit/>
          </a:bodyPr>
          <a:lstStyle/>
          <a:p>
            <a:pPr algn="ctr" marL="441325" marR="433070" indent="-1270">
              <a:lnSpc>
                <a:spcPts val="2700"/>
              </a:lnSpc>
              <a:spcBef>
                <a:spcPts val="2295"/>
              </a:spcBef>
            </a:pPr>
            <a:r>
              <a:rPr dirty="0" sz="2500" spc="-10" b="1">
                <a:solidFill>
                  <a:srgbClr val="FFFFFF"/>
                </a:solidFill>
                <a:latin typeface="Times New Roman"/>
                <a:cs typeface="Times New Roman"/>
              </a:rPr>
              <a:t>Nature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of  Committees  formed,</a:t>
            </a:r>
            <a:r>
              <a:rPr dirty="0" sz="2500" spc="-1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20" b="1">
                <a:solidFill>
                  <a:srgbClr val="FFFFFF"/>
                </a:solidFill>
                <a:latin typeface="Times New Roman"/>
                <a:cs typeface="Times New Roman"/>
              </a:rPr>
              <a:t>TOR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32016" y="1327785"/>
            <a:ext cx="2707005" cy="1624965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150">
              <a:latin typeface="Times New Roman"/>
              <a:cs typeface="Times New Roman"/>
            </a:endParaRPr>
          </a:p>
          <a:p>
            <a:pPr marL="539750" marR="533400" indent="305435">
              <a:lnSpc>
                <a:spcPts val="2700"/>
              </a:lnSpc>
              <a:spcBef>
                <a:spcPts val="5"/>
              </a:spcBef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Flow of 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informati</a:t>
            </a:r>
            <a:r>
              <a:rPr dirty="0" sz="2500" spc="5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4121" y="3222879"/>
            <a:ext cx="2707005" cy="162433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4000">
              <a:latin typeface="Times New Roman"/>
              <a:cs typeface="Times New Roman"/>
            </a:endParaRPr>
          </a:p>
          <a:p>
            <a:pPr marL="175260">
              <a:lnSpc>
                <a:spcPct val="100000"/>
              </a:lnSpc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Powers</a:t>
            </a:r>
            <a:r>
              <a:rPr dirty="0" sz="25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delegated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32016" y="3222879"/>
            <a:ext cx="2707005" cy="162433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291465" rIns="0" bIns="0" rtlCol="0" vert="horz">
            <a:spAutoFit/>
          </a:bodyPr>
          <a:lstStyle/>
          <a:p>
            <a:pPr algn="ctr" marL="296545" marR="291465">
              <a:lnSpc>
                <a:spcPts val="2700"/>
              </a:lnSpc>
              <a:spcBef>
                <a:spcPts val="2295"/>
              </a:spcBef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Effectiveness</a:t>
            </a:r>
            <a:r>
              <a:rPr dirty="0" sz="2500" spc="-7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meetings,  decisions</a:t>
            </a:r>
            <a:r>
              <a:rPr dirty="0" sz="2500" spc="-6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taken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331208" y="4940808"/>
            <a:ext cx="3761740" cy="1420495"/>
            <a:chOff x="4331208" y="4940808"/>
            <a:chExt cx="3761740" cy="1420495"/>
          </a:xfrm>
        </p:grpSpPr>
        <p:sp>
          <p:nvSpPr>
            <p:cNvPr id="8" name="object 8"/>
            <p:cNvSpPr/>
            <p:nvPr/>
          </p:nvSpPr>
          <p:spPr>
            <a:xfrm>
              <a:off x="4343781" y="4953381"/>
              <a:ext cx="3580129" cy="1395730"/>
            </a:xfrm>
            <a:custGeom>
              <a:avLst/>
              <a:gdLst/>
              <a:ahLst/>
              <a:cxnLst/>
              <a:rect l="l" t="t" r="r" b="b"/>
              <a:pathLst>
                <a:path w="3580129" h="1395729">
                  <a:moveTo>
                    <a:pt x="0" y="1395222"/>
                  </a:moveTo>
                  <a:lnTo>
                    <a:pt x="3579876" y="1395222"/>
                  </a:lnTo>
                  <a:lnTo>
                    <a:pt x="3579876" y="0"/>
                  </a:lnTo>
                  <a:lnTo>
                    <a:pt x="0" y="0"/>
                  </a:lnTo>
                  <a:lnTo>
                    <a:pt x="0" y="1395222"/>
                  </a:lnTo>
                  <a:close/>
                </a:path>
              </a:pathLst>
            </a:custGeom>
            <a:ln w="251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343400" y="4953000"/>
              <a:ext cx="3749040" cy="1395730"/>
            </a:xfrm>
            <a:custGeom>
              <a:avLst/>
              <a:gdLst/>
              <a:ahLst/>
              <a:cxnLst/>
              <a:rect l="l" t="t" r="r" b="b"/>
              <a:pathLst>
                <a:path w="3749040" h="1395729">
                  <a:moveTo>
                    <a:pt x="3749040" y="0"/>
                  </a:moveTo>
                  <a:lnTo>
                    <a:pt x="0" y="0"/>
                  </a:lnTo>
                  <a:lnTo>
                    <a:pt x="0" y="1395222"/>
                  </a:lnTo>
                  <a:lnTo>
                    <a:pt x="3749040" y="1395222"/>
                  </a:lnTo>
                  <a:lnTo>
                    <a:pt x="374904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4356353" y="5417565"/>
            <a:ext cx="373634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9410">
              <a:lnSpc>
                <a:spcPct val="100000"/>
              </a:lnSpc>
              <a:spcBef>
                <a:spcPts val="100"/>
              </a:spcBef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Familiarization of</a:t>
            </a:r>
            <a:r>
              <a:rPr dirty="0" sz="25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IDs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4540" y="616203"/>
            <a:ext cx="60521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General meeting related</a:t>
            </a:r>
            <a:r>
              <a:rPr dirty="0" spc="10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compliances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254121" y="1327785"/>
            <a:ext cx="2707005" cy="1624965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114935" rIns="0" bIns="0" rtlCol="0" vert="horz">
            <a:spAutoFit/>
          </a:bodyPr>
          <a:lstStyle/>
          <a:p>
            <a:pPr algn="ctr" marL="201930" marR="193675" indent="4445">
              <a:lnSpc>
                <a:spcPct val="90000"/>
              </a:lnSpc>
              <a:spcBef>
                <a:spcPts val="905"/>
              </a:spcBef>
            </a:pPr>
            <a:r>
              <a:rPr dirty="0" sz="2500" spc="-10" b="1">
                <a:solidFill>
                  <a:srgbClr val="FFFFFF"/>
                </a:solidFill>
                <a:latin typeface="Times New Roman"/>
                <a:cs typeface="Times New Roman"/>
              </a:rPr>
              <a:t>Approval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for  mandatory</a:t>
            </a:r>
            <a:r>
              <a:rPr dirty="0" sz="2500" spc="-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items  in the </a:t>
            </a:r>
            <a:r>
              <a:rPr dirty="0" sz="2500" spc="-15" b="1">
                <a:solidFill>
                  <a:srgbClr val="FFFFFF"/>
                </a:solidFill>
                <a:latin typeface="Times New Roman"/>
                <a:cs typeface="Times New Roman"/>
              </a:rPr>
              <a:t>required 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manner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23329" y="1396801"/>
            <a:ext cx="441325" cy="352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30"/>
              </a:lnSpc>
            </a:pPr>
            <a:r>
              <a:rPr dirty="0" sz="2500" spc="-5" b="1">
                <a:solidFill>
                  <a:srgbClr val="FFFFFF"/>
                </a:solidFill>
                <a:latin typeface="Times New Roman"/>
                <a:cs typeface="Times New Roman"/>
              </a:rPr>
              <a:t>Dis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32016" y="1327785"/>
            <a:ext cx="2707005" cy="1624965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291465" rIns="0" bIns="0" rtlCol="0" vert="horz">
            <a:spAutoFit/>
          </a:bodyPr>
          <a:lstStyle/>
          <a:p>
            <a:pPr algn="just" marL="539750" marR="470534" indent="-63500">
              <a:lnSpc>
                <a:spcPts val="2700"/>
              </a:lnSpc>
              <a:spcBef>
                <a:spcPts val="2295"/>
              </a:spcBef>
            </a:pPr>
            <a:r>
              <a:rPr dirty="0" sz="2500" spc="-5" b="1">
                <a:solidFill>
                  <a:srgbClr val="FFFFFF"/>
                </a:solidFill>
                <a:latin typeface="Times New Roman"/>
                <a:cs typeface="Times New Roman"/>
              </a:rPr>
              <a:t>Disclosure</a:t>
            </a:r>
            <a:r>
              <a:rPr dirty="0" sz="2500" spc="-8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in  explanatory  statement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4121" y="3222879"/>
            <a:ext cx="2707005" cy="162433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291465" rIns="0" bIns="0" rtlCol="0" vert="horz">
            <a:spAutoFit/>
          </a:bodyPr>
          <a:lstStyle/>
          <a:p>
            <a:pPr algn="ctr" marL="172720" marR="165735">
              <a:lnSpc>
                <a:spcPts val="2700"/>
              </a:lnSpc>
              <a:spcBef>
                <a:spcPts val="2295"/>
              </a:spcBef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Manner of</a:t>
            </a:r>
            <a:r>
              <a:rPr dirty="0" sz="2500" spc="-1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voting  </a:t>
            </a:r>
            <a:r>
              <a:rPr dirty="0" sz="2500" spc="-10" b="1">
                <a:solidFill>
                  <a:srgbClr val="FFFFFF"/>
                </a:solidFill>
                <a:latin typeface="Times New Roman"/>
                <a:cs typeface="Times New Roman"/>
              </a:rPr>
              <a:t>related 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compliances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32016" y="3222879"/>
            <a:ext cx="2707005" cy="162433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291465" rIns="0" bIns="0" rtlCol="0" vert="horz">
            <a:spAutoFit/>
          </a:bodyPr>
          <a:lstStyle/>
          <a:p>
            <a:pPr algn="ctr" marL="206375" marR="200660">
              <a:lnSpc>
                <a:spcPts val="2700"/>
              </a:lnSpc>
              <a:spcBef>
                <a:spcPts val="2295"/>
              </a:spcBef>
            </a:pPr>
            <a:r>
              <a:rPr dirty="0" sz="2500" spc="-10" b="1">
                <a:solidFill>
                  <a:srgbClr val="FFFFFF"/>
                </a:solidFill>
                <a:latin typeface="Times New Roman"/>
                <a:cs typeface="Times New Roman"/>
              </a:rPr>
              <a:t>Presence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dirty="0" sz="2500" spc="-15" b="1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r>
              <a:rPr dirty="0" sz="2500" spc="-7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persons  at the</a:t>
            </a:r>
            <a:r>
              <a:rPr dirty="0" sz="25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GM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3069" y="4953380"/>
            <a:ext cx="2707005" cy="1624330"/>
          </a:xfrm>
          <a:prstGeom prst="rect">
            <a:avLst/>
          </a:prstGeom>
          <a:solidFill>
            <a:srgbClr val="1F487C"/>
          </a:solidFill>
          <a:ln w="25146">
            <a:solidFill>
              <a:srgbClr val="FFFFFF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150">
              <a:latin typeface="Times New Roman"/>
              <a:cs typeface="Times New Roman"/>
            </a:endParaRPr>
          </a:p>
          <a:p>
            <a:pPr marL="523240" marR="516255" indent="224790">
              <a:lnSpc>
                <a:spcPts val="2700"/>
              </a:lnSpc>
              <a:spcBef>
                <a:spcPts val="5"/>
              </a:spcBef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Post GM 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compliances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394" y="2344166"/>
            <a:ext cx="1036066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Key Provisions under Companies Act,</a:t>
            </a:r>
            <a:r>
              <a:rPr dirty="0" sz="4400" spc="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2013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857481" y="19811"/>
            <a:ext cx="154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9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9200" y="581659"/>
            <a:ext cx="52749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Key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focus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areas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under Act,</a:t>
            </a:r>
            <a:r>
              <a:rPr dirty="0" spc="-2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2013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02208" y="1130808"/>
            <a:ext cx="6324600" cy="1016000"/>
            <a:chOff x="902208" y="1130808"/>
            <a:chExt cx="6324600" cy="1016000"/>
          </a:xfrm>
        </p:grpSpPr>
        <p:sp>
          <p:nvSpPr>
            <p:cNvPr id="4" name="object 4"/>
            <p:cNvSpPr/>
            <p:nvPr/>
          </p:nvSpPr>
          <p:spPr>
            <a:xfrm>
              <a:off x="914781" y="1143381"/>
              <a:ext cx="5124450" cy="462280"/>
            </a:xfrm>
            <a:custGeom>
              <a:avLst/>
              <a:gdLst/>
              <a:ahLst/>
              <a:cxnLst/>
              <a:rect l="l" t="t" r="r" b="b"/>
              <a:pathLst>
                <a:path w="5124450" h="462280">
                  <a:moveTo>
                    <a:pt x="5124450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5124450" y="461772"/>
                  </a:lnTo>
                  <a:lnTo>
                    <a:pt x="512445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14781" y="1143381"/>
              <a:ext cx="5124450" cy="462280"/>
            </a:xfrm>
            <a:custGeom>
              <a:avLst/>
              <a:gdLst/>
              <a:ahLst/>
              <a:cxnLst/>
              <a:rect l="l" t="t" r="r" b="b"/>
              <a:pathLst>
                <a:path w="5124450" h="462280">
                  <a:moveTo>
                    <a:pt x="0" y="461772"/>
                  </a:moveTo>
                  <a:lnTo>
                    <a:pt x="5124450" y="461772"/>
                  </a:lnTo>
                  <a:lnTo>
                    <a:pt x="5124450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768983" y="1672209"/>
              <a:ext cx="5445760" cy="462280"/>
            </a:xfrm>
            <a:custGeom>
              <a:avLst/>
              <a:gdLst/>
              <a:ahLst/>
              <a:cxnLst/>
              <a:rect l="l" t="t" r="r" b="b"/>
              <a:pathLst>
                <a:path w="5445759" h="462280">
                  <a:moveTo>
                    <a:pt x="5445252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5445252" y="461772"/>
                  </a:lnTo>
                  <a:lnTo>
                    <a:pt x="544525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768983" y="1672209"/>
              <a:ext cx="5445760" cy="462280"/>
            </a:xfrm>
            <a:custGeom>
              <a:avLst/>
              <a:gdLst/>
              <a:ahLst/>
              <a:cxnLst/>
              <a:rect l="l" t="t" r="r" b="b"/>
              <a:pathLst>
                <a:path w="5445759" h="462280">
                  <a:moveTo>
                    <a:pt x="0" y="461772"/>
                  </a:moveTo>
                  <a:lnTo>
                    <a:pt x="5445252" y="461772"/>
                  </a:lnTo>
                  <a:lnTo>
                    <a:pt x="5445252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2213610" y="2193035"/>
            <a:ext cx="5664200" cy="487045"/>
            <a:chOff x="2213610" y="2193035"/>
            <a:chExt cx="5664200" cy="487045"/>
          </a:xfrm>
        </p:grpSpPr>
        <p:sp>
          <p:nvSpPr>
            <p:cNvPr id="9" name="object 9"/>
            <p:cNvSpPr/>
            <p:nvPr/>
          </p:nvSpPr>
          <p:spPr>
            <a:xfrm>
              <a:off x="2226183" y="2205608"/>
              <a:ext cx="5638800" cy="462280"/>
            </a:xfrm>
            <a:custGeom>
              <a:avLst/>
              <a:gdLst/>
              <a:ahLst/>
              <a:cxnLst/>
              <a:rect l="l" t="t" r="r" b="b"/>
              <a:pathLst>
                <a:path w="5638800" h="462280">
                  <a:moveTo>
                    <a:pt x="5638800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5638800" y="461772"/>
                  </a:lnTo>
                  <a:lnTo>
                    <a:pt x="563880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226183" y="2205608"/>
              <a:ext cx="5638800" cy="462280"/>
            </a:xfrm>
            <a:custGeom>
              <a:avLst/>
              <a:gdLst/>
              <a:ahLst/>
              <a:cxnLst/>
              <a:rect l="l" t="t" r="r" b="b"/>
              <a:pathLst>
                <a:path w="5638800" h="462280">
                  <a:moveTo>
                    <a:pt x="0" y="461772"/>
                  </a:moveTo>
                  <a:lnTo>
                    <a:pt x="5638800" y="461772"/>
                  </a:lnTo>
                  <a:lnTo>
                    <a:pt x="5638800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3812285" y="4331208"/>
            <a:ext cx="5878195" cy="487045"/>
            <a:chOff x="3812285" y="4331208"/>
            <a:chExt cx="5878195" cy="487045"/>
          </a:xfrm>
        </p:grpSpPr>
        <p:sp>
          <p:nvSpPr>
            <p:cNvPr id="12" name="object 12"/>
            <p:cNvSpPr/>
            <p:nvPr/>
          </p:nvSpPr>
          <p:spPr>
            <a:xfrm>
              <a:off x="3824858" y="4343781"/>
              <a:ext cx="5853430" cy="462280"/>
            </a:xfrm>
            <a:custGeom>
              <a:avLst/>
              <a:gdLst/>
              <a:ahLst/>
              <a:cxnLst/>
              <a:rect l="l" t="t" r="r" b="b"/>
              <a:pathLst>
                <a:path w="5853430" h="462279">
                  <a:moveTo>
                    <a:pt x="5852921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5852921" y="461772"/>
                  </a:lnTo>
                  <a:lnTo>
                    <a:pt x="585292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824858" y="4343781"/>
              <a:ext cx="5853430" cy="462280"/>
            </a:xfrm>
            <a:custGeom>
              <a:avLst/>
              <a:gdLst/>
              <a:ahLst/>
              <a:cxnLst/>
              <a:rect l="l" t="t" r="r" b="b"/>
              <a:pathLst>
                <a:path w="5853430" h="462279">
                  <a:moveTo>
                    <a:pt x="0" y="461772"/>
                  </a:moveTo>
                  <a:lnTo>
                    <a:pt x="5852921" y="461772"/>
                  </a:lnTo>
                  <a:lnTo>
                    <a:pt x="5852921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2747010" y="2731007"/>
            <a:ext cx="6257925" cy="1016000"/>
            <a:chOff x="2747010" y="2731007"/>
            <a:chExt cx="6257925" cy="1016000"/>
          </a:xfrm>
        </p:grpSpPr>
        <p:sp>
          <p:nvSpPr>
            <p:cNvPr id="15" name="object 15"/>
            <p:cNvSpPr/>
            <p:nvPr/>
          </p:nvSpPr>
          <p:spPr>
            <a:xfrm>
              <a:off x="2759583" y="2743580"/>
              <a:ext cx="5854065" cy="462280"/>
            </a:xfrm>
            <a:custGeom>
              <a:avLst/>
              <a:gdLst/>
              <a:ahLst/>
              <a:cxnLst/>
              <a:rect l="l" t="t" r="r" b="b"/>
              <a:pathLst>
                <a:path w="5854065" h="462280">
                  <a:moveTo>
                    <a:pt x="5853684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5853684" y="461772"/>
                  </a:lnTo>
                  <a:lnTo>
                    <a:pt x="5853684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759583" y="2743580"/>
              <a:ext cx="5854065" cy="462280"/>
            </a:xfrm>
            <a:custGeom>
              <a:avLst/>
              <a:gdLst/>
              <a:ahLst/>
              <a:cxnLst/>
              <a:rect l="l" t="t" r="r" b="b"/>
              <a:pathLst>
                <a:path w="5854065" h="462280">
                  <a:moveTo>
                    <a:pt x="0" y="461772"/>
                  </a:moveTo>
                  <a:lnTo>
                    <a:pt x="5853684" y="461772"/>
                  </a:lnTo>
                  <a:lnTo>
                    <a:pt x="5853684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139059" y="3272408"/>
              <a:ext cx="5853430" cy="462280"/>
            </a:xfrm>
            <a:custGeom>
              <a:avLst/>
              <a:gdLst/>
              <a:ahLst/>
              <a:cxnLst/>
              <a:rect l="l" t="t" r="r" b="b"/>
              <a:pathLst>
                <a:path w="5853430" h="462279">
                  <a:moveTo>
                    <a:pt x="5852922" y="0"/>
                  </a:moveTo>
                  <a:lnTo>
                    <a:pt x="0" y="0"/>
                  </a:lnTo>
                  <a:lnTo>
                    <a:pt x="0" y="461771"/>
                  </a:lnTo>
                  <a:lnTo>
                    <a:pt x="5852922" y="461771"/>
                  </a:lnTo>
                  <a:lnTo>
                    <a:pt x="585292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139059" y="3272408"/>
              <a:ext cx="5853430" cy="462280"/>
            </a:xfrm>
            <a:custGeom>
              <a:avLst/>
              <a:gdLst/>
              <a:ahLst/>
              <a:cxnLst/>
              <a:rect l="l" t="t" r="r" b="b"/>
              <a:pathLst>
                <a:path w="5853430" h="462279">
                  <a:moveTo>
                    <a:pt x="0" y="461771"/>
                  </a:moveTo>
                  <a:lnTo>
                    <a:pt x="5852922" y="461771"/>
                  </a:lnTo>
                  <a:lnTo>
                    <a:pt x="5852922" y="0"/>
                  </a:lnTo>
                  <a:lnTo>
                    <a:pt x="0" y="0"/>
                  </a:lnTo>
                  <a:lnTo>
                    <a:pt x="0" y="461771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3431285" y="3797808"/>
            <a:ext cx="5878195" cy="487045"/>
            <a:chOff x="3431285" y="3797808"/>
            <a:chExt cx="5878195" cy="487045"/>
          </a:xfrm>
        </p:grpSpPr>
        <p:sp>
          <p:nvSpPr>
            <p:cNvPr id="20" name="object 20"/>
            <p:cNvSpPr/>
            <p:nvPr/>
          </p:nvSpPr>
          <p:spPr>
            <a:xfrm>
              <a:off x="3443858" y="3810381"/>
              <a:ext cx="5853430" cy="462280"/>
            </a:xfrm>
            <a:custGeom>
              <a:avLst/>
              <a:gdLst/>
              <a:ahLst/>
              <a:cxnLst/>
              <a:rect l="l" t="t" r="r" b="b"/>
              <a:pathLst>
                <a:path w="5853430" h="462279">
                  <a:moveTo>
                    <a:pt x="5852921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5852921" y="461772"/>
                  </a:lnTo>
                  <a:lnTo>
                    <a:pt x="585292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443858" y="3810381"/>
              <a:ext cx="5853430" cy="462280"/>
            </a:xfrm>
            <a:custGeom>
              <a:avLst/>
              <a:gdLst/>
              <a:ahLst/>
              <a:cxnLst/>
              <a:rect l="l" t="t" r="r" b="b"/>
              <a:pathLst>
                <a:path w="5853430" h="462279">
                  <a:moveTo>
                    <a:pt x="0" y="461772"/>
                  </a:moveTo>
                  <a:lnTo>
                    <a:pt x="5852921" y="461772"/>
                  </a:lnTo>
                  <a:lnTo>
                    <a:pt x="5852921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/>
          <p:cNvGrpSpPr/>
          <p:nvPr/>
        </p:nvGrpSpPr>
        <p:grpSpPr>
          <a:xfrm>
            <a:off x="4086605" y="4864608"/>
            <a:ext cx="6061075" cy="487045"/>
            <a:chOff x="4086605" y="4864608"/>
            <a:chExt cx="6061075" cy="487045"/>
          </a:xfrm>
        </p:grpSpPr>
        <p:sp>
          <p:nvSpPr>
            <p:cNvPr id="23" name="object 23"/>
            <p:cNvSpPr/>
            <p:nvPr/>
          </p:nvSpPr>
          <p:spPr>
            <a:xfrm>
              <a:off x="4099178" y="4877181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09" h="462279">
                  <a:moveTo>
                    <a:pt x="6035802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6035802" y="461772"/>
                  </a:lnTo>
                  <a:lnTo>
                    <a:pt x="603580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099178" y="4877181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09" h="462279">
                  <a:moveTo>
                    <a:pt x="0" y="461772"/>
                  </a:moveTo>
                  <a:lnTo>
                    <a:pt x="6035802" y="461772"/>
                  </a:lnTo>
                  <a:lnTo>
                    <a:pt x="6035802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/>
          <p:cNvGrpSpPr/>
          <p:nvPr/>
        </p:nvGrpSpPr>
        <p:grpSpPr>
          <a:xfrm>
            <a:off x="4467605" y="5398008"/>
            <a:ext cx="6365875" cy="1016000"/>
            <a:chOff x="4467605" y="5398008"/>
            <a:chExt cx="6365875" cy="1016000"/>
          </a:xfrm>
        </p:grpSpPr>
        <p:sp>
          <p:nvSpPr>
            <p:cNvPr id="26" name="object 26"/>
            <p:cNvSpPr/>
            <p:nvPr/>
          </p:nvSpPr>
          <p:spPr>
            <a:xfrm>
              <a:off x="4480178" y="5410581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09" h="462279">
                  <a:moveTo>
                    <a:pt x="6035802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6035802" y="461772"/>
                  </a:lnTo>
                  <a:lnTo>
                    <a:pt x="603580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480178" y="5410581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09" h="462279">
                  <a:moveTo>
                    <a:pt x="0" y="461772"/>
                  </a:moveTo>
                  <a:lnTo>
                    <a:pt x="6035802" y="461772"/>
                  </a:lnTo>
                  <a:lnTo>
                    <a:pt x="6035802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784978" y="5939409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09" h="462279">
                  <a:moveTo>
                    <a:pt x="6035802" y="0"/>
                  </a:moveTo>
                  <a:lnTo>
                    <a:pt x="0" y="0"/>
                  </a:lnTo>
                  <a:lnTo>
                    <a:pt x="0" y="461771"/>
                  </a:lnTo>
                  <a:lnTo>
                    <a:pt x="6035802" y="461771"/>
                  </a:lnTo>
                  <a:lnTo>
                    <a:pt x="603580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784978" y="5939409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09" h="462279">
                  <a:moveTo>
                    <a:pt x="0" y="461771"/>
                  </a:moveTo>
                  <a:lnTo>
                    <a:pt x="6035802" y="461771"/>
                  </a:lnTo>
                  <a:lnTo>
                    <a:pt x="6035802" y="0"/>
                  </a:lnTo>
                  <a:lnTo>
                    <a:pt x="0" y="0"/>
                  </a:lnTo>
                  <a:lnTo>
                    <a:pt x="0" y="461771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1467358" y="1002537"/>
            <a:ext cx="8063230" cy="5351145"/>
          </a:xfrm>
          <a:prstGeom prst="rect">
            <a:avLst/>
          </a:prstGeom>
        </p:spPr>
        <p:txBody>
          <a:bodyPr wrap="square" lIns="0" tIns="175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42 – Private</a:t>
            </a:r>
            <a:r>
              <a:rPr dirty="0" sz="24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placement</a:t>
            </a:r>
            <a:endParaRPr sz="2400">
              <a:latin typeface="Times New Roman"/>
              <a:cs typeface="Times New Roman"/>
            </a:endParaRPr>
          </a:p>
          <a:p>
            <a:pPr marL="2018030" marR="2918460" indent="-499109">
              <a:lnSpc>
                <a:spcPts val="4200"/>
              </a:lnSpc>
              <a:spcBef>
                <a:spcPts val="320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Sections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55, 62– 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Shares 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71 –</a:t>
            </a:r>
            <a:r>
              <a:rPr dirty="0" sz="2400" spc="-6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Debentures</a:t>
            </a:r>
            <a:endParaRPr sz="2400">
              <a:latin typeface="Times New Roman"/>
              <a:cs typeface="Times New Roman"/>
            </a:endParaRPr>
          </a:p>
          <a:p>
            <a:pPr marL="2677160">
              <a:lnSpc>
                <a:spcPct val="100000"/>
              </a:lnSpc>
              <a:spcBef>
                <a:spcPts val="1000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Sections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73, 76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Deposits</a:t>
            </a:r>
            <a:endParaRPr sz="2400">
              <a:latin typeface="Times New Roman"/>
              <a:cs typeface="Times New Roman"/>
            </a:endParaRPr>
          </a:p>
          <a:p>
            <a:pPr marL="3031490" marR="1282065" indent="-93345">
              <a:lnSpc>
                <a:spcPts val="4240"/>
              </a:lnSpc>
              <a:spcBef>
                <a:spcPts val="290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Sections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77 to 82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Charges  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89 Beneficial</a:t>
            </a:r>
            <a:r>
              <a:rPr dirty="0" sz="2400" spc="-5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interest</a:t>
            </a:r>
            <a:endParaRPr sz="2400">
              <a:latin typeface="Times New Roman"/>
              <a:cs typeface="Times New Roman"/>
            </a:endParaRPr>
          </a:p>
          <a:p>
            <a:pPr marL="2569210">
              <a:lnSpc>
                <a:spcPct val="100000"/>
              </a:lnSpc>
              <a:spcBef>
                <a:spcPts val="950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90-Register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of SBO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24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Company</a:t>
            </a:r>
            <a:endParaRPr sz="2400">
              <a:latin typeface="Times New Roman"/>
              <a:cs typeface="Times New Roman"/>
            </a:endParaRPr>
          </a:p>
          <a:p>
            <a:pPr marL="4109720" marR="5080" indent="-861060">
              <a:lnSpc>
                <a:spcPct val="145800"/>
              </a:lnSpc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Sections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123 to 125 –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Dividend, IEPF  Sections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134– </a:t>
            </a:r>
            <a:r>
              <a:rPr dirty="0" sz="2400" spc="-15" b="1">
                <a:solidFill>
                  <a:srgbClr val="FFFFFF"/>
                </a:solidFill>
                <a:latin typeface="Times New Roman"/>
                <a:cs typeface="Times New Roman"/>
              </a:rPr>
              <a:t>Board’s</a:t>
            </a:r>
            <a:r>
              <a:rPr dirty="0" sz="24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Report</a:t>
            </a:r>
            <a:endParaRPr sz="2400">
              <a:latin typeface="Times New Roman"/>
              <a:cs typeface="Times New Roman"/>
            </a:endParaRPr>
          </a:p>
          <a:p>
            <a:pPr marL="5137150">
              <a:lnSpc>
                <a:spcPct val="100000"/>
              </a:lnSpc>
              <a:spcBef>
                <a:spcPts val="1285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135 –</a:t>
            </a:r>
            <a:r>
              <a:rPr dirty="0" sz="2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CSR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5411" y="2419604"/>
            <a:ext cx="8899525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25" b="1">
                <a:solidFill>
                  <a:srgbClr val="FFFFFF"/>
                </a:solidFill>
                <a:latin typeface="Times New Roman"/>
                <a:cs typeface="Times New Roman"/>
              </a:rPr>
              <a:t>Secretarial </a:t>
            </a:r>
            <a:r>
              <a:rPr dirty="0" sz="4400" spc="-20" b="1">
                <a:solidFill>
                  <a:srgbClr val="FFFFFF"/>
                </a:solidFill>
                <a:latin typeface="Times New Roman"/>
                <a:cs typeface="Times New Roman"/>
              </a:rPr>
              <a:t>Audit </a:t>
            </a:r>
            <a:r>
              <a:rPr dirty="0" sz="4400" spc="-15" b="1">
                <a:solidFill>
                  <a:srgbClr val="FFFFFF"/>
                </a:solidFill>
                <a:latin typeface="Times New Roman"/>
                <a:cs typeface="Times New Roman"/>
              </a:rPr>
              <a:t>v/s </a:t>
            </a:r>
            <a:r>
              <a:rPr dirty="0" sz="4400" spc="-20" b="1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dirty="0" sz="4400" spc="-14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20" b="1">
                <a:solidFill>
                  <a:srgbClr val="FFFFFF"/>
                </a:solidFill>
                <a:latin typeface="Times New Roman"/>
                <a:cs typeface="Times New Roman"/>
              </a:rPr>
              <a:t>attestation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28476" y="6408420"/>
            <a:ext cx="253365" cy="311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95"/>
              </a:spcBef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6</a:t>
            </a:fld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7481" y="19811"/>
            <a:ext cx="154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9200" y="507746"/>
            <a:ext cx="52749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Key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focus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areas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under Act,</a:t>
            </a:r>
            <a:r>
              <a:rPr dirty="0" spc="-2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2013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57577" y="3183635"/>
            <a:ext cx="6437630" cy="487045"/>
            <a:chOff x="1957577" y="3183635"/>
            <a:chExt cx="6437630" cy="487045"/>
          </a:xfrm>
        </p:grpSpPr>
        <p:sp>
          <p:nvSpPr>
            <p:cNvPr id="4" name="object 4"/>
            <p:cNvSpPr/>
            <p:nvPr/>
          </p:nvSpPr>
          <p:spPr>
            <a:xfrm>
              <a:off x="1970150" y="3196208"/>
              <a:ext cx="6412230" cy="462280"/>
            </a:xfrm>
            <a:custGeom>
              <a:avLst/>
              <a:gdLst/>
              <a:ahLst/>
              <a:cxnLst/>
              <a:rect l="l" t="t" r="r" b="b"/>
              <a:pathLst>
                <a:path w="6412230" h="462279">
                  <a:moveTo>
                    <a:pt x="6412230" y="0"/>
                  </a:moveTo>
                  <a:lnTo>
                    <a:pt x="0" y="0"/>
                  </a:lnTo>
                  <a:lnTo>
                    <a:pt x="0" y="461771"/>
                  </a:lnTo>
                  <a:lnTo>
                    <a:pt x="6412230" y="461771"/>
                  </a:lnTo>
                  <a:lnTo>
                    <a:pt x="641223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970150" y="3196208"/>
              <a:ext cx="6412230" cy="462280"/>
            </a:xfrm>
            <a:custGeom>
              <a:avLst/>
              <a:gdLst/>
              <a:ahLst/>
              <a:cxnLst/>
              <a:rect l="l" t="t" r="r" b="b"/>
              <a:pathLst>
                <a:path w="6412230" h="462279">
                  <a:moveTo>
                    <a:pt x="0" y="461771"/>
                  </a:moveTo>
                  <a:lnTo>
                    <a:pt x="6412230" y="461771"/>
                  </a:lnTo>
                  <a:lnTo>
                    <a:pt x="6412230" y="0"/>
                  </a:lnTo>
                  <a:lnTo>
                    <a:pt x="0" y="0"/>
                  </a:lnTo>
                  <a:lnTo>
                    <a:pt x="0" y="461771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2263139" y="3717035"/>
            <a:ext cx="7198995" cy="487045"/>
            <a:chOff x="2263139" y="3717035"/>
            <a:chExt cx="7198995" cy="487045"/>
          </a:xfrm>
        </p:grpSpPr>
        <p:sp>
          <p:nvSpPr>
            <p:cNvPr id="7" name="object 7"/>
            <p:cNvSpPr/>
            <p:nvPr/>
          </p:nvSpPr>
          <p:spPr>
            <a:xfrm>
              <a:off x="2275712" y="3729608"/>
              <a:ext cx="7173595" cy="462280"/>
            </a:xfrm>
            <a:custGeom>
              <a:avLst/>
              <a:gdLst/>
              <a:ahLst/>
              <a:cxnLst/>
              <a:rect l="l" t="t" r="r" b="b"/>
              <a:pathLst>
                <a:path w="7173595" h="462279">
                  <a:moveTo>
                    <a:pt x="7173467" y="0"/>
                  </a:moveTo>
                  <a:lnTo>
                    <a:pt x="0" y="0"/>
                  </a:lnTo>
                  <a:lnTo>
                    <a:pt x="0" y="461771"/>
                  </a:lnTo>
                  <a:lnTo>
                    <a:pt x="7173467" y="461771"/>
                  </a:lnTo>
                  <a:lnTo>
                    <a:pt x="7173467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275712" y="3729608"/>
              <a:ext cx="7173595" cy="462280"/>
            </a:xfrm>
            <a:custGeom>
              <a:avLst/>
              <a:gdLst/>
              <a:ahLst/>
              <a:cxnLst/>
              <a:rect l="l" t="t" r="r" b="b"/>
              <a:pathLst>
                <a:path w="7173595" h="462279">
                  <a:moveTo>
                    <a:pt x="0" y="461771"/>
                  </a:moveTo>
                  <a:lnTo>
                    <a:pt x="7173467" y="461771"/>
                  </a:lnTo>
                  <a:lnTo>
                    <a:pt x="7173467" y="0"/>
                  </a:lnTo>
                  <a:lnTo>
                    <a:pt x="0" y="0"/>
                  </a:lnTo>
                  <a:lnTo>
                    <a:pt x="0" y="461771"/>
                  </a:lnTo>
                  <a:close/>
                </a:path>
              </a:pathLst>
            </a:custGeom>
            <a:ln w="25145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2731007" y="4250435"/>
            <a:ext cx="6978650" cy="487045"/>
            <a:chOff x="2731007" y="4250435"/>
            <a:chExt cx="6978650" cy="487045"/>
          </a:xfrm>
        </p:grpSpPr>
        <p:sp>
          <p:nvSpPr>
            <p:cNvPr id="10" name="object 10"/>
            <p:cNvSpPr/>
            <p:nvPr/>
          </p:nvSpPr>
          <p:spPr>
            <a:xfrm>
              <a:off x="2743580" y="4263008"/>
              <a:ext cx="6953250" cy="462280"/>
            </a:xfrm>
            <a:custGeom>
              <a:avLst/>
              <a:gdLst/>
              <a:ahLst/>
              <a:cxnLst/>
              <a:rect l="l" t="t" r="r" b="b"/>
              <a:pathLst>
                <a:path w="6953250" h="462279">
                  <a:moveTo>
                    <a:pt x="6953250" y="0"/>
                  </a:moveTo>
                  <a:lnTo>
                    <a:pt x="0" y="0"/>
                  </a:lnTo>
                  <a:lnTo>
                    <a:pt x="0" y="461771"/>
                  </a:lnTo>
                  <a:lnTo>
                    <a:pt x="6953250" y="461771"/>
                  </a:lnTo>
                  <a:lnTo>
                    <a:pt x="695325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743580" y="4263008"/>
              <a:ext cx="6953250" cy="462280"/>
            </a:xfrm>
            <a:custGeom>
              <a:avLst/>
              <a:gdLst/>
              <a:ahLst/>
              <a:cxnLst/>
              <a:rect l="l" t="t" r="r" b="b"/>
              <a:pathLst>
                <a:path w="6953250" h="462279">
                  <a:moveTo>
                    <a:pt x="0" y="461771"/>
                  </a:moveTo>
                  <a:lnTo>
                    <a:pt x="6953250" y="461771"/>
                  </a:lnTo>
                  <a:lnTo>
                    <a:pt x="6953250" y="0"/>
                  </a:lnTo>
                  <a:lnTo>
                    <a:pt x="0" y="0"/>
                  </a:lnTo>
                  <a:lnTo>
                    <a:pt x="0" y="461771"/>
                  </a:lnTo>
                  <a:close/>
                </a:path>
              </a:pathLst>
            </a:custGeom>
            <a:ln w="25145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3340608" y="4783835"/>
            <a:ext cx="6883400" cy="487045"/>
            <a:chOff x="3340608" y="4783835"/>
            <a:chExt cx="6883400" cy="487045"/>
          </a:xfrm>
        </p:grpSpPr>
        <p:sp>
          <p:nvSpPr>
            <p:cNvPr id="13" name="object 13"/>
            <p:cNvSpPr/>
            <p:nvPr/>
          </p:nvSpPr>
          <p:spPr>
            <a:xfrm>
              <a:off x="3353181" y="4796408"/>
              <a:ext cx="6858000" cy="462280"/>
            </a:xfrm>
            <a:custGeom>
              <a:avLst/>
              <a:gdLst/>
              <a:ahLst/>
              <a:cxnLst/>
              <a:rect l="l" t="t" r="r" b="b"/>
              <a:pathLst>
                <a:path w="6858000" h="462279">
                  <a:moveTo>
                    <a:pt x="6858000" y="0"/>
                  </a:moveTo>
                  <a:lnTo>
                    <a:pt x="0" y="0"/>
                  </a:lnTo>
                  <a:lnTo>
                    <a:pt x="0" y="461771"/>
                  </a:lnTo>
                  <a:lnTo>
                    <a:pt x="6858000" y="461771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353181" y="4796408"/>
              <a:ext cx="6858000" cy="462280"/>
            </a:xfrm>
            <a:custGeom>
              <a:avLst/>
              <a:gdLst/>
              <a:ahLst/>
              <a:cxnLst/>
              <a:rect l="l" t="t" r="r" b="b"/>
              <a:pathLst>
                <a:path w="6858000" h="462279">
                  <a:moveTo>
                    <a:pt x="0" y="461771"/>
                  </a:moveTo>
                  <a:lnTo>
                    <a:pt x="6858000" y="461771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461771"/>
                  </a:lnTo>
                  <a:close/>
                </a:path>
              </a:pathLst>
            </a:custGeom>
            <a:ln w="25145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3721608" y="5317235"/>
            <a:ext cx="6883400" cy="487045"/>
            <a:chOff x="3721608" y="5317235"/>
            <a:chExt cx="6883400" cy="487045"/>
          </a:xfrm>
        </p:grpSpPr>
        <p:sp>
          <p:nvSpPr>
            <p:cNvPr id="16" name="object 16"/>
            <p:cNvSpPr/>
            <p:nvPr/>
          </p:nvSpPr>
          <p:spPr>
            <a:xfrm>
              <a:off x="3734181" y="5329808"/>
              <a:ext cx="6858000" cy="462280"/>
            </a:xfrm>
            <a:custGeom>
              <a:avLst/>
              <a:gdLst/>
              <a:ahLst/>
              <a:cxnLst/>
              <a:rect l="l" t="t" r="r" b="b"/>
              <a:pathLst>
                <a:path w="6858000" h="462279">
                  <a:moveTo>
                    <a:pt x="6858000" y="0"/>
                  </a:moveTo>
                  <a:lnTo>
                    <a:pt x="0" y="0"/>
                  </a:lnTo>
                  <a:lnTo>
                    <a:pt x="0" y="461771"/>
                  </a:lnTo>
                  <a:lnTo>
                    <a:pt x="6858000" y="461771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734181" y="5329808"/>
              <a:ext cx="6858000" cy="462280"/>
            </a:xfrm>
            <a:custGeom>
              <a:avLst/>
              <a:gdLst/>
              <a:ahLst/>
              <a:cxnLst/>
              <a:rect l="l" t="t" r="r" b="b"/>
              <a:pathLst>
                <a:path w="6858000" h="462279">
                  <a:moveTo>
                    <a:pt x="0" y="461771"/>
                  </a:moveTo>
                  <a:lnTo>
                    <a:pt x="6858000" y="461771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461771"/>
                  </a:lnTo>
                  <a:close/>
                </a:path>
              </a:pathLst>
            </a:custGeom>
            <a:ln w="25145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4178808" y="5850635"/>
            <a:ext cx="6883400" cy="487045"/>
            <a:chOff x="4178808" y="5850635"/>
            <a:chExt cx="6883400" cy="487045"/>
          </a:xfrm>
        </p:grpSpPr>
        <p:sp>
          <p:nvSpPr>
            <p:cNvPr id="19" name="object 19"/>
            <p:cNvSpPr/>
            <p:nvPr/>
          </p:nvSpPr>
          <p:spPr>
            <a:xfrm>
              <a:off x="4191381" y="5863208"/>
              <a:ext cx="6858000" cy="462280"/>
            </a:xfrm>
            <a:custGeom>
              <a:avLst/>
              <a:gdLst/>
              <a:ahLst/>
              <a:cxnLst/>
              <a:rect l="l" t="t" r="r" b="b"/>
              <a:pathLst>
                <a:path w="6858000" h="462279">
                  <a:moveTo>
                    <a:pt x="6858000" y="0"/>
                  </a:moveTo>
                  <a:lnTo>
                    <a:pt x="0" y="0"/>
                  </a:lnTo>
                  <a:lnTo>
                    <a:pt x="0" y="461771"/>
                  </a:lnTo>
                  <a:lnTo>
                    <a:pt x="6858000" y="461771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191381" y="5863208"/>
              <a:ext cx="6858000" cy="462280"/>
            </a:xfrm>
            <a:custGeom>
              <a:avLst/>
              <a:gdLst/>
              <a:ahLst/>
              <a:cxnLst/>
              <a:rect l="l" t="t" r="r" b="b"/>
              <a:pathLst>
                <a:path w="6858000" h="462279">
                  <a:moveTo>
                    <a:pt x="0" y="461771"/>
                  </a:moveTo>
                  <a:lnTo>
                    <a:pt x="6858000" y="461771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461771"/>
                  </a:lnTo>
                  <a:close/>
                </a:path>
              </a:pathLst>
            </a:custGeom>
            <a:ln w="25145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1054608" y="2116835"/>
            <a:ext cx="6219190" cy="487045"/>
            <a:chOff x="1054608" y="2116835"/>
            <a:chExt cx="6219190" cy="487045"/>
          </a:xfrm>
        </p:grpSpPr>
        <p:sp>
          <p:nvSpPr>
            <p:cNvPr id="22" name="object 22"/>
            <p:cNvSpPr/>
            <p:nvPr/>
          </p:nvSpPr>
          <p:spPr>
            <a:xfrm>
              <a:off x="1067181" y="2129408"/>
              <a:ext cx="6193790" cy="462280"/>
            </a:xfrm>
            <a:custGeom>
              <a:avLst/>
              <a:gdLst/>
              <a:ahLst/>
              <a:cxnLst/>
              <a:rect l="l" t="t" r="r" b="b"/>
              <a:pathLst>
                <a:path w="6193790" h="462280">
                  <a:moveTo>
                    <a:pt x="6193536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6193536" y="461772"/>
                  </a:lnTo>
                  <a:lnTo>
                    <a:pt x="6193536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067181" y="2129408"/>
              <a:ext cx="6193790" cy="462280"/>
            </a:xfrm>
            <a:custGeom>
              <a:avLst/>
              <a:gdLst/>
              <a:ahLst/>
              <a:cxnLst/>
              <a:rect l="l" t="t" r="r" b="b"/>
              <a:pathLst>
                <a:path w="6193790" h="462280">
                  <a:moveTo>
                    <a:pt x="0" y="461772"/>
                  </a:moveTo>
                  <a:lnTo>
                    <a:pt x="6193536" y="461772"/>
                  </a:lnTo>
                  <a:lnTo>
                    <a:pt x="6193536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/>
          <p:cNvGrpSpPr/>
          <p:nvPr/>
        </p:nvGrpSpPr>
        <p:grpSpPr>
          <a:xfrm>
            <a:off x="1588008" y="2650235"/>
            <a:ext cx="6535420" cy="487045"/>
            <a:chOff x="1588008" y="2650235"/>
            <a:chExt cx="6535420" cy="487045"/>
          </a:xfrm>
        </p:grpSpPr>
        <p:sp>
          <p:nvSpPr>
            <p:cNvPr id="25" name="object 25"/>
            <p:cNvSpPr/>
            <p:nvPr/>
          </p:nvSpPr>
          <p:spPr>
            <a:xfrm>
              <a:off x="1600581" y="2662808"/>
              <a:ext cx="6510020" cy="462280"/>
            </a:xfrm>
            <a:custGeom>
              <a:avLst/>
              <a:gdLst/>
              <a:ahLst/>
              <a:cxnLst/>
              <a:rect l="l" t="t" r="r" b="b"/>
              <a:pathLst>
                <a:path w="6510020" h="462280">
                  <a:moveTo>
                    <a:pt x="6509766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6509766" y="461772"/>
                  </a:lnTo>
                  <a:lnTo>
                    <a:pt x="6509766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600581" y="2662808"/>
              <a:ext cx="6510020" cy="462280"/>
            </a:xfrm>
            <a:custGeom>
              <a:avLst/>
              <a:gdLst/>
              <a:ahLst/>
              <a:cxnLst/>
              <a:rect l="l" t="t" r="r" b="b"/>
              <a:pathLst>
                <a:path w="6510020" h="462280">
                  <a:moveTo>
                    <a:pt x="0" y="461772"/>
                  </a:moveTo>
                  <a:lnTo>
                    <a:pt x="6509766" y="461772"/>
                  </a:lnTo>
                  <a:lnTo>
                    <a:pt x="6509766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5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" name="object 27"/>
          <p:cNvGrpSpPr/>
          <p:nvPr/>
        </p:nvGrpSpPr>
        <p:grpSpPr>
          <a:xfrm>
            <a:off x="445008" y="1054608"/>
            <a:ext cx="6365875" cy="1016000"/>
            <a:chOff x="445008" y="1054608"/>
            <a:chExt cx="6365875" cy="1016000"/>
          </a:xfrm>
        </p:grpSpPr>
        <p:sp>
          <p:nvSpPr>
            <p:cNvPr id="28" name="object 28"/>
            <p:cNvSpPr/>
            <p:nvPr/>
          </p:nvSpPr>
          <p:spPr>
            <a:xfrm>
              <a:off x="457581" y="1067181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10" h="462280">
                  <a:moveTo>
                    <a:pt x="6035802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6035802" y="461772"/>
                  </a:lnTo>
                  <a:lnTo>
                    <a:pt x="603580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57581" y="1067181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10" h="462280">
                  <a:moveTo>
                    <a:pt x="0" y="461772"/>
                  </a:moveTo>
                  <a:lnTo>
                    <a:pt x="6035802" y="461772"/>
                  </a:lnTo>
                  <a:lnTo>
                    <a:pt x="6035802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762381" y="1596009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09" h="462280">
                  <a:moveTo>
                    <a:pt x="6035802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6035802" y="461772"/>
                  </a:lnTo>
                  <a:lnTo>
                    <a:pt x="603580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762381" y="1596009"/>
              <a:ext cx="6036310" cy="462280"/>
            </a:xfrm>
            <a:custGeom>
              <a:avLst/>
              <a:gdLst/>
              <a:ahLst/>
              <a:cxnLst/>
              <a:rect l="l" t="t" r="r" b="b"/>
              <a:pathLst>
                <a:path w="6036309" h="462280">
                  <a:moveTo>
                    <a:pt x="0" y="461772"/>
                  </a:moveTo>
                  <a:lnTo>
                    <a:pt x="6035802" y="461772"/>
                  </a:lnTo>
                  <a:lnTo>
                    <a:pt x="6035802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1070863" y="926337"/>
            <a:ext cx="9072245" cy="5351145"/>
          </a:xfrm>
          <a:prstGeom prst="rect">
            <a:avLst/>
          </a:prstGeom>
        </p:spPr>
        <p:txBody>
          <a:bodyPr wrap="square" lIns="0" tIns="175895" rIns="0" bIns="0" rtlCol="0" vert="horz">
            <a:spAutoFit/>
          </a:bodyPr>
          <a:lstStyle/>
          <a:p>
            <a:pPr marL="981710">
              <a:lnSpc>
                <a:spcPct val="100000"/>
              </a:lnSpc>
              <a:spcBef>
                <a:spcPts val="1385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139–</a:t>
            </a:r>
            <a:r>
              <a:rPr dirty="0" sz="2400" spc="-1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Auditors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149, 152, 161– Board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composition</a:t>
            </a:r>
            <a:endParaRPr sz="2400">
              <a:latin typeface="Times New Roman"/>
              <a:cs typeface="Times New Roman"/>
            </a:endParaRPr>
          </a:p>
          <a:p>
            <a:pPr marL="932180">
              <a:lnSpc>
                <a:spcPct val="100000"/>
              </a:lnSpc>
              <a:spcBef>
                <a:spcPts val="1320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177, 178–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AC, NRC,</a:t>
            </a:r>
            <a:r>
              <a:rPr dirty="0" sz="2400" spc="-1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SRC</a:t>
            </a:r>
            <a:endParaRPr sz="2400">
              <a:latin typeface="Times New Roman"/>
              <a:cs typeface="Times New Roman"/>
            </a:endParaRPr>
          </a:p>
          <a:p>
            <a:pPr marL="1090930" marR="1946275" indent="-422909">
              <a:lnSpc>
                <a:spcPct val="145800"/>
              </a:lnSpc>
              <a:spcBef>
                <a:spcPts val="5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179 , 180 –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Powers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of Board,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Restriction  Section 184- Disclosure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interest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dirty="0" sz="2400" spc="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directors</a:t>
            </a:r>
            <a:endParaRPr sz="2400">
              <a:latin typeface="Times New Roman"/>
              <a:cs typeface="Times New Roman"/>
            </a:endParaRPr>
          </a:p>
          <a:p>
            <a:pPr marL="1905000" marR="670560" indent="-468630">
              <a:lnSpc>
                <a:spcPct val="145800"/>
              </a:lnSpc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185 –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Loans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directors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related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entities  Section 186- Loans and investments by</a:t>
            </a:r>
            <a:r>
              <a:rPr dirty="0" sz="2400" spc="1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companies</a:t>
            </a:r>
            <a:endParaRPr sz="2400">
              <a:latin typeface="Times New Roman"/>
              <a:cs typeface="Times New Roman"/>
            </a:endParaRPr>
          </a:p>
          <a:p>
            <a:pPr marL="3125470" marR="5080" indent="-35560">
              <a:lnSpc>
                <a:spcPct val="145800"/>
              </a:lnSpc>
              <a:tabLst>
                <a:tab pos="4225925" algn="l"/>
              </a:tabLst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188 –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Related party transactions 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Section	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196, 197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– Managerial</a:t>
            </a:r>
            <a:r>
              <a:rPr dirty="0" sz="24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Remuneration</a:t>
            </a:r>
            <a:endParaRPr sz="2400">
              <a:latin typeface="Times New Roman"/>
              <a:cs typeface="Times New Roman"/>
            </a:endParaRPr>
          </a:p>
          <a:p>
            <a:pPr marL="4219575">
              <a:lnSpc>
                <a:spcPct val="100000"/>
              </a:lnSpc>
              <a:spcBef>
                <a:spcPts val="1325"/>
              </a:spcBef>
            </a:pP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Section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203–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Appointment of</a:t>
            </a:r>
            <a:r>
              <a:rPr dirty="0" sz="2400" spc="-1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Times New Roman"/>
                <a:cs typeface="Times New Roman"/>
              </a:rPr>
              <a:t>KMPs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4382" y="659892"/>
            <a:ext cx="717740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Times New Roman"/>
                <a:cs typeface="Times New Roman"/>
              </a:rPr>
              <a:t>Common audit findings under Act,</a:t>
            </a:r>
            <a:r>
              <a:rPr dirty="0" spc="-110" b="1">
                <a:latin typeface="Times New Roman"/>
                <a:cs typeface="Times New Roman"/>
              </a:rPr>
              <a:t> </a:t>
            </a:r>
            <a:r>
              <a:rPr dirty="0" spc="-5" b="1">
                <a:latin typeface="Times New Roman"/>
                <a:cs typeface="Times New Roman"/>
              </a:rPr>
              <a:t>2013-1/4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92100" y="1422908"/>
            <a:ext cx="11104245" cy="441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Section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77-87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Register of charges may not have an entry for the floating charge</a:t>
            </a:r>
            <a:r>
              <a:rPr dirty="0" sz="2400" spc="-1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created.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Whether the register reflects same amount against each charge </a:t>
            </a:r>
            <a:r>
              <a:rPr dirty="0" sz="2400" spc="-5">
                <a:latin typeface="Times New Roman"/>
                <a:cs typeface="Times New Roman"/>
              </a:rPr>
              <a:t>ID </a:t>
            </a:r>
            <a:r>
              <a:rPr dirty="0" sz="2400">
                <a:latin typeface="Times New Roman"/>
                <a:cs typeface="Times New Roman"/>
              </a:rPr>
              <a:t>as reflecting in</a:t>
            </a:r>
            <a:r>
              <a:rPr dirty="0" sz="2400" spc="-2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the  </a:t>
            </a:r>
            <a:r>
              <a:rPr dirty="0" sz="2400">
                <a:latin typeface="Times New Roman"/>
                <a:cs typeface="Times New Roman"/>
              </a:rPr>
              <a:t>index of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charges.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Section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177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Scrutiny of inter-corporate loans and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investment.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Evaluation </a:t>
            </a:r>
            <a:r>
              <a:rPr dirty="0" sz="2400">
                <a:latin typeface="Times New Roman"/>
                <a:cs typeface="Times New Roman"/>
              </a:rPr>
              <a:t>of the performance of the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auditor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Approval for managerial remuneration, CSR expenditure and other</a:t>
            </a:r>
            <a:r>
              <a:rPr dirty="0" sz="2400" spc="-114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RPTs.</a:t>
            </a:r>
            <a:endParaRPr sz="2400">
              <a:latin typeface="Times New Roman"/>
              <a:cs typeface="Times New Roman"/>
            </a:endParaRPr>
          </a:p>
          <a:p>
            <a:pPr lvl="1" marL="755650" marR="2349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Absence </a:t>
            </a:r>
            <a:r>
              <a:rPr dirty="0" sz="2400">
                <a:latin typeface="Times New Roman"/>
                <a:cs typeface="Times New Roman"/>
              </a:rPr>
              <a:t>of specific </a:t>
            </a:r>
            <a:r>
              <a:rPr dirty="0" sz="2400" spc="-5">
                <a:latin typeface="Times New Roman"/>
                <a:cs typeface="Times New Roman"/>
              </a:rPr>
              <a:t>whistle </a:t>
            </a:r>
            <a:r>
              <a:rPr dirty="0" sz="2400">
                <a:latin typeface="Times New Roman"/>
                <a:cs typeface="Times New Roman"/>
              </a:rPr>
              <a:t>blower policy. Companies adopt the code of the</a:t>
            </a:r>
            <a:r>
              <a:rPr dirty="0" sz="2400" spc="-114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parent  overseas company which </a:t>
            </a:r>
            <a:r>
              <a:rPr dirty="0" sz="2400" spc="-5">
                <a:latin typeface="Times New Roman"/>
                <a:cs typeface="Times New Roman"/>
              </a:rPr>
              <a:t>is </a:t>
            </a:r>
            <a:r>
              <a:rPr dirty="0" sz="2400">
                <a:latin typeface="Times New Roman"/>
                <a:cs typeface="Times New Roman"/>
              </a:rPr>
              <a:t>kind of code of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ethics.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Evaluation </a:t>
            </a:r>
            <a:r>
              <a:rPr dirty="0" sz="2400">
                <a:latin typeface="Times New Roman"/>
                <a:cs typeface="Times New Roman"/>
              </a:rPr>
              <a:t>of internal financial controls and </a:t>
            </a:r>
            <a:r>
              <a:rPr dirty="0" sz="2400" spc="-5">
                <a:latin typeface="Times New Roman"/>
                <a:cs typeface="Times New Roman"/>
              </a:rPr>
              <a:t>risk </a:t>
            </a:r>
            <a:r>
              <a:rPr dirty="0" sz="2400">
                <a:latin typeface="Times New Roman"/>
                <a:cs typeface="Times New Roman"/>
              </a:rPr>
              <a:t>management</a:t>
            </a:r>
            <a:r>
              <a:rPr dirty="0" sz="2400" spc="-10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systems;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Review of the functioning of the </a:t>
            </a:r>
            <a:r>
              <a:rPr dirty="0" sz="2400" spc="-5">
                <a:latin typeface="Times New Roman"/>
                <a:cs typeface="Times New Roman"/>
              </a:rPr>
              <a:t>whistle </a:t>
            </a:r>
            <a:r>
              <a:rPr dirty="0" sz="2400">
                <a:latin typeface="Times New Roman"/>
                <a:cs typeface="Times New Roman"/>
              </a:rPr>
              <a:t>blower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mechanism.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7742" y="602995"/>
            <a:ext cx="717740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Times New Roman"/>
                <a:cs typeface="Times New Roman"/>
              </a:rPr>
              <a:t>Common audit findings under Act,</a:t>
            </a:r>
            <a:r>
              <a:rPr dirty="0" spc="-120" b="1">
                <a:latin typeface="Times New Roman"/>
                <a:cs typeface="Times New Roman"/>
              </a:rPr>
              <a:t> </a:t>
            </a:r>
            <a:r>
              <a:rPr dirty="0" spc="-5" b="1">
                <a:latin typeface="Times New Roman"/>
                <a:cs typeface="Times New Roman"/>
              </a:rPr>
              <a:t>2013-2/4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21234" y="1086611"/>
            <a:ext cx="11709400" cy="5146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Section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118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Minutes not carrying date of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entry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Minutes do not specify mode of </a:t>
            </a:r>
            <a:r>
              <a:rPr dirty="0" sz="2400" spc="-5">
                <a:latin typeface="Times New Roman"/>
                <a:cs typeface="Times New Roman"/>
              </a:rPr>
              <a:t>attendance </a:t>
            </a:r>
            <a:r>
              <a:rPr dirty="0" sz="2400">
                <a:latin typeface="Times New Roman"/>
                <a:cs typeface="Times New Roman"/>
              </a:rPr>
              <a:t>and compliance of </a:t>
            </a:r>
            <a:r>
              <a:rPr dirty="0" sz="2400" spc="-5">
                <a:latin typeface="Times New Roman"/>
                <a:cs typeface="Times New Roman"/>
              </a:rPr>
              <a:t>VC</a:t>
            </a:r>
            <a:r>
              <a:rPr dirty="0" sz="2400" spc="-8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norms.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Section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135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being </a:t>
            </a:r>
            <a:r>
              <a:rPr dirty="0" sz="2400" spc="-5">
                <a:latin typeface="Times New Roman"/>
                <a:cs typeface="Times New Roman"/>
              </a:rPr>
              <a:t>channelized </a:t>
            </a:r>
            <a:r>
              <a:rPr dirty="0" sz="2400">
                <a:latin typeface="Times New Roman"/>
                <a:cs typeface="Times New Roman"/>
              </a:rPr>
              <a:t>by writing a cheque </a:t>
            </a:r>
            <a:r>
              <a:rPr dirty="0" sz="2400" spc="-5">
                <a:latin typeface="Times New Roman"/>
                <a:cs typeface="Times New Roman"/>
              </a:rPr>
              <a:t>(s) based </a:t>
            </a:r>
            <a:r>
              <a:rPr dirty="0" sz="2400">
                <a:latin typeface="Times New Roman"/>
                <a:cs typeface="Times New Roman"/>
              </a:rPr>
              <a:t>on requirement of the </a:t>
            </a:r>
            <a:r>
              <a:rPr dirty="0" sz="2400" spc="-5">
                <a:latin typeface="Times New Roman"/>
                <a:cs typeface="Times New Roman"/>
              </a:rPr>
              <a:t>beneficiary/project  </a:t>
            </a:r>
            <a:r>
              <a:rPr dirty="0" sz="2400">
                <a:latin typeface="Times New Roman"/>
                <a:cs typeface="Times New Roman"/>
              </a:rPr>
              <a:t>over a financial year or even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longer.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Not </a:t>
            </a:r>
            <a:r>
              <a:rPr dirty="0" sz="2400">
                <a:latin typeface="Times New Roman"/>
                <a:cs typeface="Times New Roman"/>
              </a:rPr>
              <a:t>placing the </a:t>
            </a:r>
            <a:r>
              <a:rPr dirty="0" sz="2400" spc="-5">
                <a:latin typeface="Times New Roman"/>
                <a:cs typeface="Times New Roman"/>
              </a:rPr>
              <a:t>utilization </a:t>
            </a:r>
            <a:r>
              <a:rPr dirty="0" sz="2400">
                <a:latin typeface="Times New Roman"/>
                <a:cs typeface="Times New Roman"/>
              </a:rPr>
              <a:t>report or impact</a:t>
            </a:r>
            <a:r>
              <a:rPr dirty="0" sz="2400" spc="-8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analysis.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Only </a:t>
            </a:r>
            <a:r>
              <a:rPr dirty="0" sz="2400" spc="-5">
                <a:latin typeface="Times New Roman"/>
                <a:cs typeface="Times New Roman"/>
              </a:rPr>
              <a:t>1-2 </a:t>
            </a:r>
            <a:r>
              <a:rPr dirty="0" sz="2400">
                <a:latin typeface="Times New Roman"/>
                <a:cs typeface="Times New Roman"/>
              </a:rPr>
              <a:t>meetings of CSR in 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year.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Section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139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Appointment not done for block of 5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years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Non-audit </a:t>
            </a:r>
            <a:r>
              <a:rPr dirty="0" sz="2400">
                <a:latin typeface="Times New Roman"/>
                <a:cs typeface="Times New Roman"/>
              </a:rPr>
              <a:t>services not </a:t>
            </a:r>
            <a:r>
              <a:rPr dirty="0" sz="2400" spc="-5">
                <a:latin typeface="Times New Roman"/>
                <a:cs typeface="Times New Roman"/>
              </a:rPr>
              <a:t>approved </a:t>
            </a:r>
            <a:r>
              <a:rPr dirty="0" sz="2400">
                <a:latin typeface="Times New Roman"/>
                <a:cs typeface="Times New Roman"/>
              </a:rPr>
              <a:t>by Audit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Committee.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Section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179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Absolute </a:t>
            </a:r>
            <a:r>
              <a:rPr dirty="0" sz="2400" spc="-5">
                <a:latin typeface="Times New Roman"/>
                <a:cs typeface="Times New Roman"/>
              </a:rPr>
              <a:t>delegation </a:t>
            </a:r>
            <a:r>
              <a:rPr dirty="0" sz="2400">
                <a:latin typeface="Times New Roman"/>
                <a:cs typeface="Times New Roman"/>
              </a:rPr>
              <a:t>without caveats, reporting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back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Non-filing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MGT-14 </a:t>
            </a:r>
            <a:r>
              <a:rPr dirty="0" sz="2400">
                <a:latin typeface="Times New Roman"/>
                <a:cs typeface="Times New Roman"/>
              </a:rPr>
              <a:t>in case of delegation, </a:t>
            </a:r>
            <a:r>
              <a:rPr dirty="0" sz="2400" spc="-5">
                <a:latin typeface="Times New Roman"/>
                <a:cs typeface="Times New Roman"/>
              </a:rPr>
              <a:t>modification </a:t>
            </a:r>
            <a:r>
              <a:rPr dirty="0" sz="2400">
                <a:latin typeface="Times New Roman"/>
                <a:cs typeface="Times New Roman"/>
              </a:rPr>
              <a:t>of powers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delegated.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7742" y="739140"/>
            <a:ext cx="717740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latin typeface="Times New Roman"/>
                <a:cs typeface="Times New Roman"/>
              </a:rPr>
              <a:t>Common audit findings under Act,</a:t>
            </a:r>
            <a:r>
              <a:rPr dirty="0" spc="60" b="1">
                <a:latin typeface="Times New Roman"/>
                <a:cs typeface="Times New Roman"/>
              </a:rPr>
              <a:t> </a:t>
            </a:r>
            <a:r>
              <a:rPr dirty="0" spc="-5" b="1">
                <a:latin typeface="Times New Roman"/>
                <a:cs typeface="Times New Roman"/>
              </a:rPr>
              <a:t>2013-3/4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68300" y="1500885"/>
            <a:ext cx="8442960" cy="41421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Section 185,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186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Lending in violation of Section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185.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Route of co-applicant/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co-borrowing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Waiver of interest on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loans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Section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197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Breach of ceiling without shareholder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approval.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Remuneration to directors for professional service u/s 197</a:t>
            </a:r>
            <a:r>
              <a:rPr dirty="0" sz="2200" spc="-9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(4)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Disclosure in Notice of general meeting not in line with Schedule</a:t>
            </a:r>
            <a:r>
              <a:rPr dirty="0" sz="2200" spc="-1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V;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Section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203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More than one position held by same</a:t>
            </a:r>
            <a:r>
              <a:rPr dirty="0" sz="2200" spc="-8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person;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Existing KMPs taking up board positions without</a:t>
            </a:r>
            <a:r>
              <a:rPr dirty="0" sz="2200" spc="-9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approval.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Not filing casual vacancy within 6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months.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1039" y="503428"/>
            <a:ext cx="717740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latin typeface="Times New Roman"/>
                <a:cs typeface="Times New Roman"/>
              </a:rPr>
              <a:t>Common audit findings under Act,</a:t>
            </a:r>
            <a:r>
              <a:rPr dirty="0" spc="60" b="1">
                <a:latin typeface="Times New Roman"/>
                <a:cs typeface="Times New Roman"/>
              </a:rPr>
              <a:t> </a:t>
            </a:r>
            <a:r>
              <a:rPr dirty="0" spc="-5" b="1">
                <a:latin typeface="Times New Roman"/>
                <a:cs typeface="Times New Roman"/>
              </a:rPr>
              <a:t>2013-4/4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55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10"/>
              </a:spcBef>
            </a:pPr>
            <a:fld id="{81D60167-4931-47E6-BA6A-407CBD079E47}" type="slidenum">
              <a:rPr dirty="0"/>
              <a:t>54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29870" y="895603"/>
            <a:ext cx="11342370" cy="5603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342265" marR="8651240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Statutory</a:t>
            </a:r>
            <a:r>
              <a:rPr dirty="0" sz="2400" spc="-1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Registers</a:t>
            </a:r>
            <a:endParaRPr sz="2400">
              <a:latin typeface="Times New Roman"/>
              <a:cs typeface="Times New Roman"/>
            </a:endParaRPr>
          </a:p>
          <a:p>
            <a:pPr algn="r" lvl="1" marL="285115" marR="8598535" indent="-285115">
              <a:lnSpc>
                <a:spcPct val="100000"/>
              </a:lnSpc>
              <a:buFont typeface="Arial"/>
              <a:buChar char="•"/>
              <a:tabLst>
                <a:tab pos="285115" algn="l"/>
                <a:tab pos="285750" algn="l"/>
              </a:tabLst>
            </a:pPr>
            <a:r>
              <a:rPr dirty="0" sz="2400">
                <a:latin typeface="Times New Roman"/>
                <a:cs typeface="Times New Roman"/>
              </a:rPr>
              <a:t>Register </a:t>
            </a:r>
            <a:r>
              <a:rPr dirty="0" sz="2400" spc="-5">
                <a:latin typeface="Times New Roman"/>
                <a:cs typeface="Times New Roman"/>
              </a:rPr>
              <a:t>u/s</a:t>
            </a:r>
            <a:r>
              <a:rPr dirty="0" sz="2400" spc="-1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189</a:t>
            </a:r>
            <a:endParaRPr sz="2400">
              <a:latin typeface="Times New Roman"/>
              <a:cs typeface="Times New Roman"/>
            </a:endParaRPr>
          </a:p>
          <a:p>
            <a:pPr lvl="2" marL="1212850" indent="-28575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MBP-4,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Part B not updated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in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line with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MBP-1</a:t>
            </a:r>
            <a:r>
              <a:rPr dirty="0" sz="1800" spc="-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lvl="2" marL="1212850" indent="-285750">
              <a:lnSpc>
                <a:spcPts val="2150"/>
              </a:lnSpc>
              <a:spcBef>
                <a:spcPts val="5"/>
              </a:spcBef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Part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A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of the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Register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not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placed in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the next</a:t>
            </a:r>
            <a:r>
              <a:rPr dirty="0" sz="1800" spc="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BM.</a:t>
            </a:r>
            <a:endParaRPr sz="18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87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Register </a:t>
            </a:r>
            <a:r>
              <a:rPr dirty="0" sz="2400" spc="-5">
                <a:latin typeface="Times New Roman"/>
                <a:cs typeface="Times New Roman"/>
              </a:rPr>
              <a:t>u/s </a:t>
            </a:r>
            <a:r>
              <a:rPr dirty="0" sz="2400">
                <a:latin typeface="Times New Roman"/>
                <a:cs typeface="Times New Roman"/>
              </a:rPr>
              <a:t>187 </a:t>
            </a:r>
            <a:r>
              <a:rPr dirty="0" sz="2400" spc="-5">
                <a:latin typeface="Times New Roman"/>
                <a:cs typeface="Times New Roman"/>
              </a:rPr>
              <a:t>w.r.t. shares </a:t>
            </a:r>
            <a:r>
              <a:rPr dirty="0" sz="2400">
                <a:latin typeface="Times New Roman"/>
                <a:cs typeface="Times New Roman"/>
              </a:rPr>
              <a:t>held by nominees </a:t>
            </a:r>
            <a:r>
              <a:rPr dirty="0" sz="2400" spc="-5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demat not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maintained.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Register of Directors and director’s shareholding not</a:t>
            </a:r>
            <a:r>
              <a:rPr dirty="0" sz="2400" spc="-6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updated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Register of members not updated </a:t>
            </a:r>
            <a:r>
              <a:rPr dirty="0" sz="2400" spc="-5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case of transfers from one nominee </a:t>
            </a:r>
            <a:r>
              <a:rPr dirty="0" sz="2400" spc="-5">
                <a:latin typeface="Times New Roman"/>
                <a:cs typeface="Times New Roman"/>
              </a:rPr>
              <a:t>to</a:t>
            </a:r>
            <a:r>
              <a:rPr dirty="0" sz="2400" spc="-1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another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SBO </a:t>
            </a:r>
            <a:r>
              <a:rPr dirty="0" sz="2400">
                <a:latin typeface="Times New Roman"/>
                <a:cs typeface="Times New Roman"/>
              </a:rPr>
              <a:t>Register not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maintained.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Others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Not </a:t>
            </a:r>
            <a:r>
              <a:rPr dirty="0" sz="2400">
                <a:latin typeface="Times New Roman"/>
                <a:cs typeface="Times New Roman"/>
              </a:rPr>
              <a:t>opening of separate bank account for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dividend.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Consent </a:t>
            </a:r>
            <a:r>
              <a:rPr dirty="0" sz="2400" spc="-5">
                <a:latin typeface="Times New Roman"/>
                <a:cs typeface="Times New Roman"/>
              </a:rPr>
              <a:t>as </a:t>
            </a:r>
            <a:r>
              <a:rPr dirty="0" sz="2400">
                <a:latin typeface="Times New Roman"/>
                <a:cs typeface="Times New Roman"/>
              </a:rPr>
              <a:t>per </a:t>
            </a:r>
            <a:r>
              <a:rPr dirty="0" sz="2400" spc="-5">
                <a:latin typeface="Times New Roman"/>
                <a:cs typeface="Times New Roman"/>
              </a:rPr>
              <a:t>SS-1 </a:t>
            </a:r>
            <a:r>
              <a:rPr dirty="0" sz="2400">
                <a:latin typeface="Times New Roman"/>
                <a:cs typeface="Times New Roman"/>
              </a:rPr>
              <a:t>for </a:t>
            </a:r>
            <a:r>
              <a:rPr dirty="0" sz="2400" spc="-5">
                <a:latin typeface="Times New Roman"/>
                <a:cs typeface="Times New Roman"/>
              </a:rPr>
              <a:t>circulating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">
                <a:latin typeface="Times New Roman"/>
                <a:cs typeface="Times New Roman"/>
              </a:rPr>
              <a:t>UPSI </a:t>
            </a:r>
            <a:r>
              <a:rPr dirty="0" sz="2400">
                <a:latin typeface="Times New Roman"/>
                <a:cs typeface="Times New Roman"/>
              </a:rPr>
              <a:t>at shorter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notice.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Notice </a:t>
            </a:r>
            <a:r>
              <a:rPr dirty="0" sz="2400" spc="-5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Form </a:t>
            </a:r>
            <a:r>
              <a:rPr dirty="0" sz="2400" spc="-5">
                <a:latin typeface="Times New Roman"/>
                <a:cs typeface="Times New Roman"/>
              </a:rPr>
              <a:t>BEN-4 </a:t>
            </a:r>
            <a:r>
              <a:rPr dirty="0" sz="2400">
                <a:latin typeface="Times New Roman"/>
                <a:cs typeface="Times New Roman"/>
              </a:rPr>
              <a:t>not sent </a:t>
            </a:r>
            <a:r>
              <a:rPr dirty="0" sz="2400" spc="-5">
                <a:latin typeface="Times New Roman"/>
                <a:cs typeface="Times New Roman"/>
              </a:rPr>
              <a:t>to non-individual </a:t>
            </a:r>
            <a:r>
              <a:rPr dirty="0" sz="2400">
                <a:latin typeface="Times New Roman"/>
                <a:cs typeface="Times New Roman"/>
              </a:rPr>
              <a:t>shareholders holding more than</a:t>
            </a:r>
            <a:r>
              <a:rPr dirty="0" sz="2400" spc="-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10%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Updating </a:t>
            </a:r>
            <a:r>
              <a:rPr dirty="0" sz="2400" spc="-5">
                <a:latin typeface="Times New Roman"/>
                <a:cs typeface="Times New Roman"/>
              </a:rPr>
              <a:t>list </a:t>
            </a:r>
            <a:r>
              <a:rPr dirty="0" sz="2400">
                <a:latin typeface="Times New Roman"/>
                <a:cs typeface="Times New Roman"/>
              </a:rPr>
              <a:t>of related parties under </a:t>
            </a:r>
            <a:r>
              <a:rPr dirty="0" sz="2400" spc="-5">
                <a:latin typeface="Times New Roman"/>
                <a:cs typeface="Times New Roman"/>
              </a:rPr>
              <a:t>IND-AS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24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Familiarizing </a:t>
            </a:r>
            <a:r>
              <a:rPr dirty="0" sz="2400">
                <a:latin typeface="Times New Roman"/>
                <a:cs typeface="Times New Roman"/>
              </a:rPr>
              <a:t>the Board of regulatory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updates</a:t>
            </a:r>
            <a:endParaRPr sz="2400">
              <a:latin typeface="Times New Roman"/>
              <a:cs typeface="Times New Roman"/>
            </a:endParaRPr>
          </a:p>
          <a:p>
            <a:pPr lvl="2" marL="1212850" indent="-285750">
              <a:lnSpc>
                <a:spcPts val="2150"/>
              </a:lnSpc>
              <a:spcBef>
                <a:spcPts val="25"/>
              </a:spcBef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Especially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Banks,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NBFCs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and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HFCs.</a:t>
            </a:r>
            <a:endParaRPr sz="18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87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Attendance </a:t>
            </a:r>
            <a:r>
              <a:rPr dirty="0" sz="2400" spc="-5">
                <a:latin typeface="Times New Roman"/>
                <a:cs typeface="Times New Roman"/>
              </a:rPr>
              <a:t>sheets </a:t>
            </a:r>
            <a:r>
              <a:rPr dirty="0" sz="2400">
                <a:latin typeface="Times New Roman"/>
                <a:cs typeface="Times New Roman"/>
              </a:rPr>
              <a:t>not carrying signature of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invitees.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1372" y="2496819"/>
            <a:ext cx="859536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b="1">
                <a:solidFill>
                  <a:srgbClr val="FFFFFF"/>
                </a:solidFill>
                <a:latin typeface="Times New Roman"/>
                <a:cs typeface="Times New Roman"/>
              </a:rPr>
              <a:t>Compliances under Listing</a:t>
            </a:r>
            <a:r>
              <a:rPr dirty="0" sz="4000" spc="-7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000" b="1">
                <a:solidFill>
                  <a:srgbClr val="FFFFFF"/>
                </a:solidFill>
                <a:latin typeface="Times New Roman"/>
                <a:cs typeface="Times New Roman"/>
              </a:rPr>
              <a:t>Regulations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55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10"/>
              </a:spcBef>
            </a:pPr>
            <a:fld id="{81D60167-4931-47E6-BA6A-407CBD079E47}" type="slidenum">
              <a:rPr dirty="0"/>
              <a:t>54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730990" y="19811"/>
            <a:ext cx="281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36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6" y="966215"/>
            <a:ext cx="10495915" cy="55295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Eligibility for exemption under CG Norms</a:t>
            </a:r>
            <a:endParaRPr sz="25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Board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related;</a:t>
            </a:r>
            <a:endParaRPr sz="2500">
              <a:latin typeface="Times New Roman"/>
              <a:cs typeface="Times New Roman"/>
            </a:endParaRPr>
          </a:p>
          <a:p>
            <a:pPr lvl="1" marL="869950" indent="-457834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869950" algn="l"/>
                <a:tab pos="870585" algn="l"/>
              </a:tabLst>
            </a:pPr>
            <a:r>
              <a:rPr dirty="0" sz="2300" spc="-5">
                <a:latin typeface="Times New Roman"/>
                <a:cs typeface="Times New Roman"/>
              </a:rPr>
              <a:t>Composition, information to be placed, number of directorship</a:t>
            </a:r>
            <a:r>
              <a:rPr dirty="0" sz="2300" spc="9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related,</a:t>
            </a:r>
            <a:endParaRPr sz="2300">
              <a:latin typeface="Times New Roman"/>
              <a:cs typeface="Times New Roman"/>
            </a:endParaRPr>
          </a:p>
          <a:p>
            <a:pPr lvl="1" marL="869950" indent="-457834">
              <a:lnSpc>
                <a:spcPts val="2755"/>
              </a:lnSpc>
              <a:buFont typeface="Arial"/>
              <a:buChar char="•"/>
              <a:tabLst>
                <a:tab pos="869950" algn="l"/>
                <a:tab pos="870585" algn="l"/>
              </a:tabLst>
            </a:pPr>
            <a:r>
              <a:rPr dirty="0" sz="2300" spc="-5">
                <a:latin typeface="Times New Roman"/>
                <a:cs typeface="Times New Roman"/>
              </a:rPr>
              <a:t>Obligations w.r.t. IDs,</a:t>
            </a:r>
            <a:r>
              <a:rPr dirty="0" sz="2300" spc="2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NEDs,</a:t>
            </a:r>
            <a:endParaRPr sz="2300">
              <a:latin typeface="Times New Roman"/>
              <a:cs typeface="Times New Roman"/>
            </a:endParaRPr>
          </a:p>
          <a:p>
            <a:pPr marL="355600" indent="-343535">
              <a:lnSpc>
                <a:spcPts val="2995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Committee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related</a:t>
            </a:r>
            <a:endParaRPr sz="2500">
              <a:latin typeface="Times New Roman"/>
              <a:cs typeface="Times New Roman"/>
            </a:endParaRPr>
          </a:p>
          <a:p>
            <a:pPr lvl="1" marL="755650" indent="-286385">
              <a:lnSpc>
                <a:spcPts val="2755"/>
              </a:lnSpc>
              <a:spcBef>
                <a:spcPts val="5"/>
              </a:spcBef>
              <a:buFont typeface="Arial"/>
              <a:buChar char="•"/>
              <a:tabLst>
                <a:tab pos="755650" algn="l"/>
                <a:tab pos="756285" algn="l"/>
              </a:tabLst>
            </a:pPr>
            <a:r>
              <a:rPr dirty="0" sz="2300" spc="-5">
                <a:latin typeface="Times New Roman"/>
                <a:cs typeface="Times New Roman"/>
              </a:rPr>
              <a:t>Composition, terms of reference, actual information placed </a:t>
            </a:r>
            <a:r>
              <a:rPr dirty="0" sz="2300">
                <a:latin typeface="Times New Roman"/>
                <a:cs typeface="Times New Roman"/>
              </a:rPr>
              <a:t>before </a:t>
            </a:r>
            <a:r>
              <a:rPr dirty="0" sz="2300" spc="-5">
                <a:latin typeface="Times New Roman"/>
                <a:cs typeface="Times New Roman"/>
              </a:rPr>
              <a:t>the</a:t>
            </a:r>
            <a:r>
              <a:rPr dirty="0" sz="2300" spc="229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Committees;</a:t>
            </a:r>
            <a:endParaRPr sz="2300">
              <a:latin typeface="Times New Roman"/>
              <a:cs typeface="Times New Roman"/>
            </a:endParaRPr>
          </a:p>
          <a:p>
            <a:pPr marL="469900" indent="-457834">
              <a:lnSpc>
                <a:spcPts val="2995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Filing of information/</a:t>
            </a:r>
            <a:r>
              <a:rPr dirty="0" sz="2500" spc="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returns</a:t>
            </a:r>
            <a:endParaRPr sz="2500">
              <a:latin typeface="Times New Roman"/>
              <a:cs typeface="Times New Roman"/>
            </a:endParaRPr>
          </a:p>
          <a:p>
            <a:pPr lvl="1" marL="869950" indent="-457834">
              <a:lnSpc>
                <a:spcPts val="2755"/>
              </a:lnSpc>
              <a:spcBef>
                <a:spcPts val="10"/>
              </a:spcBef>
              <a:buFont typeface="Arial"/>
              <a:buChar char="•"/>
              <a:tabLst>
                <a:tab pos="869950" algn="l"/>
                <a:tab pos="870585" algn="l"/>
              </a:tabLst>
            </a:pPr>
            <a:r>
              <a:rPr dirty="0" sz="2300" spc="-5">
                <a:latin typeface="Times New Roman"/>
                <a:cs typeface="Times New Roman"/>
              </a:rPr>
              <a:t>Quarterly, half yearly,</a:t>
            </a:r>
            <a:r>
              <a:rPr dirty="0" sz="2300" spc="1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annually</a:t>
            </a:r>
            <a:endParaRPr sz="2300">
              <a:latin typeface="Times New Roman"/>
              <a:cs typeface="Times New Roman"/>
            </a:endParaRPr>
          </a:p>
          <a:p>
            <a:pPr marL="469900" indent="-457834">
              <a:lnSpc>
                <a:spcPts val="2995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Publication of notice/ website related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compliances;</a:t>
            </a:r>
            <a:endParaRPr sz="25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Disclosure of material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events;</a:t>
            </a:r>
            <a:endParaRPr sz="2500">
              <a:latin typeface="Times New Roman"/>
              <a:cs typeface="Times New Roman"/>
            </a:endParaRPr>
          </a:p>
          <a:p>
            <a:pPr algn="r" lvl="1" marL="456565" marR="7907020" indent="-456565">
              <a:lnSpc>
                <a:spcPts val="2755"/>
              </a:lnSpc>
              <a:spcBef>
                <a:spcPts val="5"/>
              </a:spcBef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dirty="0" sz="2300" spc="-5">
                <a:latin typeface="Times New Roman"/>
                <a:cs typeface="Times New Roman"/>
              </a:rPr>
              <a:t>Prior and</a:t>
            </a:r>
            <a:r>
              <a:rPr dirty="0" sz="2300" spc="-5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post.</a:t>
            </a:r>
            <a:endParaRPr sz="2300">
              <a:latin typeface="Times New Roman"/>
              <a:cs typeface="Times New Roman"/>
            </a:endParaRPr>
          </a:p>
          <a:p>
            <a:pPr algn="r" marL="457200" marR="7924800" indent="-457200">
              <a:lnSpc>
                <a:spcPts val="2995"/>
              </a:lnSpc>
              <a:buFont typeface="Arial"/>
              <a:buChar char="•"/>
              <a:tabLst>
                <a:tab pos="457200" algn="l"/>
                <a:tab pos="470534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Financial</a:t>
            </a:r>
            <a:r>
              <a:rPr dirty="0" sz="2500" spc="-8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results</a:t>
            </a:r>
            <a:endParaRPr sz="2500">
              <a:latin typeface="Times New Roman"/>
              <a:cs typeface="Times New Roman"/>
            </a:endParaRPr>
          </a:p>
          <a:p>
            <a:pPr lvl="1" marL="869950" indent="-457834">
              <a:lnSpc>
                <a:spcPts val="2755"/>
              </a:lnSpc>
              <a:spcBef>
                <a:spcPts val="10"/>
              </a:spcBef>
              <a:buFont typeface="Arial"/>
              <a:buChar char="•"/>
              <a:tabLst>
                <a:tab pos="869950" algn="l"/>
                <a:tab pos="870585" algn="l"/>
              </a:tabLst>
            </a:pPr>
            <a:r>
              <a:rPr dirty="0" sz="2300" spc="-5">
                <a:latin typeface="Times New Roman"/>
                <a:cs typeface="Times New Roman"/>
              </a:rPr>
              <a:t>Format, disclosure as per Schedule VI,</a:t>
            </a:r>
            <a:r>
              <a:rPr dirty="0" sz="2300" spc="6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intimations.</a:t>
            </a:r>
            <a:endParaRPr sz="2300">
              <a:latin typeface="Times New Roman"/>
              <a:cs typeface="Times New Roman"/>
            </a:endParaRPr>
          </a:p>
          <a:p>
            <a:pPr marL="351155" indent="-339090">
              <a:lnSpc>
                <a:spcPts val="2995"/>
              </a:lnSpc>
              <a:buFont typeface="Arial"/>
              <a:buChar char="•"/>
              <a:tabLst>
                <a:tab pos="351155" algn="l"/>
                <a:tab pos="35179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Shareholding</a:t>
            </a:r>
            <a:endParaRPr sz="2500">
              <a:latin typeface="Times New Roman"/>
              <a:cs typeface="Times New Roman"/>
            </a:endParaRPr>
          </a:p>
          <a:p>
            <a:pPr lvl="1" marL="869950" indent="-457834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869950" algn="l"/>
                <a:tab pos="870585" algn="l"/>
              </a:tabLst>
            </a:pPr>
            <a:r>
              <a:rPr dirty="0" sz="2300" spc="-5">
                <a:latin typeface="Times New Roman"/>
                <a:cs typeface="Times New Roman"/>
              </a:rPr>
              <a:t>MPS, filing of SHP, reclassification of</a:t>
            </a:r>
            <a:r>
              <a:rPr dirty="0" sz="2300" spc="4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holdings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55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10"/>
              </a:spcBef>
            </a:pPr>
            <a:fld id="{81D60167-4931-47E6-BA6A-407CBD079E47}" type="slidenum">
              <a:rPr dirty="0"/>
              <a:t>54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3685" y="498855"/>
            <a:ext cx="728535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Compliances under Listing Regulations</a:t>
            </a:r>
            <a:r>
              <a:rPr dirty="0" spc="6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(1/2)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6" y="944880"/>
            <a:ext cx="11857355" cy="536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Annual report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related;</a:t>
            </a:r>
            <a:endParaRPr sz="2500">
              <a:latin typeface="Times New Roman"/>
              <a:cs typeface="Times New Roman"/>
            </a:endParaRPr>
          </a:p>
          <a:p>
            <a:pPr marL="300990" indent="-288290">
              <a:lnSpc>
                <a:spcPct val="100000"/>
              </a:lnSpc>
              <a:buFont typeface="Arial"/>
              <a:buChar char="•"/>
              <a:tabLst>
                <a:tab pos="300355" algn="l"/>
                <a:tab pos="30099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Subsidiary related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</a:t>
            </a:r>
            <a:endParaRPr sz="25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Policy related</a:t>
            </a:r>
            <a:r>
              <a:rPr dirty="0" sz="2500" spc="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</a:t>
            </a:r>
            <a:endParaRPr sz="25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Related party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transactions</a:t>
            </a:r>
            <a:endParaRPr sz="25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Prior Audit Committee approval</a:t>
            </a:r>
            <a:r>
              <a:rPr dirty="0" sz="2500" spc="2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obtained?</a:t>
            </a:r>
            <a:endParaRPr sz="25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Where subsequently ratified, was it on account of mere breach of limits granted under  omnibus approval or delayed identification of related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party?</a:t>
            </a:r>
            <a:endParaRPr sz="25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Whether the list of related party is regularly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updated</a:t>
            </a:r>
            <a:endParaRPr sz="25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Identification of related parties </a:t>
            </a:r>
            <a:r>
              <a:rPr dirty="0" sz="2500" spc="-5">
                <a:latin typeface="Times New Roman"/>
                <a:cs typeface="Times New Roman"/>
              </a:rPr>
              <a:t>as </a:t>
            </a:r>
            <a:r>
              <a:rPr dirty="0" sz="2500">
                <a:latin typeface="Times New Roman"/>
                <a:cs typeface="Times New Roman"/>
              </a:rPr>
              <a:t>per </a:t>
            </a:r>
            <a:r>
              <a:rPr dirty="0" sz="2500" spc="-5">
                <a:latin typeface="Times New Roman"/>
                <a:cs typeface="Times New Roman"/>
              </a:rPr>
              <a:t>IND-AS</a:t>
            </a:r>
            <a:r>
              <a:rPr dirty="0" sz="2500" spc="4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24.</a:t>
            </a:r>
            <a:endParaRPr sz="2500">
              <a:latin typeface="Times New Roman"/>
              <a:cs typeface="Times New Roman"/>
            </a:endParaRPr>
          </a:p>
          <a:p>
            <a:pPr lvl="1" marL="755650" marR="6350" indent="-285750">
              <a:lnSpc>
                <a:spcPct val="100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Whether sufficient information is placed before </a:t>
            </a:r>
            <a:r>
              <a:rPr dirty="0" sz="2500" spc="-5">
                <a:latin typeface="Times New Roman"/>
                <a:cs typeface="Times New Roman"/>
              </a:rPr>
              <a:t>AC </a:t>
            </a:r>
            <a:r>
              <a:rPr dirty="0" sz="2500">
                <a:latin typeface="Times New Roman"/>
                <a:cs typeface="Times New Roman"/>
              </a:rPr>
              <a:t>to ascertain if the RPT is in the  interest of the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company?</a:t>
            </a:r>
            <a:endParaRPr sz="25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Any external agency certificate to evaluate if transactions were on arm’s</a:t>
            </a:r>
            <a:r>
              <a:rPr dirty="0" sz="2500" spc="6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length?</a:t>
            </a:r>
            <a:endParaRPr sz="25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Whether material RPT reported in quarterly </a:t>
            </a:r>
            <a:r>
              <a:rPr dirty="0" sz="2500" spc="-5">
                <a:latin typeface="Times New Roman"/>
                <a:cs typeface="Times New Roman"/>
              </a:rPr>
              <a:t>CG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report?</a:t>
            </a:r>
            <a:endParaRPr sz="25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buFont typeface="Courier New"/>
              <a:buChar char="o"/>
              <a:tabLst>
                <a:tab pos="756285" algn="l"/>
              </a:tabLst>
            </a:pPr>
            <a:r>
              <a:rPr dirty="0" sz="2500">
                <a:latin typeface="Times New Roman"/>
                <a:cs typeface="Times New Roman"/>
              </a:rPr>
              <a:t>Whether material transactions approved by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shareholders?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57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3685" y="498855"/>
            <a:ext cx="72847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Compliances under Listing Regulations</a:t>
            </a:r>
            <a:r>
              <a:rPr dirty="0" spc="6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(2/2)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8660" y="482346"/>
            <a:ext cx="617728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Compliances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related to</a:t>
            </a:r>
            <a:r>
              <a:rPr dirty="0" spc="-3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subsidiary-1/2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57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4892" y="966215"/>
            <a:ext cx="11799570" cy="536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Policy for determining 'material'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subsidiary;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Composition of Board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 spc="-5">
                <a:latin typeface="Times New Roman"/>
                <a:cs typeface="Times New Roman"/>
              </a:rPr>
              <a:t>Atleast </a:t>
            </a:r>
            <a:r>
              <a:rPr dirty="0" sz="2500">
                <a:latin typeface="Times New Roman"/>
                <a:cs typeface="Times New Roman"/>
              </a:rPr>
              <a:t>1 ID of holding </a:t>
            </a:r>
            <a:r>
              <a:rPr dirty="0" sz="2500" spc="-5">
                <a:latin typeface="Times New Roman"/>
                <a:cs typeface="Times New Roman"/>
              </a:rPr>
              <a:t>co </a:t>
            </a:r>
            <a:r>
              <a:rPr dirty="0" sz="2500">
                <a:latin typeface="Times New Roman"/>
                <a:cs typeface="Times New Roman"/>
              </a:rPr>
              <a:t>in the material unlisted</a:t>
            </a:r>
            <a:r>
              <a:rPr dirty="0" sz="2500" spc="4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sub;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432244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Review of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financial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statement	by Audit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committee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Particularly, investments made by the unlisted</a:t>
            </a:r>
            <a:r>
              <a:rPr dirty="0" sz="2500" spc="5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subsidiary;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Minutes of unlisted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subsidiary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To be placed before Board of Hold</a:t>
            </a:r>
            <a:r>
              <a:rPr dirty="0" sz="2500" spc="-2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co;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Statement of all significant transactions and arrangements of unlisted</a:t>
            </a:r>
            <a:r>
              <a:rPr dirty="0" sz="2500" spc="5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subsidiary</a:t>
            </a:r>
            <a:endParaRPr sz="2500">
              <a:latin typeface="Times New Roman"/>
              <a:cs typeface="Times New Roman"/>
            </a:endParaRPr>
          </a:p>
          <a:p>
            <a:pPr lvl="1" marL="970915" indent="-501650">
              <a:lnSpc>
                <a:spcPct val="100000"/>
              </a:lnSpc>
              <a:buFont typeface="Courier New"/>
              <a:buChar char="o"/>
              <a:tabLst>
                <a:tab pos="970915" algn="l"/>
                <a:tab pos="971550" algn="l"/>
              </a:tabLst>
            </a:pPr>
            <a:r>
              <a:rPr dirty="0" sz="2500">
                <a:latin typeface="Times New Roman"/>
                <a:cs typeface="Times New Roman"/>
              </a:rPr>
              <a:t>Periodical placement before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Board;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Not to dispose off shares of material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subsidiary</a:t>
            </a:r>
            <a:endParaRPr sz="2500">
              <a:latin typeface="Times New Roman"/>
              <a:cs typeface="Times New Roman"/>
            </a:endParaRPr>
          </a:p>
          <a:p>
            <a:pPr lvl="1" marL="812165" marR="508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Resulting in reduction of its shareholding (either on its own or together with other  subsidiaries) to less than 50% without passing a special</a:t>
            </a:r>
            <a:r>
              <a:rPr dirty="0" sz="2500" spc="2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resolution;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Not applicable for a scheme of arrangement duly approved by a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Court/Tribunal.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Secretarial Audit of material unlisted subsidiary incorporated in</a:t>
            </a:r>
            <a:r>
              <a:rPr dirty="0" sz="2500" spc="7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India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8660" y="507746"/>
            <a:ext cx="617728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Compliances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related to</a:t>
            </a:r>
            <a:r>
              <a:rPr dirty="0" spc="-3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subsidiary-2/2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700" y="966215"/>
            <a:ext cx="11762740" cy="536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4084954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Sell, dispose, lease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assets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 material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sub</a:t>
            </a:r>
            <a:endParaRPr sz="2500">
              <a:latin typeface="Times New Roman"/>
              <a:cs typeface="Times New Roman"/>
            </a:endParaRPr>
          </a:p>
          <a:p>
            <a:pPr lvl="1" marL="812800" marR="635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  <a:tab pos="2390140" algn="l"/>
                <a:tab pos="2766695" algn="l"/>
                <a:tab pos="3549650" algn="l"/>
                <a:tab pos="4226560" algn="l"/>
                <a:tab pos="4672965" algn="l"/>
                <a:tab pos="5066665" algn="l"/>
                <a:tab pos="5462905" algn="l"/>
                <a:tab pos="5893435" algn="l"/>
                <a:tab pos="7066915" algn="l"/>
                <a:tab pos="7637145" algn="l"/>
                <a:tab pos="8084820" algn="l"/>
                <a:tab pos="8514715" algn="l"/>
                <a:tab pos="9879330" algn="l"/>
                <a:tab pos="10645775" algn="l"/>
                <a:tab pos="11605895" algn="l"/>
              </a:tabLst>
            </a:pPr>
            <a:r>
              <a:rPr dirty="0" sz="2500">
                <a:latin typeface="Times New Roman"/>
                <a:cs typeface="Times New Roman"/>
              </a:rPr>
              <a:t>Amounting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to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more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than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2</a:t>
            </a:r>
            <a:r>
              <a:rPr dirty="0" sz="2500">
                <a:latin typeface="Times New Roman"/>
                <a:cs typeface="Times New Roman"/>
              </a:rPr>
              <a:t>0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%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of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its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ma</a:t>
            </a:r>
            <a:r>
              <a:rPr dirty="0" sz="2500" spc="5">
                <a:latin typeface="Times New Roman"/>
                <a:cs typeface="Times New Roman"/>
              </a:rPr>
              <a:t>t</a:t>
            </a:r>
            <a:r>
              <a:rPr dirty="0" sz="2500">
                <a:latin typeface="Times New Roman"/>
                <a:cs typeface="Times New Roman"/>
              </a:rPr>
              <a:t>eri</a:t>
            </a:r>
            <a:r>
              <a:rPr dirty="0" sz="2500" spc="10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l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sub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on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aggregate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b</a:t>
            </a:r>
            <a:r>
              <a:rPr dirty="0" sz="2500" spc="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sis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duri</a:t>
            </a:r>
            <a:r>
              <a:rPr dirty="0" sz="2500" spc="5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g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a  </a:t>
            </a:r>
            <a:r>
              <a:rPr dirty="0" sz="2500">
                <a:latin typeface="Times New Roman"/>
                <a:cs typeface="Times New Roman"/>
              </a:rPr>
              <a:t>financial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year;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Unless prior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SR;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Not applicable for a scheme of arrangement duly approved by a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Court/Tribunal;</a:t>
            </a:r>
            <a:endParaRPr sz="25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Disclosure to be provided in the Corporate Governance Report (forming part of Annual  Report)-</a:t>
            </a:r>
            <a:endParaRPr sz="2500">
              <a:latin typeface="Times New Roman"/>
              <a:cs typeface="Times New Roman"/>
            </a:endParaRPr>
          </a:p>
          <a:p>
            <a:pPr lvl="1" marL="812800" marR="508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  <a:tab pos="1976120" algn="l"/>
                <a:tab pos="3763645" algn="l"/>
                <a:tab pos="4311650" algn="l"/>
                <a:tab pos="6113145" algn="l"/>
                <a:tab pos="6607809" algn="l"/>
                <a:tab pos="7613650" algn="l"/>
                <a:tab pos="8108315" algn="l"/>
                <a:tab pos="9345930" algn="l"/>
                <a:tab pos="10619105" algn="l"/>
                <a:tab pos="11290935" algn="l"/>
              </a:tabLst>
            </a:pPr>
            <a:r>
              <a:rPr dirty="0" sz="2500" spc="-10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nnu</a:t>
            </a:r>
            <a:r>
              <a:rPr dirty="0" sz="2500" spc="-10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l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a</a:t>
            </a:r>
            <a:r>
              <a:rPr dirty="0" sz="2500" spc="5">
                <a:latin typeface="Times New Roman"/>
                <a:cs typeface="Times New Roman"/>
              </a:rPr>
              <a:t>f</a:t>
            </a:r>
            <a:r>
              <a:rPr dirty="0" sz="2500">
                <a:latin typeface="Times New Roman"/>
                <a:cs typeface="Times New Roman"/>
              </a:rPr>
              <a:t>fi</a:t>
            </a:r>
            <a:r>
              <a:rPr dirty="0" sz="2500" spc="10">
                <a:latin typeface="Times New Roman"/>
                <a:cs typeface="Times New Roman"/>
              </a:rPr>
              <a:t>r</a:t>
            </a:r>
            <a:r>
              <a:rPr dirty="0" sz="2500">
                <a:latin typeface="Times New Roman"/>
                <a:cs typeface="Times New Roman"/>
              </a:rPr>
              <a:t>mati</a:t>
            </a:r>
            <a:r>
              <a:rPr dirty="0" sz="2500" spc="5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ns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on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10">
                <a:latin typeface="Times New Roman"/>
                <a:cs typeface="Times New Roman"/>
              </a:rPr>
              <a:t>c</a:t>
            </a:r>
            <a:r>
              <a:rPr dirty="0" sz="2500">
                <a:latin typeface="Times New Roman"/>
                <a:cs typeface="Times New Roman"/>
              </a:rPr>
              <a:t>omposition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of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10">
                <a:latin typeface="Times New Roman"/>
                <a:cs typeface="Times New Roman"/>
              </a:rPr>
              <a:t>B</a:t>
            </a:r>
            <a:r>
              <a:rPr dirty="0" sz="2500">
                <a:latin typeface="Times New Roman"/>
                <a:cs typeface="Times New Roman"/>
              </a:rPr>
              <a:t>oard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of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unlis</a:t>
            </a:r>
            <a:r>
              <a:rPr dirty="0" sz="2500" spc="5">
                <a:latin typeface="Times New Roman"/>
                <a:cs typeface="Times New Roman"/>
              </a:rPr>
              <a:t>t</a:t>
            </a:r>
            <a:r>
              <a:rPr dirty="0" sz="2500">
                <a:latin typeface="Times New Roman"/>
                <a:cs typeface="Times New Roman"/>
              </a:rPr>
              <a:t>ed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mate</a:t>
            </a:r>
            <a:r>
              <a:rPr dirty="0" sz="2500" spc="5">
                <a:latin typeface="Times New Roman"/>
                <a:cs typeface="Times New Roman"/>
              </a:rPr>
              <a:t>r</a:t>
            </a:r>
            <a:r>
              <a:rPr dirty="0" sz="2500">
                <a:latin typeface="Times New Roman"/>
                <a:cs typeface="Times New Roman"/>
              </a:rPr>
              <a:t>ial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sub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 spc="-10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nd  </a:t>
            </a:r>
            <a:r>
              <a:rPr dirty="0" sz="2500">
                <a:latin typeface="Times New Roman"/>
                <a:cs typeface="Times New Roman"/>
              </a:rPr>
              <a:t>Compliance of Corporate Governance requirements </a:t>
            </a:r>
            <a:r>
              <a:rPr dirty="0" sz="2500" spc="-5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respect to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subsidiary;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98767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Disclosure</a:t>
            </a:r>
            <a:r>
              <a:rPr dirty="0" sz="2500" spc="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 event	related to subsidiary which are material for Hold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Co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to</a:t>
            </a:r>
            <a:r>
              <a:rPr dirty="0" sz="2500" spc="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SE;</a:t>
            </a:r>
            <a:endParaRPr sz="25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320992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Disclosing</a:t>
            </a:r>
            <a:r>
              <a:rPr dirty="0" sz="2500" spc="16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details</a:t>
            </a:r>
            <a:r>
              <a:rPr dirty="0" sz="2500" spc="17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	payment made to statutory auditor of the parent and all entities 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in 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 network firm/network entity of which the statutory auditor is a</a:t>
            </a:r>
            <a:r>
              <a:rPr dirty="0" sz="2500" spc="4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part.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880235" algn="l"/>
                <a:tab pos="2418080" algn="l"/>
                <a:tab pos="3858260" algn="l"/>
                <a:tab pos="4272280" algn="l"/>
                <a:tab pos="5092700" algn="l"/>
                <a:tab pos="5789295" algn="l"/>
                <a:tab pos="6203315" algn="l"/>
                <a:tab pos="7517130" algn="l"/>
                <a:tab pos="9771380" algn="l"/>
                <a:tab pos="10237470" algn="l"/>
                <a:tab pos="1077531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Reviewing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uti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l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iza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ion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o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ans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and/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or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advances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om/i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ves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ment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by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hol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d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ing 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company in the subsidiary exceeding rupees 100 crore or 10% of the asset size of</a:t>
            </a:r>
            <a:r>
              <a:rPr dirty="0" sz="2500" spc="1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2600" y="6300978"/>
            <a:ext cx="225171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subsidiary by</a:t>
            </a:r>
            <a:r>
              <a:rPr dirty="0" sz="2500" spc="-7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AC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59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-6349" y="0"/>
          <a:ext cx="12211050" cy="6495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9580"/>
                <a:gridCol w="2501265"/>
                <a:gridCol w="3204845"/>
                <a:gridCol w="2657475"/>
                <a:gridCol w="2110104"/>
              </a:tblGrid>
              <a:tr h="986699">
                <a:tc>
                  <a:txBody>
                    <a:bodyPr/>
                    <a:lstStyle/>
                    <a:p>
                      <a:pPr marL="221615" marR="213995" indent="238760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Basis of 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Compar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ison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8120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887730" marR="355600" indent="-5245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9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Secretarial</a:t>
                      </a:r>
                      <a:r>
                        <a:rPr dirty="0" sz="1900" spc="-6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  Report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9671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ASC Report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671195" marR="538480" indent="-1250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900" spc="-8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Return  Certification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CG</a:t>
                      </a:r>
                      <a:r>
                        <a:rPr dirty="0" sz="19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Certificate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1449439"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dirty="0" sz="1900" b="1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9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latin typeface="Times New Roman"/>
                          <a:cs typeface="Times New Roman"/>
                        </a:rPr>
                        <a:t>Law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61594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204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Act,  2013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read with</a:t>
                      </a:r>
                      <a:r>
                        <a:rPr dirty="0" sz="19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Rule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62230">
                        <a:lnSpc>
                          <a:spcPts val="2280"/>
                        </a:lnSpc>
                        <a:spcBef>
                          <a:spcPts val="5"/>
                        </a:spcBef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9 of MR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Rules,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2014 &amp;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Reg. 24A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 LODR.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59690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Reg. 24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 of LODR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read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with SEBI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Circular dated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Feb 8,</a:t>
                      </a:r>
                      <a:r>
                        <a:rPr dirty="0" sz="19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2019.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marR="59690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1480" algn="l"/>
                          <a:tab pos="412115" algn="l"/>
                          <a:tab pos="1027430" algn="l"/>
                          <a:tab pos="1573530" algn="l"/>
                          <a:tab pos="2133600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Section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92 (2) of Act,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2013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ad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Ru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1480">
                        <a:lnSpc>
                          <a:spcPts val="220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11 (2) of MGT</a:t>
                      </a:r>
                      <a:r>
                        <a:rPr dirty="0" sz="19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Rules,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1480">
                        <a:lnSpc>
                          <a:spcPct val="10000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2014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60325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Para E of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Schedule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V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LODR.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029596">
                <a:tc>
                  <a:txBody>
                    <a:bodyPr/>
                    <a:lstStyle/>
                    <a:p>
                      <a:pPr algn="ctr">
                        <a:lnSpc>
                          <a:spcPts val="2220"/>
                        </a:lnSpc>
                      </a:pPr>
                      <a:r>
                        <a:rPr dirty="0" sz="1900" b="1">
                          <a:latin typeface="Times New Roman"/>
                          <a:cs typeface="Times New Roman"/>
                        </a:rPr>
                        <a:t>Scope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marR="60960" indent="-342900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1480" algn="l"/>
                          <a:tab pos="412115" algn="l"/>
                          <a:tab pos="1443355" algn="l"/>
                          <a:tab pos="1529080" algn="l"/>
                          <a:tab pos="1707514" algn="l"/>
                          <a:tab pos="2082164" algn="l"/>
                          <a:tab pos="2137410" algn="l"/>
                          <a:tab pos="2188845" algn="l"/>
                        </a:tabLst>
                      </a:pP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eport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				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on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compliance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requi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ts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		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on  corpor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aw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aws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app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he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1480">
                        <a:lnSpc>
                          <a:spcPts val="2205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Company.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59690" indent="-342900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Reporting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compliance,  observations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as well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as the  action taken by the  company on applicable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SEBI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Regulations and  circulars.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60325" indent="-3429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Report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action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taken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on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past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observations/</a:t>
                      </a:r>
                      <a:r>
                        <a:rPr dirty="0" sz="19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remarks.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59690" indent="-342900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Compliance with  provisions of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Act,  2013.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marR="59690" indent="-342900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1480" algn="l"/>
                          <a:tab pos="412115" algn="l"/>
                          <a:tab pos="1838960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pl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provisions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Corporate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Govern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as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ind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in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1480" marR="60325">
                        <a:lnSpc>
                          <a:spcPts val="2280"/>
                        </a:lnSpc>
                        <a:tabLst>
                          <a:tab pos="1228725" algn="l"/>
                          <a:tab pos="1838960" algn="l"/>
                        </a:tabLst>
                      </a:pP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LODR.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020586">
                <a:tc>
                  <a:txBody>
                    <a:bodyPr/>
                    <a:lstStyle/>
                    <a:p>
                      <a:pPr algn="ctr">
                        <a:lnSpc>
                          <a:spcPts val="2220"/>
                        </a:lnSpc>
                      </a:pPr>
                      <a:r>
                        <a:rPr dirty="0" sz="1900" b="1">
                          <a:latin typeface="Times New Roman"/>
                          <a:cs typeface="Times New Roman"/>
                        </a:rPr>
                        <a:t>Format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indent="-343535">
                        <a:lnSpc>
                          <a:spcPts val="2220"/>
                        </a:lnSpc>
                        <a:buFont typeface="Symbol"/>
                        <a:buChar char=""/>
                        <a:tabLst>
                          <a:tab pos="411480" algn="l"/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Form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 MR-3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marR="131445" indent="-342900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1480" algn="l"/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As per SEBI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Circular</a:t>
                      </a:r>
                      <a:r>
                        <a:rPr dirty="0" sz="19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dated  Feb 8,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2019.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indent="-343535">
                        <a:lnSpc>
                          <a:spcPts val="2220"/>
                        </a:lnSpc>
                        <a:buFont typeface="Symbol"/>
                        <a:buChar char=""/>
                        <a:tabLst>
                          <a:tab pos="411480" algn="l"/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Form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MGT-8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marR="583565" indent="-342900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1480" algn="l"/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dirty="0" sz="19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specific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format.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1428476" y="6408420"/>
            <a:ext cx="253365" cy="311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95"/>
              </a:spcBef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6</a:t>
            </a:fld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4946" y="602995"/>
            <a:ext cx="264287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Material</a:t>
            </a:r>
            <a:r>
              <a:rPr dirty="0" spc="-6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Events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0700" y="1119124"/>
            <a:ext cx="10845800" cy="5253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600" spc="-5">
                <a:solidFill>
                  <a:srgbClr val="1F487C"/>
                </a:solidFill>
                <a:latin typeface="Times New Roman"/>
                <a:cs typeface="Times New Roman"/>
              </a:rPr>
              <a:t>Reg 30 read with Schedule</a:t>
            </a:r>
            <a:r>
              <a:rPr dirty="0" sz="2600" spc="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1F487C"/>
                </a:solidFill>
                <a:latin typeface="Times New Roman"/>
                <a:cs typeface="Times New Roman"/>
              </a:rPr>
              <a:t>III:</a:t>
            </a:r>
            <a:endParaRPr sz="26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500">
                <a:latin typeface="Times New Roman"/>
                <a:cs typeface="Times New Roman"/>
              </a:rPr>
              <a:t>Deemed material</a:t>
            </a:r>
            <a:r>
              <a:rPr dirty="0" sz="2500" spc="2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events;</a:t>
            </a:r>
            <a:endParaRPr sz="2500">
              <a:latin typeface="Times New Roman"/>
              <a:cs typeface="Times New Roman"/>
            </a:endParaRPr>
          </a:p>
          <a:p>
            <a:pPr lvl="2" marL="12128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No determination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materiality is</a:t>
            </a:r>
            <a:r>
              <a:rPr dirty="0" sz="24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required;</a:t>
            </a:r>
            <a:endParaRPr sz="2400">
              <a:latin typeface="Times New Roman"/>
              <a:cs typeface="Times New Roman"/>
            </a:endParaRPr>
          </a:p>
          <a:p>
            <a:pPr lvl="2" marL="1212850" indent="-286385">
              <a:lnSpc>
                <a:spcPct val="10000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To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be disclosed asap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dirty="0" sz="24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SE;</a:t>
            </a:r>
            <a:endParaRPr sz="2400">
              <a:latin typeface="Times New Roman"/>
              <a:cs typeface="Times New Roman"/>
            </a:endParaRPr>
          </a:p>
          <a:p>
            <a:pPr lvl="2" marL="1212850" indent="-286385">
              <a:lnSpc>
                <a:spcPts val="288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First to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disclose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to SE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and then</a:t>
            </a:r>
            <a:r>
              <a:rPr dirty="0" sz="24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others;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3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500">
                <a:latin typeface="Times New Roman"/>
                <a:cs typeface="Times New Roman"/>
              </a:rPr>
              <a:t>Events to be material based on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determination;</a:t>
            </a:r>
            <a:endParaRPr sz="2500">
              <a:latin typeface="Times New Roman"/>
              <a:cs typeface="Times New Roman"/>
            </a:endParaRPr>
          </a:p>
          <a:p>
            <a:pPr lvl="2" marL="1212850" indent="-286385">
              <a:lnSpc>
                <a:spcPts val="2880"/>
              </a:lnSpc>
              <a:spcBef>
                <a:spcPts val="5"/>
              </a:spcBef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To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check provisions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in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the</a:t>
            </a:r>
            <a:r>
              <a:rPr dirty="0" sz="24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Policy;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3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500">
                <a:latin typeface="Times New Roman"/>
                <a:cs typeface="Times New Roman"/>
              </a:rPr>
              <a:t>Whether the Policy is specific for the manner of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determination</a:t>
            </a:r>
            <a:endParaRPr sz="2500">
              <a:latin typeface="Times New Roman"/>
              <a:cs typeface="Times New Roman"/>
            </a:endParaRPr>
          </a:p>
          <a:p>
            <a:pPr lvl="2" marL="1212850" indent="-286385">
              <a:lnSpc>
                <a:spcPts val="2880"/>
              </a:lnSpc>
              <a:spcBef>
                <a:spcPts val="5"/>
              </a:spcBef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Subjective or objective</a:t>
            </a:r>
            <a:r>
              <a:rPr dirty="0" sz="2400" spc="-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criteria;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ts val="3000"/>
              </a:lnSpc>
              <a:spcBef>
                <a:spcPts val="100"/>
              </a:spcBef>
              <a:buFont typeface="Arial"/>
              <a:buChar char="•"/>
              <a:tabLst>
                <a:tab pos="755015" algn="l"/>
                <a:tab pos="755650" algn="l"/>
                <a:tab pos="2021839" algn="l"/>
                <a:tab pos="3606165" algn="l"/>
                <a:tab pos="4043679" algn="l"/>
                <a:tab pos="5026025" algn="l"/>
                <a:tab pos="5410200" algn="l"/>
                <a:tab pos="6463665" algn="l"/>
                <a:tab pos="8084820" algn="l"/>
                <a:tab pos="8627745" algn="l"/>
                <a:tab pos="10567035" algn="l"/>
              </a:tabLst>
            </a:pPr>
            <a:r>
              <a:rPr dirty="0" sz="2500">
                <a:latin typeface="Times New Roman"/>
                <a:cs typeface="Times New Roman"/>
              </a:rPr>
              <a:t>Whet</a:t>
            </a:r>
            <a:r>
              <a:rPr dirty="0" sz="2500" spc="5">
                <a:latin typeface="Times New Roman"/>
                <a:cs typeface="Times New Roman"/>
              </a:rPr>
              <a:t>h</a:t>
            </a:r>
            <a:r>
              <a:rPr dirty="0" sz="2500">
                <a:latin typeface="Times New Roman"/>
                <a:cs typeface="Times New Roman"/>
              </a:rPr>
              <a:t>er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Committ</a:t>
            </a:r>
            <a:r>
              <a:rPr dirty="0" sz="2500" spc="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of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KM</a:t>
            </a:r>
            <a:r>
              <a:rPr dirty="0" sz="2500" spc="-10">
                <a:latin typeface="Times New Roman"/>
                <a:cs typeface="Times New Roman"/>
              </a:rPr>
              <a:t>P</a:t>
            </a:r>
            <a:r>
              <a:rPr dirty="0" sz="2500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is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always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re</a:t>
            </a:r>
            <a:r>
              <a:rPr dirty="0" sz="2500" spc="5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ponsible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f</a:t>
            </a:r>
            <a:r>
              <a:rPr dirty="0" sz="2500" spc="5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r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det</a:t>
            </a:r>
            <a:r>
              <a:rPr dirty="0" sz="2500" spc="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rm</a:t>
            </a:r>
            <a:r>
              <a:rPr dirty="0" sz="2500" spc="5">
                <a:latin typeface="Times New Roman"/>
                <a:cs typeface="Times New Roman"/>
              </a:rPr>
              <a:t>i</a:t>
            </a:r>
            <a:r>
              <a:rPr dirty="0" sz="2500">
                <a:latin typeface="Times New Roman"/>
                <a:cs typeface="Times New Roman"/>
              </a:rPr>
              <a:t>nation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of  </a:t>
            </a:r>
            <a:r>
              <a:rPr dirty="0" sz="2500">
                <a:latin typeface="Times New Roman"/>
                <a:cs typeface="Times New Roman"/>
              </a:rPr>
              <a:t>materiality;</a:t>
            </a:r>
            <a:endParaRPr sz="2500">
              <a:latin typeface="Times New Roman"/>
              <a:cs typeface="Times New Roman"/>
            </a:endParaRPr>
          </a:p>
          <a:p>
            <a:pPr lvl="2" marL="1212850" indent="-286385">
              <a:lnSpc>
                <a:spcPts val="2785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What factors are considered for such</a:t>
            </a:r>
            <a:r>
              <a:rPr dirty="0" sz="2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determination;</a:t>
            </a:r>
            <a:endParaRPr sz="2400">
              <a:latin typeface="Times New Roman"/>
              <a:cs typeface="Times New Roman"/>
            </a:endParaRPr>
          </a:p>
          <a:p>
            <a:pPr lvl="2" marL="1212850" indent="-286385">
              <a:lnSpc>
                <a:spcPct val="10000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Whether any rule of thumb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provided internally for such</a:t>
            </a:r>
            <a:r>
              <a:rPr dirty="0" sz="2400" spc="-10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determination;</a:t>
            </a:r>
            <a:endParaRPr sz="2400">
              <a:latin typeface="Times New Roman"/>
              <a:cs typeface="Times New Roman"/>
            </a:endParaRPr>
          </a:p>
          <a:p>
            <a:pPr lvl="2" marL="1212850" indent="-286385">
              <a:lnSpc>
                <a:spcPct val="10000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Minutisation of decision taken by the</a:t>
            </a:r>
            <a:r>
              <a:rPr dirty="0" sz="2400" spc="-7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Committee;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588" y="2190495"/>
            <a:ext cx="8668385" cy="13665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Required policies, plans,</a:t>
            </a:r>
            <a:r>
              <a:rPr dirty="0" sz="4400" spc="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framework</a:t>
            </a:r>
            <a:endParaRPr sz="4400">
              <a:latin typeface="Times New Roman"/>
              <a:cs typeface="Times New Roman"/>
            </a:endParaRPr>
          </a:p>
          <a:p>
            <a:pPr algn="ctr" marR="1964689">
              <a:lnSpc>
                <a:spcPct val="100000"/>
              </a:lnSpc>
            </a:pP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etc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730990" y="19811"/>
            <a:ext cx="281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36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0271" y="602995"/>
            <a:ext cx="479234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List of policies,</a:t>
            </a:r>
            <a:r>
              <a:rPr dirty="0" spc="-80"/>
              <a:t> </a:t>
            </a:r>
            <a:r>
              <a:rPr dirty="0"/>
              <a:t>framework-1/2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2013" y="1196085"/>
            <a:ext cx="10948035" cy="4812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Companies Act,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2013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Corporate Social Responsibility Policy (Section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135);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Whistle Blower Policy (Section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177);</a:t>
            </a:r>
            <a:endParaRPr sz="2200">
              <a:latin typeface="Times New Roman"/>
              <a:cs typeface="Times New Roman"/>
            </a:endParaRPr>
          </a:p>
          <a:p>
            <a:pPr lvl="1" marL="755015" marR="234315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Policy, relating to the remuneration for the directors, key </a:t>
            </a:r>
            <a:r>
              <a:rPr dirty="0" sz="2200" spc="-5">
                <a:latin typeface="Times New Roman"/>
                <a:cs typeface="Times New Roman"/>
              </a:rPr>
              <a:t>managerial </a:t>
            </a:r>
            <a:r>
              <a:rPr dirty="0" sz="2200">
                <a:latin typeface="Times New Roman"/>
                <a:cs typeface="Times New Roman"/>
              </a:rPr>
              <a:t>personnel and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other  employees (Section</a:t>
            </a:r>
            <a:r>
              <a:rPr dirty="0" sz="2200" spc="-3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178);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Risk Management Policy [Section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134(3)(n)];</a:t>
            </a:r>
            <a:endParaRPr sz="2200">
              <a:latin typeface="Times New Roman"/>
              <a:cs typeface="Times New Roman"/>
            </a:endParaRPr>
          </a:p>
          <a:p>
            <a:pPr lvl="1" marL="755015" marR="25654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Framework for formal annual evaluation by the Board of its own performance, that of</a:t>
            </a:r>
            <a:r>
              <a:rPr dirty="0" sz="2200" spc="-11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its  committees and individual directors </a:t>
            </a:r>
            <a:r>
              <a:rPr dirty="0" sz="2200" spc="-5">
                <a:latin typeface="Times New Roman"/>
                <a:cs typeface="Times New Roman"/>
              </a:rPr>
              <a:t>[Section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134(3)(p)];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SEBI (PIT)</a:t>
            </a:r>
            <a:r>
              <a:rPr dirty="0" sz="24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Regulations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Codes of Fair Disclosure and Conduct [Reg</a:t>
            </a:r>
            <a:r>
              <a:rPr dirty="0" sz="2200" spc="-8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8];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Code of Conduct to Regulate, Monitor and Report Trading by Designated Persons </a:t>
            </a:r>
            <a:r>
              <a:rPr dirty="0" sz="2200" spc="-5">
                <a:latin typeface="Times New Roman"/>
                <a:cs typeface="Times New Roman"/>
              </a:rPr>
              <a:t>[Reg</a:t>
            </a:r>
            <a:r>
              <a:rPr dirty="0" sz="2200" spc="-13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9];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Systems for internal controls; [Reg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9A];</a:t>
            </a:r>
            <a:endParaRPr sz="2200">
              <a:latin typeface="Times New Roman"/>
              <a:cs typeface="Times New Roman"/>
            </a:endParaRPr>
          </a:p>
          <a:p>
            <a:pPr algn="r" marL="342265" marR="6321425" indent="-342265">
              <a:lnSpc>
                <a:spcPts val="2875"/>
              </a:lnSpc>
              <a:buFont typeface="Arial"/>
              <a:buChar char="•"/>
              <a:tabLst>
                <a:tab pos="3422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SEBI circular dated April 20,</a:t>
            </a:r>
            <a:r>
              <a:rPr dirty="0" sz="2400" spc="-1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2018</a:t>
            </a:r>
            <a:endParaRPr sz="2400">
              <a:latin typeface="Times New Roman"/>
              <a:cs typeface="Times New Roman"/>
            </a:endParaRPr>
          </a:p>
          <a:p>
            <a:pPr algn="r" lvl="1" marL="285115" marR="6380480" indent="-28511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85115" algn="l"/>
                <a:tab pos="285750" algn="l"/>
              </a:tabLst>
            </a:pPr>
            <a:r>
              <a:rPr dirty="0" sz="2200">
                <a:latin typeface="Times New Roman"/>
                <a:cs typeface="Times New Roman"/>
              </a:rPr>
              <a:t>Policy on stationery</a:t>
            </a:r>
            <a:r>
              <a:rPr dirty="0" sz="2200" spc="-9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management.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SEBI </a:t>
            </a:r>
            <a:r>
              <a:rPr dirty="0" spc="-5"/>
              <a:t>(LODR) </a:t>
            </a:r>
            <a:r>
              <a:rPr dirty="0"/>
              <a:t>Regulations,</a:t>
            </a:r>
            <a:r>
              <a:rPr dirty="0" spc="-15"/>
              <a:t> </a:t>
            </a:r>
            <a:r>
              <a:rPr dirty="0"/>
              <a:t>2015</a:t>
            </a: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Policy for preservation of documents (Reg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9);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latin typeface="Times New Roman"/>
                <a:cs typeface="Times New Roman"/>
              </a:rPr>
              <a:t>Policy </a:t>
            </a:r>
            <a:r>
              <a:rPr dirty="0" sz="2200">
                <a:latin typeface="Times New Roman"/>
                <a:cs typeface="Times New Roman"/>
              </a:rPr>
              <a:t>for determining </a:t>
            </a:r>
            <a:r>
              <a:rPr dirty="0" sz="2200" spc="-5">
                <a:latin typeface="Times New Roman"/>
                <a:cs typeface="Times New Roman"/>
              </a:rPr>
              <a:t>‘Material </a:t>
            </a:r>
            <a:r>
              <a:rPr dirty="0" sz="2200">
                <a:latin typeface="Times New Roman"/>
                <a:cs typeface="Times New Roman"/>
              </a:rPr>
              <a:t>Subsidiary’ </a:t>
            </a:r>
            <a:r>
              <a:rPr dirty="0" sz="2200" spc="-5">
                <a:latin typeface="Times New Roman"/>
                <a:cs typeface="Times New Roman"/>
              </a:rPr>
              <a:t>[Reg</a:t>
            </a:r>
            <a:r>
              <a:rPr dirty="0" sz="2200" spc="-3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16(1)(c)];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Policy on </a:t>
            </a:r>
            <a:r>
              <a:rPr dirty="0" sz="2200" spc="-5">
                <a:latin typeface="Times New Roman"/>
                <a:cs typeface="Times New Roman"/>
              </a:rPr>
              <a:t>succession </a:t>
            </a:r>
            <a:r>
              <a:rPr dirty="0" sz="2200">
                <a:latin typeface="Times New Roman"/>
                <a:cs typeface="Times New Roman"/>
              </a:rPr>
              <a:t>planning </a:t>
            </a:r>
            <a:r>
              <a:rPr dirty="0" sz="2200" spc="-5">
                <a:latin typeface="Times New Roman"/>
                <a:cs typeface="Times New Roman"/>
              </a:rPr>
              <a:t>(Reg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17)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Code of Conduct [Reg</a:t>
            </a:r>
            <a:r>
              <a:rPr dirty="0" sz="2200" spc="-5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17(5)];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Risk </a:t>
            </a:r>
            <a:r>
              <a:rPr dirty="0" sz="2200" spc="-5">
                <a:latin typeface="Times New Roman"/>
                <a:cs typeface="Times New Roman"/>
              </a:rPr>
              <a:t>assessment </a:t>
            </a:r>
            <a:r>
              <a:rPr dirty="0" sz="2200">
                <a:latin typeface="Times New Roman"/>
                <a:cs typeface="Times New Roman"/>
              </a:rPr>
              <a:t>and minimization procedures [Reg</a:t>
            </a:r>
            <a:r>
              <a:rPr dirty="0" sz="2200" spc="-8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17(9)];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Policy on Board Diversity (Reg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18);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Vigil </a:t>
            </a:r>
            <a:r>
              <a:rPr dirty="0" sz="2200" spc="-5">
                <a:latin typeface="Times New Roman"/>
                <a:cs typeface="Times New Roman"/>
              </a:rPr>
              <a:t>Mechanism </a:t>
            </a:r>
            <a:r>
              <a:rPr dirty="0" sz="2200">
                <a:latin typeface="Times New Roman"/>
                <a:cs typeface="Times New Roman"/>
              </a:rPr>
              <a:t>(Reg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22);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Policy on </a:t>
            </a:r>
            <a:r>
              <a:rPr dirty="0" sz="2200" spc="-5">
                <a:latin typeface="Times New Roman"/>
                <a:cs typeface="Times New Roman"/>
              </a:rPr>
              <a:t>materiality </a:t>
            </a:r>
            <a:r>
              <a:rPr dirty="0" sz="2200">
                <a:latin typeface="Times New Roman"/>
                <a:cs typeface="Times New Roman"/>
              </a:rPr>
              <a:t>of Related Party Transactions (Reg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23);</a:t>
            </a:r>
            <a:endParaRPr sz="22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Policy for determination of materiality of the </a:t>
            </a:r>
            <a:r>
              <a:rPr dirty="0" sz="2200" spc="-5">
                <a:latin typeface="Times New Roman"/>
                <a:cs typeface="Times New Roman"/>
              </a:rPr>
              <a:t>disclosure </a:t>
            </a:r>
            <a:r>
              <a:rPr dirty="0" sz="2200">
                <a:latin typeface="Times New Roman"/>
                <a:cs typeface="Times New Roman"/>
              </a:rPr>
              <a:t>of events and information [Reg  30(4)(iii)];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Archival Policy [Reg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30(8)];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latin typeface="Times New Roman"/>
                <a:cs typeface="Times New Roman"/>
              </a:rPr>
              <a:t>Business Responsibility </a:t>
            </a:r>
            <a:r>
              <a:rPr dirty="0" sz="2200">
                <a:latin typeface="Times New Roman"/>
                <a:cs typeface="Times New Roman"/>
              </a:rPr>
              <a:t>Policy (Reg</a:t>
            </a:r>
            <a:r>
              <a:rPr dirty="0" sz="2200" spc="-3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34);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Dividend Distribution Policy (Reg</a:t>
            </a:r>
            <a:r>
              <a:rPr dirty="0" sz="2200" spc="-11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43A);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0271" y="602995"/>
            <a:ext cx="479234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List of policies,</a:t>
            </a:r>
            <a:r>
              <a:rPr dirty="0" spc="-80"/>
              <a:t> </a:t>
            </a:r>
            <a:r>
              <a:rPr dirty="0"/>
              <a:t>framework-2/2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7111" y="583692"/>
            <a:ext cx="488759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Policy on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Material</a:t>
            </a:r>
            <a:r>
              <a:rPr dirty="0" spc="1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Subsidiary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39700" y="1134872"/>
            <a:ext cx="11762105" cy="4979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Policy covers the process of determination of a subsidiary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as</a:t>
            </a:r>
            <a:r>
              <a:rPr dirty="0" sz="2500" spc="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material?</a:t>
            </a:r>
            <a:endParaRPr sz="25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Policy provides for the specific compliances to be observed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by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 company  on having a material sub? Should include compliances related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to: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Disposal of the shares in such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sub;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Selling, disposing and leasing of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assets;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Composition of Board </a:t>
            </a:r>
            <a:r>
              <a:rPr dirty="0" sz="2500" spc="-5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1 ID of hold </a:t>
            </a:r>
            <a:r>
              <a:rPr dirty="0" sz="2500" spc="-5">
                <a:latin typeface="Times New Roman"/>
                <a:cs typeface="Times New Roman"/>
              </a:rPr>
              <a:t>co. </a:t>
            </a:r>
            <a:r>
              <a:rPr dirty="0" sz="2500">
                <a:latin typeface="Times New Roman"/>
                <a:cs typeface="Times New Roman"/>
              </a:rPr>
              <a:t>in </a:t>
            </a:r>
            <a:r>
              <a:rPr dirty="0" sz="2500" spc="-5">
                <a:latin typeface="Times New Roman"/>
                <a:cs typeface="Times New Roman"/>
              </a:rPr>
              <a:t>case </a:t>
            </a:r>
            <a:r>
              <a:rPr dirty="0" sz="2500">
                <a:latin typeface="Times New Roman"/>
                <a:cs typeface="Times New Roman"/>
              </a:rPr>
              <a:t>of Material non-listed Indian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sub;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Policy covers general compliances related to subsidiaries?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Should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include  compliances related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to-</a:t>
            </a:r>
            <a:endParaRPr sz="2500">
              <a:latin typeface="Times New Roman"/>
              <a:cs typeface="Times New Roman"/>
            </a:endParaRPr>
          </a:p>
          <a:p>
            <a:pPr lvl="1" marL="812800" marR="5080" indent="-34290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Review the financial statements, in particular, the investments made by the unlisted  subsidiary company by audit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committee;</a:t>
            </a:r>
            <a:endParaRPr sz="2500">
              <a:latin typeface="Times New Roman"/>
              <a:cs typeface="Times New Roman"/>
            </a:endParaRPr>
          </a:p>
          <a:p>
            <a:pPr lvl="1" marL="812800" marR="6985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Placing of statement of all significant transactions and arrangements entered into </a:t>
            </a:r>
            <a:r>
              <a:rPr dirty="0" sz="2500" spc="-5">
                <a:latin typeface="Times New Roman"/>
                <a:cs typeface="Times New Roman"/>
              </a:rPr>
              <a:t>by  </a:t>
            </a:r>
            <a:r>
              <a:rPr dirty="0" sz="2500">
                <a:latin typeface="Times New Roman"/>
                <a:cs typeface="Times New Roman"/>
              </a:rPr>
              <a:t>the unlisted sub before the Board of hold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co;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Placing of board meeting minutes of unlisted sub before the board of hold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co.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6008" y="888492"/>
            <a:ext cx="633666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Policy on Determination of</a:t>
            </a:r>
            <a:r>
              <a:rPr dirty="0" spc="-7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Materiality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68300" y="1652524"/>
            <a:ext cx="9679305" cy="3836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Key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principles of determination of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materiality;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Deemed events;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Guidelines of determination of</a:t>
            </a:r>
            <a:r>
              <a:rPr dirty="0" sz="2500" spc="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materiality;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Events based on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guidelines;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Factors in arriving materiality</a:t>
            </a:r>
            <a:r>
              <a:rPr dirty="0" sz="2500" spc="5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decision;</a:t>
            </a:r>
            <a:endParaRPr sz="25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2500">
                <a:latin typeface="Courier New"/>
                <a:cs typeface="Courier New"/>
              </a:rPr>
              <a:t>o </a:t>
            </a:r>
            <a:r>
              <a:rPr dirty="0" sz="2500">
                <a:latin typeface="Times New Roman"/>
                <a:cs typeface="Times New Roman"/>
              </a:rPr>
              <a:t>Quantitative criteria may be based on Price of shares, assets,</a:t>
            </a:r>
            <a:r>
              <a:rPr dirty="0" sz="2500" spc="-30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turnover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Guidance when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an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event is deemed to have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occurred;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Manner of disclosure of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events;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Person responsible for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disclosure;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Preservation of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records.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3440" y="736092"/>
            <a:ext cx="558355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Related Party Transactions</a:t>
            </a:r>
            <a:r>
              <a:rPr dirty="0" spc="-6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Policy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68300" y="1423924"/>
            <a:ext cx="11380470" cy="459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Policy provides for the manner of review and approval of the RPTs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criteria for omnibus approval has been approved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by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 Board? Whether the  same has been incorporated in the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Policy?</a:t>
            </a:r>
            <a:endParaRPr sz="25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586230" algn="l"/>
                <a:tab pos="2110105" algn="l"/>
                <a:tab pos="3058160" algn="l"/>
                <a:tab pos="4307840" algn="l"/>
                <a:tab pos="4832985" algn="l"/>
                <a:tab pos="5922010" algn="l"/>
                <a:tab pos="6322060" algn="l"/>
                <a:tab pos="7570470" algn="l"/>
                <a:tab pos="8077200" algn="l"/>
                <a:tab pos="9733915" algn="l"/>
                <a:tab pos="10275570" algn="l"/>
                <a:tab pos="1064069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h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er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h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Policy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p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ecif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i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es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h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ma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ner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appr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o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val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for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tra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sac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ions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not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m’s 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length/ not in the ordinary course of business?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Policy provides the concept of ordinary course of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business?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Policy covers how to determine arm’s length nature of a</a:t>
            </a:r>
            <a:r>
              <a:rPr dirty="0" sz="2500" spc="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transaction?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What all disclosures are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required?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Board’s report;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Corporate Governance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Report;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Annual affirmation to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SE;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Entry in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registers.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2461" y="888492"/>
            <a:ext cx="619379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Nomination and Remuneration</a:t>
            </a:r>
            <a:r>
              <a:rPr dirty="0" spc="-9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Policy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53466" y="1919477"/>
            <a:ext cx="9392285" cy="1931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Policy is clear on its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scope?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terms of reference of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NRC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is covered?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What are the principles for selection of</a:t>
            </a:r>
            <a:r>
              <a:rPr dirty="0" sz="2500" spc="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IDs?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What is the overall criteria for selection of executives of the</a:t>
            </a:r>
            <a:r>
              <a:rPr dirty="0" sz="2500" spc="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company?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What are the general policies for</a:t>
            </a:r>
            <a:r>
              <a:rPr dirty="0" sz="2500" spc="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remuneration?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2144" y="780796"/>
            <a:ext cx="46805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Dividend Distribution</a:t>
            </a:r>
            <a:r>
              <a:rPr dirty="0" spc="-1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Policy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68300" y="1500124"/>
            <a:ext cx="11219180" cy="4217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General policy of the company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regards</a:t>
            </a:r>
            <a:r>
              <a:rPr dirty="0" sz="2500" spc="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dividend;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Considerations relevant for decision of dividend pay-out; External &amp; internal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factors: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Statutory requirements;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Agreements </a:t>
            </a:r>
            <a:r>
              <a:rPr dirty="0" sz="2500" spc="-5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lending institutions/ Debenture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Trustees;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Proposals for major capital expenditures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etc;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Extent of realized profits </a:t>
            </a:r>
            <a:r>
              <a:rPr dirty="0" sz="2500" spc="-5">
                <a:latin typeface="Times New Roman"/>
                <a:cs typeface="Times New Roman"/>
              </a:rPr>
              <a:t>as </a:t>
            </a:r>
            <a:r>
              <a:rPr dirty="0" sz="2500">
                <a:latin typeface="Times New Roman"/>
                <a:cs typeface="Times New Roman"/>
              </a:rPr>
              <a:t>a part of the IND </a:t>
            </a:r>
            <a:r>
              <a:rPr dirty="0" sz="2500" spc="-5">
                <a:latin typeface="Times New Roman"/>
                <a:cs typeface="Times New Roman"/>
              </a:rPr>
              <a:t>AS </a:t>
            </a:r>
            <a:r>
              <a:rPr dirty="0" sz="2500">
                <a:latin typeface="Times New Roman"/>
                <a:cs typeface="Times New Roman"/>
              </a:rPr>
              <a:t>profits of the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Company;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Expectations of major stakeholders, including small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shareholders;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Operating </a:t>
            </a:r>
            <a:r>
              <a:rPr dirty="0" sz="2500" spc="-5">
                <a:latin typeface="Times New Roman"/>
                <a:cs typeface="Times New Roman"/>
              </a:rPr>
              <a:t>cash </a:t>
            </a:r>
            <a:r>
              <a:rPr dirty="0" sz="2500">
                <a:latin typeface="Times New Roman"/>
                <a:cs typeface="Times New Roman"/>
              </a:rPr>
              <a:t>flow, net sales, return on invested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capital;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Magnitude of earnings;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Circumstances under which dividend payout may or may not be</a:t>
            </a:r>
            <a:r>
              <a:rPr dirty="0" sz="25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expected;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Manner of utilisation of retained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earnings;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9577" y="528573"/>
            <a:ext cx="6753859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latin typeface="Times New Roman"/>
                <a:cs typeface="Times New Roman"/>
              </a:rPr>
              <a:t>Common audit findings under</a:t>
            </a:r>
            <a:r>
              <a:rPr dirty="0" spc="30" b="1">
                <a:latin typeface="Times New Roman"/>
                <a:cs typeface="Times New Roman"/>
              </a:rPr>
              <a:t> </a:t>
            </a:r>
            <a:r>
              <a:rPr dirty="0" spc="-5" b="1">
                <a:latin typeface="Times New Roman"/>
                <a:cs typeface="Times New Roman"/>
              </a:rPr>
              <a:t>LODR-1/2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56615" y="1091691"/>
            <a:ext cx="11753850" cy="4780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Incorrect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interpretation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exemption under Reg.</a:t>
            </a:r>
            <a:r>
              <a:rPr dirty="0" sz="2400" spc="-7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15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Terms of reference not reviewed annually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align with</a:t>
            </a:r>
            <a:r>
              <a:rPr dirty="0" sz="2400" spc="-10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amendments.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Regulation</a:t>
            </a:r>
            <a:r>
              <a:rPr dirty="0" sz="24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30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Decision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KMPs </a:t>
            </a:r>
            <a:r>
              <a:rPr dirty="0" sz="2400">
                <a:latin typeface="Times New Roman"/>
                <a:cs typeface="Times New Roman"/>
              </a:rPr>
              <a:t>not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minutised.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Changes </a:t>
            </a:r>
            <a:r>
              <a:rPr dirty="0" sz="2400" spc="-5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details of authorised </a:t>
            </a:r>
            <a:r>
              <a:rPr dirty="0" sz="2400" spc="-5">
                <a:latin typeface="Times New Roman"/>
                <a:cs typeface="Times New Roman"/>
              </a:rPr>
              <a:t>KMP </a:t>
            </a:r>
            <a:r>
              <a:rPr dirty="0" sz="2400">
                <a:latin typeface="Times New Roman"/>
                <a:cs typeface="Times New Roman"/>
              </a:rPr>
              <a:t>under Reg. 30 not informed </a:t>
            </a:r>
            <a:r>
              <a:rPr dirty="0" sz="2400" spc="-5">
                <a:latin typeface="Times New Roman"/>
                <a:cs typeface="Times New Roman"/>
              </a:rPr>
              <a:t>to </a:t>
            </a:r>
            <a:r>
              <a:rPr dirty="0" sz="2400">
                <a:latin typeface="Times New Roman"/>
                <a:cs typeface="Times New Roman"/>
              </a:rPr>
              <a:t>stock</a:t>
            </a:r>
            <a:r>
              <a:rPr dirty="0" sz="2400" spc="-1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exchange.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Non-intimation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issue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duplicate share</a:t>
            </a:r>
            <a:r>
              <a:rPr dirty="0" sz="2400" spc="-5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certificates.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Website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disclosures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do not</a:t>
            </a:r>
            <a:r>
              <a:rPr dirty="0" sz="2400" spc="-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reflect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Information filed with the stock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exchanges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Contact information of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GRO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Newspaper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advertisements.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Shareholding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pattern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Information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stock exchange on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ISIN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circular</a:t>
            </a:r>
            <a:r>
              <a:rPr dirty="0" sz="2400" spc="-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compliance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That there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no restrictive clause under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AoA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for consolidation and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re-issuance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2400" spc="-1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debentures.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66576" y="6421120"/>
            <a:ext cx="1162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</a:pPr>
            <a:r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7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0"/>
          <a:ext cx="12211050" cy="6727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3886200"/>
                <a:gridCol w="2057400"/>
                <a:gridCol w="2590800"/>
                <a:gridCol w="2133600"/>
              </a:tblGrid>
              <a:tr h="741525">
                <a:tc>
                  <a:txBody>
                    <a:bodyPr/>
                    <a:lstStyle/>
                    <a:p>
                      <a:pPr marL="123825" marR="116205" indent="23876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Basis of 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Compar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ison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9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Secretarial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</a:t>
                      </a:r>
                      <a:r>
                        <a:rPr dirty="0" sz="19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Report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3930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ASC</a:t>
                      </a:r>
                      <a:r>
                        <a:rPr dirty="0" sz="19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Report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638175" marR="504825" indent="-1250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900" spc="-8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Return  Certification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CG</a:t>
                      </a:r>
                      <a:r>
                        <a:rPr dirty="0" sz="1900" spc="-1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Certificate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2990850">
                <a:tc>
                  <a:txBody>
                    <a:bodyPr/>
                    <a:lstStyle/>
                    <a:p>
                      <a:pPr marL="68580">
                        <a:lnSpc>
                          <a:spcPts val="2215"/>
                        </a:lnSpc>
                      </a:pPr>
                      <a:r>
                        <a:rPr dirty="0" sz="1900" b="1">
                          <a:latin typeface="Times New Roman"/>
                          <a:cs typeface="Times New Roman"/>
                        </a:rPr>
                        <a:t>Applicability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60325" indent="-343535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Listed companies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their  material  unlisted  subsidiary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incorporated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India;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60325" indent="-343535">
                        <a:lnSpc>
                          <a:spcPts val="2280"/>
                        </a:lnSpc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Public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companies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paid-up  share capital of Rs.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crores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or  turnover of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Rs.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250 crores or</a:t>
                      </a:r>
                      <a:r>
                        <a:rPr dirty="0" sz="19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more.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60960" indent="-343535">
                        <a:lnSpc>
                          <a:spcPts val="2280"/>
                        </a:lnSpc>
                        <a:buFont typeface="Symbol"/>
                        <a:buChar char=""/>
                        <a:tabLst>
                          <a:tab pos="412115" algn="l"/>
                          <a:tab pos="1632585" algn="l"/>
                          <a:tab pos="316166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Every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mpa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vi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g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outstanding loans or</a:t>
                      </a:r>
                      <a:r>
                        <a:rPr dirty="0" sz="19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borrowing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61594">
                        <a:lnSpc>
                          <a:spcPts val="2280"/>
                        </a:lnSpc>
                        <a:spcBef>
                          <a:spcPts val="5"/>
                        </a:spcBef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from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banks or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PFIs of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Rs.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100  crores or</a:t>
                      </a:r>
                      <a:r>
                        <a:rPr dirty="0" sz="19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more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marR="60325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1480" algn="l"/>
                          <a:tab pos="412115" algn="l"/>
                          <a:tab pos="1694180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Companies  whose specified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curi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are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listed.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indent="-343535">
                        <a:lnSpc>
                          <a:spcPts val="2215"/>
                        </a:lnSpc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company;</a:t>
                      </a:r>
                      <a:r>
                        <a:rPr dirty="0" sz="19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or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59690" indent="-3429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company having  paid-up share capital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10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crore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rupees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or  more;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59690" indent="-3429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company having  turnover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crore  rupees or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more.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115" marR="59690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2115" algn="l"/>
                          <a:tab pos="412750" algn="l"/>
                          <a:tab pos="1195705" algn="l"/>
                          <a:tab pos="1544320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Companies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vi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ci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fi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ed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curi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ed  on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sto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k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2115">
                        <a:lnSpc>
                          <a:spcPts val="2205"/>
                        </a:lnSpc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exchange.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94254">
                <a:tc>
                  <a:txBody>
                    <a:bodyPr/>
                    <a:lstStyle/>
                    <a:p>
                      <a:pPr algn="ctr" marL="154940" marR="146685">
                        <a:lnSpc>
                          <a:spcPts val="2280"/>
                        </a:lnSpc>
                        <a:spcBef>
                          <a:spcPts val="15"/>
                        </a:spcBef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Inclusion</a:t>
                      </a:r>
                      <a:r>
                        <a:rPr dirty="0" sz="19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9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latin typeface="Times New Roman"/>
                          <a:cs typeface="Times New Roman"/>
                        </a:rPr>
                        <a:t>annual  report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marR="60960" indent="-343535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1480" algn="l"/>
                          <a:tab pos="412115" algn="l"/>
                          <a:tab pos="1440180" algn="l"/>
                          <a:tab pos="1786255" algn="l"/>
                          <a:tab pos="2238375" algn="l"/>
                          <a:tab pos="316039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Anne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rd</a:t>
                      </a:r>
                      <a:r>
                        <a:rPr dirty="0" sz="1900" spc="5">
                          <a:latin typeface="Times New Roman"/>
                          <a:cs typeface="Times New Roman"/>
                        </a:rPr>
                        <a:t>’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port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(that forms part of Annual</a:t>
                      </a:r>
                      <a:r>
                        <a:rPr dirty="0" sz="1900" spc="-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Report).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59690" indent="-342900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It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needs to be  submitted by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listed entity  to the</a:t>
                      </a:r>
                      <a:r>
                        <a:rPr dirty="0" sz="19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stock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1480">
                        <a:lnSpc>
                          <a:spcPts val="2205"/>
                        </a:lnSpc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exchanges.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60325" indent="-342900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No.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Attached to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eForm MGT-7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filed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with the</a:t>
                      </a:r>
                      <a:r>
                        <a:rPr dirty="0" sz="19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Registrar.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115" marR="59690" indent="-342900">
                        <a:lnSpc>
                          <a:spcPts val="228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412115" algn="l"/>
                          <a:tab pos="412750" algn="l"/>
                          <a:tab pos="1433195" algn="l"/>
                          <a:tab pos="1622425" algn="l"/>
                          <a:tab pos="1771014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Anne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he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Corporate  Governance 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eport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(th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t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2115" marR="60325">
                        <a:lnSpc>
                          <a:spcPts val="2280"/>
                        </a:lnSpc>
                        <a:tabLst>
                          <a:tab pos="1231900" algn="l"/>
                          <a:tab pos="186245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forms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9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Report).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191034">
                <a:tc>
                  <a:txBody>
                    <a:bodyPr/>
                    <a:lstStyle/>
                    <a:p>
                      <a:pPr algn="ctr">
                        <a:lnSpc>
                          <a:spcPts val="2220"/>
                        </a:lnSpc>
                      </a:pPr>
                      <a:r>
                        <a:rPr dirty="0" sz="1900" spc="-5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9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latin typeface="Times New Roman"/>
                          <a:cs typeface="Times New Roman"/>
                        </a:rPr>
                        <a:t>frame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 marL="191135" marR="184150" indent="-1905">
                        <a:lnSpc>
                          <a:spcPct val="100000"/>
                        </a:lnSpc>
                      </a:pPr>
                      <a:r>
                        <a:rPr dirty="0" sz="1900" b="1">
                          <a:latin typeface="Times New Roman"/>
                          <a:cs typeface="Times New Roman"/>
                        </a:rPr>
                        <a:t>for   </a:t>
                      </a:r>
                      <a:r>
                        <a:rPr dirty="0" sz="1900" b="1">
                          <a:latin typeface="Times New Roman"/>
                          <a:cs typeface="Times New Roman"/>
                        </a:rPr>
                        <a:t>subm</a:t>
                      </a:r>
                      <a:r>
                        <a:rPr dirty="0" sz="19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 b="1">
                          <a:latin typeface="Times New Roman"/>
                          <a:cs typeface="Times New Roman"/>
                        </a:rPr>
                        <a:t>ssion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1480" indent="-343535">
                        <a:lnSpc>
                          <a:spcPts val="2220"/>
                        </a:lnSpc>
                        <a:buFont typeface="Symbol"/>
                        <a:buChar char=""/>
                        <a:tabLst>
                          <a:tab pos="411480" algn="l"/>
                          <a:tab pos="412115" algn="l"/>
                          <a:tab pos="1379855" algn="l"/>
                          <a:tab pos="2537460" algn="l"/>
                          <a:tab pos="3053080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Before	approval	of	Board’s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1480">
                        <a:lnSpc>
                          <a:spcPct val="10000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Report.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indent="-342900">
                        <a:lnSpc>
                          <a:spcPts val="2220"/>
                        </a:lnSpc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dirty="0" sz="19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days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59690">
                        <a:lnSpc>
                          <a:spcPct val="10000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from the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end of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financial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year.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2220"/>
                        </a:lnSpc>
                        <a:buFont typeface="Symbol"/>
                        <a:buChar char=""/>
                        <a:tabLst>
                          <a:tab pos="342900" algn="l"/>
                          <a:tab pos="412115" algn="l"/>
                          <a:tab pos="1508125" algn="l"/>
                          <a:tab pos="198310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dirty="0" sz="19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60	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day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from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 marR="57785">
                        <a:lnSpc>
                          <a:spcPct val="10000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the date of</a:t>
                      </a:r>
                      <a:r>
                        <a:rPr dirty="0" sz="19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AGM.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115" indent="-342900">
                        <a:lnSpc>
                          <a:spcPts val="2220"/>
                        </a:lnSpc>
                        <a:buFont typeface="Symbol"/>
                        <a:buChar char=""/>
                        <a:tabLst>
                          <a:tab pos="412115" algn="l"/>
                          <a:tab pos="412750" algn="l"/>
                          <a:tab pos="122110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Before	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approval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2115" marR="59690">
                        <a:lnSpc>
                          <a:spcPct val="100000"/>
                        </a:lnSpc>
                        <a:tabLst>
                          <a:tab pos="1355090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Annu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l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Report.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9577" y="812292"/>
            <a:ext cx="6753859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Times New Roman"/>
                <a:cs typeface="Times New Roman"/>
              </a:rPr>
              <a:t>Common audit findings under</a:t>
            </a:r>
            <a:r>
              <a:rPr dirty="0" spc="-120" b="1">
                <a:latin typeface="Times New Roman"/>
                <a:cs typeface="Times New Roman"/>
              </a:rPr>
              <a:t> </a:t>
            </a:r>
            <a:r>
              <a:rPr dirty="0" spc="-5" b="1">
                <a:latin typeface="Times New Roman"/>
                <a:cs typeface="Times New Roman"/>
              </a:rPr>
              <a:t>LODR-2/2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06400" y="1653285"/>
            <a:ext cx="10673715" cy="2586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Lapse/Delay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in intimation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record dates / payment date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case of listed</a:t>
            </a:r>
            <a:r>
              <a:rPr dirty="0" sz="2400" spc="-16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debentures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Matters to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be placed before</a:t>
            </a:r>
            <a:r>
              <a:rPr dirty="0" sz="2400" spc="-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Board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Quarterly details of forex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exposures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Minutes of unlisted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subsidiary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Publishing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vernacular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newspapers in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English</a:t>
            </a:r>
            <a:r>
              <a:rPr dirty="0" sz="2400" spc="-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language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Policy on stationery</a:t>
            </a:r>
            <a:r>
              <a:rPr dirty="0" sz="2400" spc="-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management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Approval under Reg 17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(1A)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24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LODR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5892" y="2190495"/>
            <a:ext cx="870077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Compliances under PIT</a:t>
            </a:r>
            <a:r>
              <a:rPr dirty="0" sz="4400" spc="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Regulations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60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730990" y="19811"/>
            <a:ext cx="281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36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920" y="659892"/>
            <a:ext cx="841883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Code of Conduct for Prohibition of Insider</a:t>
            </a:r>
            <a:r>
              <a:rPr dirty="0" spc="-12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Trading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6072" y="1271524"/>
            <a:ext cx="10846435" cy="4979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Definition of Designated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persons</a:t>
            </a:r>
            <a:endParaRPr sz="2500">
              <a:latin typeface="Times New Roman"/>
              <a:cs typeface="Times New Roman"/>
            </a:endParaRPr>
          </a:p>
          <a:p>
            <a:pPr algn="just" lvl="1" marL="812800" marR="513715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Whether extensively covers the persons involved? Definition aligned with  recent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amendments?</a:t>
            </a:r>
            <a:endParaRPr sz="2500">
              <a:latin typeface="Times New Roman"/>
              <a:cs typeface="Times New Roman"/>
            </a:endParaRPr>
          </a:p>
          <a:p>
            <a:pPr algn="just"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Pre-clearance limit for</a:t>
            </a:r>
            <a:r>
              <a:rPr dirty="0" sz="2500" spc="4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trading</a:t>
            </a:r>
            <a:endParaRPr sz="2500">
              <a:latin typeface="Times New Roman"/>
              <a:cs typeface="Times New Roman"/>
            </a:endParaRPr>
          </a:p>
          <a:p>
            <a:pPr algn="just" lvl="1" marL="812800" marR="23114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Whether the same is determined on dual aspect – Eg. 1000 shares or value of  Rs. 10 lakhs whichever is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lower.</a:t>
            </a:r>
            <a:endParaRPr sz="2500">
              <a:latin typeface="Times New Roman"/>
              <a:cs typeface="Times New Roman"/>
            </a:endParaRPr>
          </a:p>
          <a:p>
            <a:pPr algn="just" lvl="1" marL="812800" marR="508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Whether prior to approving any trades, the compliance officer takes  </a:t>
            </a:r>
            <a:r>
              <a:rPr dirty="0" sz="2500" b="1">
                <a:latin typeface="Times New Roman"/>
                <a:cs typeface="Times New Roman"/>
              </a:rPr>
              <a:t>declarations </a:t>
            </a:r>
            <a:r>
              <a:rPr dirty="0" sz="2500">
                <a:latin typeface="Times New Roman"/>
                <a:cs typeface="Times New Roman"/>
              </a:rPr>
              <a:t>to the effect that the applicant for pre-clearance is not in  possession of any unpublished price sensitive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information?</a:t>
            </a:r>
            <a:endParaRPr sz="2500">
              <a:latin typeface="Times New Roman"/>
              <a:cs typeface="Times New Roman"/>
            </a:endParaRPr>
          </a:p>
          <a:p>
            <a:pPr algn="just" lvl="1" marL="812800" marR="508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Whether the code of conduct specified any reasonable timeframe, which </a:t>
            </a:r>
            <a:r>
              <a:rPr dirty="0" sz="2500" spc="-10">
                <a:latin typeface="Times New Roman"/>
                <a:cs typeface="Times New Roman"/>
              </a:rPr>
              <a:t>in  </a:t>
            </a:r>
            <a:r>
              <a:rPr dirty="0" sz="2500">
                <a:latin typeface="Times New Roman"/>
                <a:cs typeface="Times New Roman"/>
              </a:rPr>
              <a:t>any event shall </a:t>
            </a:r>
            <a:r>
              <a:rPr dirty="0" sz="2500" b="1">
                <a:latin typeface="Times New Roman"/>
                <a:cs typeface="Times New Roman"/>
              </a:rPr>
              <a:t>not </a:t>
            </a:r>
            <a:r>
              <a:rPr dirty="0" sz="2500" spc="-5" b="1">
                <a:latin typeface="Times New Roman"/>
                <a:cs typeface="Times New Roman"/>
              </a:rPr>
              <a:t>be </a:t>
            </a:r>
            <a:r>
              <a:rPr dirty="0" sz="2500" b="1">
                <a:latin typeface="Times New Roman"/>
                <a:cs typeface="Times New Roman"/>
              </a:rPr>
              <a:t>more than seven trading </a:t>
            </a:r>
            <a:r>
              <a:rPr dirty="0" sz="2500" spc="-5" b="1">
                <a:latin typeface="Times New Roman"/>
                <a:cs typeface="Times New Roman"/>
              </a:rPr>
              <a:t>days</a:t>
            </a:r>
            <a:r>
              <a:rPr dirty="0" sz="2500" spc="-5">
                <a:latin typeface="Times New Roman"/>
                <a:cs typeface="Times New Roman"/>
              </a:rPr>
              <a:t>, </a:t>
            </a:r>
            <a:r>
              <a:rPr dirty="0" sz="2500">
                <a:latin typeface="Times New Roman"/>
                <a:cs typeface="Times New Roman"/>
              </a:rPr>
              <a:t>within which trades  that have been pre-cleared have to be executed by the designated person,  failing</a:t>
            </a:r>
            <a:r>
              <a:rPr dirty="0" sz="2500" spc="18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which</a:t>
            </a:r>
            <a:r>
              <a:rPr dirty="0" sz="2500" spc="18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fresh</a:t>
            </a:r>
            <a:r>
              <a:rPr dirty="0" sz="2500" spc="18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pre-clearance</a:t>
            </a:r>
            <a:r>
              <a:rPr dirty="0" sz="2500" spc="18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would</a:t>
            </a:r>
            <a:r>
              <a:rPr dirty="0" sz="2500" spc="18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be</a:t>
            </a:r>
            <a:r>
              <a:rPr dirty="0" sz="2500" spc="17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needed</a:t>
            </a:r>
            <a:r>
              <a:rPr dirty="0" sz="2500" spc="17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for</a:t>
            </a:r>
            <a:r>
              <a:rPr dirty="0" sz="2500" spc="19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the</a:t>
            </a:r>
            <a:r>
              <a:rPr dirty="0" sz="2500" spc="18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trades</a:t>
            </a:r>
            <a:r>
              <a:rPr dirty="0" sz="2500" spc="18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to</a:t>
            </a:r>
            <a:r>
              <a:rPr dirty="0" sz="2500" spc="18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be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6172" y="6224778"/>
            <a:ext cx="129603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Times New Roman"/>
                <a:cs typeface="Times New Roman"/>
              </a:rPr>
              <a:t>executed?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72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25195"/>
            <a:ext cx="7213600" cy="0"/>
          </a:xfrm>
          <a:custGeom>
            <a:avLst/>
            <a:gdLst/>
            <a:ahLst/>
            <a:cxnLst/>
            <a:rect l="l" t="t" r="r" b="b"/>
            <a:pathLst>
              <a:path w="7213600" h="0">
                <a:moveTo>
                  <a:pt x="0" y="0"/>
                </a:moveTo>
                <a:lnTo>
                  <a:pt x="7213346" y="0"/>
                </a:lnTo>
              </a:path>
            </a:pathLst>
          </a:custGeom>
          <a:ln w="51816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190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1830" y="0"/>
                </a:moveTo>
                <a:lnTo>
                  <a:pt x="0" y="0"/>
                </a:lnTo>
                <a:lnTo>
                  <a:pt x="0" y="310642"/>
                </a:lnTo>
                <a:lnTo>
                  <a:pt x="1830" y="310642"/>
                </a:lnTo>
                <a:lnTo>
                  <a:pt x="1830" y="0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095988" y="0"/>
            <a:ext cx="17145" cy="311150"/>
          </a:xfrm>
          <a:custGeom>
            <a:avLst/>
            <a:gdLst/>
            <a:ahLst/>
            <a:cxnLst/>
            <a:rect l="l" t="t" r="r" b="b"/>
            <a:pathLst>
              <a:path w="17145" h="311150">
                <a:moveTo>
                  <a:pt x="17136" y="0"/>
                </a:moveTo>
                <a:lnTo>
                  <a:pt x="0" y="0"/>
                </a:lnTo>
                <a:lnTo>
                  <a:pt x="0" y="310642"/>
                </a:lnTo>
                <a:lnTo>
                  <a:pt x="17136" y="310642"/>
                </a:lnTo>
                <a:lnTo>
                  <a:pt x="17136" y="0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11887200" cy="311150"/>
          </a:xfrm>
          <a:custGeom>
            <a:avLst/>
            <a:gdLst/>
            <a:ahLst/>
            <a:cxnLst/>
            <a:rect l="l" t="t" r="r" b="b"/>
            <a:pathLst>
              <a:path w="11887200" h="311150">
                <a:moveTo>
                  <a:pt x="0" y="310642"/>
                </a:moveTo>
                <a:lnTo>
                  <a:pt x="11887200" y="310642"/>
                </a:lnTo>
                <a:lnTo>
                  <a:pt x="11887200" y="0"/>
                </a:lnTo>
                <a:lnTo>
                  <a:pt x="0" y="0"/>
                </a:lnTo>
                <a:lnTo>
                  <a:pt x="0" y="310642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960352" y="0"/>
            <a:ext cx="99695" cy="311150"/>
          </a:xfrm>
          <a:custGeom>
            <a:avLst/>
            <a:gdLst/>
            <a:ahLst/>
            <a:cxnLst/>
            <a:rect l="l" t="t" r="r" b="b"/>
            <a:pathLst>
              <a:path w="99695" h="311150">
                <a:moveTo>
                  <a:pt x="0" y="310642"/>
                </a:moveTo>
                <a:lnTo>
                  <a:pt x="99314" y="310642"/>
                </a:lnTo>
                <a:lnTo>
                  <a:pt x="99314" y="0"/>
                </a:lnTo>
                <a:lnTo>
                  <a:pt x="0" y="0"/>
                </a:lnTo>
                <a:lnTo>
                  <a:pt x="0" y="310642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190476" y="307847"/>
            <a:ext cx="1905" cy="133350"/>
          </a:xfrm>
          <a:custGeom>
            <a:avLst/>
            <a:gdLst/>
            <a:ahLst/>
            <a:cxnLst/>
            <a:rect l="l" t="t" r="r" b="b"/>
            <a:pathLst>
              <a:path w="1904" h="133350">
                <a:moveTo>
                  <a:pt x="0" y="132841"/>
                </a:moveTo>
                <a:lnTo>
                  <a:pt x="1830" y="132841"/>
                </a:lnTo>
                <a:lnTo>
                  <a:pt x="1830" y="0"/>
                </a:lnTo>
                <a:lnTo>
                  <a:pt x="0" y="0"/>
                </a:lnTo>
                <a:lnTo>
                  <a:pt x="0" y="13284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095988" y="307847"/>
            <a:ext cx="17145" cy="133350"/>
          </a:xfrm>
          <a:custGeom>
            <a:avLst/>
            <a:gdLst/>
            <a:ahLst/>
            <a:cxnLst/>
            <a:rect l="l" t="t" r="r" b="b"/>
            <a:pathLst>
              <a:path w="17145" h="133350">
                <a:moveTo>
                  <a:pt x="0" y="132841"/>
                </a:moveTo>
                <a:lnTo>
                  <a:pt x="17136" y="132841"/>
                </a:lnTo>
                <a:lnTo>
                  <a:pt x="17136" y="0"/>
                </a:lnTo>
                <a:lnTo>
                  <a:pt x="0" y="0"/>
                </a:lnTo>
                <a:lnTo>
                  <a:pt x="0" y="13284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07847"/>
            <a:ext cx="11887200" cy="91440"/>
          </a:xfrm>
          <a:custGeom>
            <a:avLst/>
            <a:gdLst/>
            <a:ahLst/>
            <a:cxnLst/>
            <a:rect l="l" t="t" r="r" b="b"/>
            <a:pathLst>
              <a:path w="11887200" h="91439">
                <a:moveTo>
                  <a:pt x="0" y="91439"/>
                </a:moveTo>
                <a:lnTo>
                  <a:pt x="11887200" y="91439"/>
                </a:lnTo>
                <a:lnTo>
                  <a:pt x="118872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960352" y="307847"/>
            <a:ext cx="99695" cy="91440"/>
          </a:xfrm>
          <a:custGeom>
            <a:avLst/>
            <a:gdLst/>
            <a:ahLst/>
            <a:cxnLst/>
            <a:rect l="l" t="t" r="r" b="b"/>
            <a:pathLst>
              <a:path w="99695" h="91439">
                <a:moveTo>
                  <a:pt x="0" y="91439"/>
                </a:moveTo>
                <a:lnTo>
                  <a:pt x="99314" y="91439"/>
                </a:lnTo>
                <a:lnTo>
                  <a:pt x="9931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213092" y="359665"/>
            <a:ext cx="4674235" cy="81280"/>
          </a:xfrm>
          <a:custGeom>
            <a:avLst/>
            <a:gdLst/>
            <a:ahLst/>
            <a:cxnLst/>
            <a:rect l="l" t="t" r="r" b="b"/>
            <a:pathLst>
              <a:path w="4674234" h="81279">
                <a:moveTo>
                  <a:pt x="0" y="81024"/>
                </a:moveTo>
                <a:lnTo>
                  <a:pt x="4674108" y="81024"/>
                </a:lnTo>
                <a:lnTo>
                  <a:pt x="4674108" y="0"/>
                </a:lnTo>
                <a:lnTo>
                  <a:pt x="0" y="0"/>
                </a:lnTo>
                <a:lnTo>
                  <a:pt x="0" y="8102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960352" y="359665"/>
            <a:ext cx="99060" cy="81280"/>
          </a:xfrm>
          <a:custGeom>
            <a:avLst/>
            <a:gdLst/>
            <a:ahLst/>
            <a:cxnLst/>
            <a:rect l="l" t="t" r="r" b="b"/>
            <a:pathLst>
              <a:path w="99059" h="81279">
                <a:moveTo>
                  <a:pt x="0" y="81024"/>
                </a:moveTo>
                <a:lnTo>
                  <a:pt x="99060" y="81024"/>
                </a:lnTo>
                <a:lnTo>
                  <a:pt x="99060" y="0"/>
                </a:lnTo>
                <a:lnTo>
                  <a:pt x="0" y="0"/>
                </a:lnTo>
                <a:lnTo>
                  <a:pt x="0" y="8102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190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1830" y="0"/>
                </a:moveTo>
                <a:lnTo>
                  <a:pt x="0" y="0"/>
                </a:lnTo>
                <a:lnTo>
                  <a:pt x="0" y="180086"/>
                </a:lnTo>
                <a:lnTo>
                  <a:pt x="1830" y="180086"/>
                </a:lnTo>
                <a:lnTo>
                  <a:pt x="1830" y="0"/>
                </a:lnTo>
                <a:close/>
              </a:path>
            </a:pathLst>
          </a:custGeom>
          <a:solidFill>
            <a:srgbClr val="C0504D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4" name="object 14"/>
          <p:cNvGrpSpPr/>
          <p:nvPr/>
        </p:nvGrpSpPr>
        <p:grpSpPr>
          <a:xfrm>
            <a:off x="7210043" y="0"/>
            <a:ext cx="4903470" cy="624840"/>
            <a:chOff x="7210043" y="0"/>
            <a:chExt cx="4903470" cy="624840"/>
          </a:xfrm>
        </p:grpSpPr>
        <p:sp>
          <p:nvSpPr>
            <p:cNvPr id="15" name="object 15"/>
            <p:cNvSpPr/>
            <p:nvPr/>
          </p:nvSpPr>
          <p:spPr>
            <a:xfrm>
              <a:off x="7213091" y="440435"/>
              <a:ext cx="4900295" cy="180340"/>
            </a:xfrm>
            <a:custGeom>
              <a:avLst/>
              <a:gdLst/>
              <a:ahLst/>
              <a:cxnLst/>
              <a:rect l="l" t="t" r="r" b="b"/>
              <a:pathLst>
                <a:path w="4900295" h="180340">
                  <a:moveTo>
                    <a:pt x="4846320" y="0"/>
                  </a:moveTo>
                  <a:lnTo>
                    <a:pt x="0" y="0"/>
                  </a:lnTo>
                  <a:lnTo>
                    <a:pt x="0" y="144526"/>
                  </a:lnTo>
                  <a:lnTo>
                    <a:pt x="0" y="180086"/>
                  </a:lnTo>
                  <a:lnTo>
                    <a:pt x="4846320" y="180086"/>
                  </a:lnTo>
                  <a:lnTo>
                    <a:pt x="4846320" y="144526"/>
                  </a:lnTo>
                  <a:lnTo>
                    <a:pt x="4846320" y="0"/>
                  </a:lnTo>
                  <a:close/>
                </a:path>
                <a:path w="4900295" h="180340">
                  <a:moveTo>
                    <a:pt x="4900028" y="0"/>
                  </a:moveTo>
                  <a:lnTo>
                    <a:pt x="4882896" y="0"/>
                  </a:lnTo>
                  <a:lnTo>
                    <a:pt x="4882896" y="180086"/>
                  </a:lnTo>
                  <a:lnTo>
                    <a:pt x="4900028" y="180086"/>
                  </a:lnTo>
                  <a:lnTo>
                    <a:pt x="4900028" y="0"/>
                  </a:lnTo>
                  <a:close/>
                </a:path>
              </a:pathLst>
            </a:custGeom>
            <a:solidFill>
              <a:srgbClr val="C0504D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210043" y="510540"/>
              <a:ext cx="4084320" cy="0"/>
            </a:xfrm>
            <a:custGeom>
              <a:avLst/>
              <a:gdLst/>
              <a:ahLst/>
              <a:cxnLst/>
              <a:rect l="l" t="t" r="r" b="b"/>
              <a:pathLst>
                <a:path w="4084320" h="0">
                  <a:moveTo>
                    <a:pt x="0" y="0"/>
                  </a:moveTo>
                  <a:lnTo>
                    <a:pt x="4084320" y="0"/>
                  </a:lnTo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831323" y="606551"/>
              <a:ext cx="2133600" cy="0"/>
            </a:xfrm>
            <a:custGeom>
              <a:avLst/>
              <a:gdLst/>
              <a:ahLst/>
              <a:cxnLst/>
              <a:rect l="l" t="t" r="r" b="b"/>
              <a:pathLst>
                <a:path w="2133600" h="0">
                  <a:moveTo>
                    <a:pt x="0" y="0"/>
                  </a:moveTo>
                  <a:lnTo>
                    <a:pt x="2133600" y="0"/>
                  </a:lnTo>
                </a:path>
              </a:pathLst>
            </a:custGeom>
            <a:ln w="3657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2039599" y="0"/>
              <a:ext cx="0" cy="622300"/>
            </a:xfrm>
            <a:custGeom>
              <a:avLst/>
              <a:gdLst/>
              <a:ahLst/>
              <a:cxnLst/>
              <a:rect l="l" t="t" r="r" b="b"/>
              <a:pathLst>
                <a:path w="0" h="622300">
                  <a:moveTo>
                    <a:pt x="0" y="0"/>
                  </a:moveTo>
                  <a:lnTo>
                    <a:pt x="0" y="622046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1986259" y="0"/>
              <a:ext cx="0" cy="622300"/>
            </a:xfrm>
            <a:custGeom>
              <a:avLst/>
              <a:gdLst/>
              <a:ahLst/>
              <a:cxnLst/>
              <a:rect l="l" t="t" r="r" b="b"/>
              <a:pathLst>
                <a:path w="0" h="622300">
                  <a:moveTo>
                    <a:pt x="0" y="0"/>
                  </a:moveTo>
                  <a:lnTo>
                    <a:pt x="0" y="622046"/>
                  </a:lnTo>
                </a:path>
              </a:pathLst>
            </a:custGeom>
            <a:ln w="3657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1923775" y="0"/>
              <a:ext cx="0" cy="585470"/>
            </a:xfrm>
            <a:custGeom>
              <a:avLst/>
              <a:gdLst/>
              <a:ahLst/>
              <a:cxnLst/>
              <a:rect l="l" t="t" r="r" b="b"/>
              <a:pathLst>
                <a:path w="0" h="585470">
                  <a:moveTo>
                    <a:pt x="0" y="0"/>
                  </a:moveTo>
                  <a:lnTo>
                    <a:pt x="0" y="584962"/>
                  </a:lnTo>
                </a:path>
              </a:pathLst>
            </a:custGeom>
            <a:ln w="7315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1836907" y="0"/>
              <a:ext cx="0" cy="585470"/>
            </a:xfrm>
            <a:custGeom>
              <a:avLst/>
              <a:gdLst/>
              <a:ahLst/>
              <a:cxnLst/>
              <a:rect l="l" t="t" r="r" b="b"/>
              <a:pathLst>
                <a:path w="0" h="585470">
                  <a:moveTo>
                    <a:pt x="0" y="0"/>
                  </a:moveTo>
                  <a:lnTo>
                    <a:pt x="0" y="584962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623569" y="509269"/>
            <a:ext cx="8174355" cy="5970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Reporting by the Compliance Officer:</a:t>
            </a:r>
            <a:endParaRPr sz="2500">
              <a:latin typeface="Times New Roman"/>
              <a:cs typeface="Times New Roman"/>
            </a:endParaRPr>
          </a:p>
          <a:p>
            <a:pPr lvl="1" marL="812800" indent="-343535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To the chairman of Audit </a:t>
            </a:r>
            <a:r>
              <a:rPr dirty="0" sz="2500" spc="-5">
                <a:latin typeface="Times New Roman"/>
                <a:cs typeface="Times New Roman"/>
              </a:rPr>
              <a:t>Committee/</a:t>
            </a:r>
            <a:r>
              <a:rPr dirty="0" sz="2500" spc="1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Board;</a:t>
            </a:r>
            <a:endParaRPr sz="2500">
              <a:latin typeface="Times New Roman"/>
              <a:cs typeface="Times New Roman"/>
            </a:endParaRPr>
          </a:p>
          <a:p>
            <a:pPr lvl="1" marL="812800" indent="-34353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Periodicity of reporting, matters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reported;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Closing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and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re-opening of trading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window</a:t>
            </a:r>
            <a:endParaRPr sz="2500">
              <a:latin typeface="Times New Roman"/>
              <a:cs typeface="Times New Roman"/>
            </a:endParaRPr>
          </a:p>
          <a:p>
            <a:pPr marL="75565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300" spc="-5">
                <a:latin typeface="Times New Roman"/>
                <a:cs typeface="Times New Roman"/>
              </a:rPr>
              <a:t>As per provisions, differential closing of</a:t>
            </a:r>
            <a:r>
              <a:rPr dirty="0" sz="2300" spc="2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TW.</a:t>
            </a:r>
            <a:endParaRPr sz="2300">
              <a:latin typeface="Times New Roman"/>
              <a:cs typeface="Times New Roman"/>
            </a:endParaRPr>
          </a:p>
          <a:p>
            <a:pPr marL="755650" indent="-343535">
              <a:lnSpc>
                <a:spcPts val="2755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300" spc="-5">
                <a:latin typeface="Times New Roman"/>
                <a:cs typeface="Times New Roman"/>
              </a:rPr>
              <a:t>For all securities</a:t>
            </a:r>
            <a:r>
              <a:rPr dirty="0" sz="2300" spc="10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listed?</a:t>
            </a: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Contra trade restrictions</a:t>
            </a:r>
            <a:endParaRPr sz="2500">
              <a:latin typeface="Times New Roman"/>
              <a:cs typeface="Times New Roman"/>
            </a:endParaRPr>
          </a:p>
          <a:p>
            <a:pPr lvl="1" marL="755650" indent="-286385">
              <a:lnSpc>
                <a:spcPts val="2755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300" spc="-5">
                <a:latin typeface="Times New Roman"/>
                <a:cs typeface="Times New Roman"/>
              </a:rPr>
              <a:t>Procedure and circumstances for </a:t>
            </a:r>
            <a:r>
              <a:rPr dirty="0" sz="2300">
                <a:latin typeface="Times New Roman"/>
                <a:cs typeface="Times New Roman"/>
              </a:rPr>
              <a:t>grant </a:t>
            </a:r>
            <a:r>
              <a:rPr dirty="0" sz="2300" spc="-5">
                <a:latin typeface="Times New Roman"/>
                <a:cs typeface="Times New Roman"/>
              </a:rPr>
              <a:t>of</a:t>
            </a:r>
            <a:r>
              <a:rPr dirty="0" sz="2300" spc="3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waiver.</a:t>
            </a: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Process and circumstances of bringing people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inside;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Mechanism to handle leak of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UPSI;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code provides for all formats of</a:t>
            </a:r>
            <a:r>
              <a:rPr dirty="0" sz="2500" spc="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reporting?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Violations under the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Code</a:t>
            </a:r>
            <a:endParaRPr sz="2500">
              <a:latin typeface="Times New Roman"/>
              <a:cs typeface="Times New Roman"/>
            </a:endParaRPr>
          </a:p>
          <a:p>
            <a:pPr lvl="1" marL="755650" indent="-3435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300" spc="-5">
                <a:latin typeface="Times New Roman"/>
                <a:cs typeface="Times New Roman"/>
              </a:rPr>
              <a:t>Reported to</a:t>
            </a:r>
            <a:r>
              <a:rPr dirty="0" sz="2300" spc="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SEBI?</a:t>
            </a:r>
            <a:endParaRPr sz="2300">
              <a:latin typeface="Times New Roman"/>
              <a:cs typeface="Times New Roman"/>
            </a:endParaRPr>
          </a:p>
          <a:p>
            <a:pPr lvl="1" marL="755650" indent="-343535">
              <a:lnSpc>
                <a:spcPts val="2755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300" spc="-5">
                <a:latin typeface="Times New Roman"/>
                <a:cs typeface="Times New Roman"/>
              </a:rPr>
              <a:t>Any system of taking disciplinary</a:t>
            </a:r>
            <a:r>
              <a:rPr dirty="0" sz="2300" spc="45">
                <a:latin typeface="Times New Roman"/>
                <a:cs typeface="Times New Roman"/>
              </a:rPr>
              <a:t> </a:t>
            </a:r>
            <a:r>
              <a:rPr dirty="0" sz="2300" spc="-5">
                <a:latin typeface="Times New Roman"/>
                <a:cs typeface="Times New Roman"/>
              </a:rPr>
              <a:t>action?</a:t>
            </a: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9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Code framed as an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intermediary?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Code amended as per recent amendments in the</a:t>
            </a:r>
            <a:r>
              <a:rPr dirty="0" sz="25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Regulations?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73</a:t>
            </a:fld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539" y="659892"/>
            <a:ext cx="1005268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Code of Practices and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Procedures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for Fair Disclosure of</a:t>
            </a:r>
            <a:r>
              <a:rPr dirty="0" spc="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UPSI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15900" y="1241552"/>
            <a:ext cx="11607800" cy="4598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Definition of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UPSI;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Person responsible for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disclosure;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Functions of the Chief Investor Relations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Officer;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Disclosure Policy;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 spc="-5">
                <a:latin typeface="Times New Roman"/>
                <a:cs typeface="Times New Roman"/>
              </a:rPr>
              <a:t>Need </a:t>
            </a:r>
            <a:r>
              <a:rPr dirty="0" sz="2500">
                <a:latin typeface="Times New Roman"/>
                <a:cs typeface="Times New Roman"/>
              </a:rPr>
              <a:t>to know</a:t>
            </a:r>
            <a:r>
              <a:rPr dirty="0" sz="2500" spc="-2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basis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Third party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dealings</a:t>
            </a:r>
            <a:endParaRPr sz="2500">
              <a:latin typeface="Times New Roman"/>
              <a:cs typeface="Times New Roman"/>
            </a:endParaRPr>
          </a:p>
          <a:p>
            <a:pPr lvl="2" marL="12700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1270000" algn="l"/>
                <a:tab pos="2471420" algn="l"/>
                <a:tab pos="2914015" algn="l"/>
                <a:tab pos="4045585" algn="l"/>
                <a:tab pos="5549265" algn="l"/>
                <a:tab pos="5992495" algn="l"/>
                <a:tab pos="7105650" algn="l"/>
                <a:tab pos="7547609" algn="l"/>
                <a:tab pos="9261475" algn="l"/>
                <a:tab pos="9703435" algn="l"/>
                <a:tab pos="11029315" algn="l"/>
              </a:tabLst>
            </a:pP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Pract</a:t>
            </a:r>
            <a:r>
              <a:rPr dirty="0" sz="2500" spc="1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ce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maki</a:t>
            </a:r>
            <a:r>
              <a:rPr dirty="0" sz="2500" spc="5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tra</a:t>
            </a:r>
            <a:r>
              <a:rPr dirty="0" sz="2500" spc="5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scr</a:t>
            </a:r>
            <a:r>
              <a:rPr dirty="0" sz="2500" spc="5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pts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or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rec</a:t>
            </a:r>
            <a:r>
              <a:rPr dirty="0" sz="2500" spc="5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rds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proceed</a:t>
            </a:r>
            <a:r>
              <a:rPr dirty="0" sz="2500" spc="5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ngs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me</a:t>
            </a:r>
            <a:r>
              <a:rPr dirty="0" sz="2500" spc="5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tings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with  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analysts and other investor relations conferences on the</a:t>
            </a:r>
            <a:r>
              <a:rPr dirty="0" sz="2500" spc="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C00000"/>
                </a:solidFill>
                <a:latin typeface="Times New Roman"/>
                <a:cs typeface="Times New Roman"/>
              </a:rPr>
              <a:t>website</a:t>
            </a:r>
            <a:endParaRPr sz="2500">
              <a:latin typeface="Times New Roman"/>
              <a:cs typeface="Times New Roman"/>
            </a:endParaRPr>
          </a:p>
          <a:p>
            <a:pPr algn="r" marL="342265" marR="7490459" indent="-342265">
              <a:lnSpc>
                <a:spcPct val="100000"/>
              </a:lnSpc>
              <a:buFont typeface="Arial"/>
              <a:buChar char="•"/>
              <a:tabLst>
                <a:tab pos="3422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Dealing with market</a:t>
            </a:r>
            <a:r>
              <a:rPr dirty="0" sz="2500" spc="-5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rumours</a:t>
            </a:r>
            <a:endParaRPr sz="2500">
              <a:latin typeface="Times New Roman"/>
              <a:cs typeface="Times New Roman"/>
            </a:endParaRPr>
          </a:p>
          <a:p>
            <a:pPr algn="r" lvl="1" marL="342900" marR="7518400" indent="-342900">
              <a:lnSpc>
                <a:spcPct val="100000"/>
              </a:lnSpc>
              <a:buFont typeface="Courier New"/>
              <a:buChar char="o"/>
              <a:tabLst>
                <a:tab pos="342900" algn="l"/>
              </a:tabLst>
            </a:pPr>
            <a:r>
              <a:rPr dirty="0" sz="2500">
                <a:latin typeface="Times New Roman"/>
                <a:cs typeface="Times New Roman"/>
              </a:rPr>
              <a:t>Verification and</a:t>
            </a:r>
            <a:r>
              <a:rPr dirty="0" sz="2500" spc="-6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response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Is there a separate investor relation policy which provides for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who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attends the investor  meets, who addresses rumours, what is the silent period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etc.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0" y="355346"/>
            <a:ext cx="30219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Other</a:t>
            </a:r>
            <a:r>
              <a:rPr dirty="0" spc="-1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checkpoints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837692"/>
            <a:ext cx="11744325" cy="4979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635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employees are sensitized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on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 Code of conduct and requirement under the  regulations?</a:t>
            </a:r>
            <a:endParaRPr sz="25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643380" algn="l"/>
                <a:tab pos="2225675" algn="l"/>
                <a:tab pos="3141980" algn="l"/>
                <a:tab pos="3599815" algn="l"/>
                <a:tab pos="5153025" algn="l"/>
                <a:tab pos="6352540" algn="l"/>
                <a:tab pos="7269480" algn="l"/>
                <a:tab pos="8131809" algn="l"/>
                <a:tab pos="8536305" algn="l"/>
                <a:tab pos="9295130" algn="l"/>
                <a:tab pos="10104755" algn="l"/>
                <a:tab pos="11410315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h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er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h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sco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p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employees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covered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under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Code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is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very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wide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coveri</a:t>
            </a:r>
            <a:r>
              <a:rPr dirty="0" sz="2500" spc="5">
                <a:solidFill>
                  <a:srgbClr val="1F487C"/>
                </a:solidFill>
                <a:latin typeface="Times New Roman"/>
                <a:cs typeface="Times New Roman"/>
              </a:rPr>
              <a:t>n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g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l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 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employees?</a:t>
            </a:r>
            <a:endParaRPr sz="2500">
              <a:latin typeface="Times New Roman"/>
              <a:cs typeface="Times New Roman"/>
            </a:endParaRPr>
          </a:p>
          <a:p>
            <a:pPr lvl="1" marL="812800" marR="5715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  <a:tab pos="11589385" algn="l"/>
              </a:tabLst>
            </a:pPr>
            <a:r>
              <a:rPr dirty="0" sz="2500">
                <a:latin typeface="Times New Roman"/>
                <a:cs typeface="Times New Roman"/>
              </a:rPr>
              <a:t>In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that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ca</a:t>
            </a:r>
            <a:r>
              <a:rPr dirty="0" sz="2500" spc="5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e,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whether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</a:t>
            </a:r>
            <a:r>
              <a:rPr dirty="0" sz="2500" spc="5">
                <a:latin typeface="Times New Roman"/>
                <a:cs typeface="Times New Roman"/>
              </a:rPr>
              <a:t>h</a:t>
            </a:r>
            <a:r>
              <a:rPr dirty="0" sz="2500">
                <a:latin typeface="Times New Roman"/>
                <a:cs typeface="Times New Roman"/>
              </a:rPr>
              <a:t>e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company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fol</a:t>
            </a:r>
            <a:r>
              <a:rPr dirty="0" sz="2500" spc="5">
                <a:latin typeface="Times New Roman"/>
                <a:cs typeface="Times New Roman"/>
              </a:rPr>
              <a:t>l</a:t>
            </a:r>
            <a:r>
              <a:rPr dirty="0" sz="2500">
                <a:latin typeface="Times New Roman"/>
                <a:cs typeface="Times New Roman"/>
              </a:rPr>
              <a:t>ows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diff</a:t>
            </a:r>
            <a:r>
              <a:rPr dirty="0" sz="2500" spc="5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re</a:t>
            </a:r>
            <a:r>
              <a:rPr dirty="0" sz="2500" spc="5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t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pr</a:t>
            </a:r>
            <a:r>
              <a:rPr dirty="0" sz="2500" spc="5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cti</a:t>
            </a:r>
            <a:r>
              <a:rPr dirty="0" sz="2500" spc="5">
                <a:latin typeface="Times New Roman"/>
                <a:cs typeface="Times New Roman"/>
              </a:rPr>
              <a:t>c</a:t>
            </a:r>
            <a:r>
              <a:rPr dirty="0" sz="2500">
                <a:latin typeface="Times New Roman"/>
                <a:cs typeface="Times New Roman"/>
              </a:rPr>
              <a:t>e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 spc="5">
                <a:latin typeface="Times New Roman"/>
                <a:cs typeface="Times New Roman"/>
              </a:rPr>
              <a:t>i</a:t>
            </a:r>
            <a:r>
              <a:rPr dirty="0" sz="2500">
                <a:latin typeface="Times New Roman"/>
                <a:cs typeface="Times New Roman"/>
              </a:rPr>
              <a:t>n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case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of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viol</a:t>
            </a:r>
            <a:r>
              <a:rPr dirty="0" sz="2500" spc="10">
                <a:latin typeface="Times New Roman"/>
                <a:cs typeface="Times New Roman"/>
              </a:rPr>
              <a:t>a</a:t>
            </a:r>
            <a:r>
              <a:rPr dirty="0" sz="2500">
                <a:latin typeface="Times New Roman"/>
                <a:cs typeface="Times New Roman"/>
              </a:rPr>
              <a:t>ti</a:t>
            </a:r>
            <a:r>
              <a:rPr dirty="0" sz="2500" spc="5">
                <a:latin typeface="Times New Roman"/>
                <a:cs typeface="Times New Roman"/>
              </a:rPr>
              <a:t>o</a:t>
            </a:r>
            <a:r>
              <a:rPr dirty="0" sz="2500">
                <a:latin typeface="Times New Roman"/>
                <a:cs typeface="Times New Roman"/>
              </a:rPr>
              <a:t>n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by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a  </a:t>
            </a:r>
            <a:r>
              <a:rPr dirty="0" sz="2500">
                <a:latin typeface="Times New Roman"/>
                <a:cs typeface="Times New Roman"/>
              </a:rPr>
              <a:t>designated employee versus </a:t>
            </a:r>
            <a:r>
              <a:rPr dirty="0" sz="2500" spc="-5">
                <a:latin typeface="Times New Roman"/>
                <a:cs typeface="Times New Roman"/>
              </a:rPr>
              <a:t>an </a:t>
            </a:r>
            <a:r>
              <a:rPr dirty="0" sz="2500">
                <a:latin typeface="Times New Roman"/>
                <a:cs typeface="Times New Roman"/>
              </a:rPr>
              <a:t>employee having no </a:t>
            </a:r>
            <a:r>
              <a:rPr dirty="0" sz="2500" spc="-5">
                <a:latin typeface="Times New Roman"/>
                <a:cs typeface="Times New Roman"/>
              </a:rPr>
              <a:t>access </a:t>
            </a:r>
            <a:r>
              <a:rPr dirty="0" sz="2500">
                <a:latin typeface="Times New Roman"/>
                <a:cs typeface="Times New Roman"/>
              </a:rPr>
              <a:t>to</a:t>
            </a:r>
            <a:r>
              <a:rPr dirty="0" sz="2500" spc="2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UPSI?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Mechanism adopted by Company to implement insider trading</a:t>
            </a:r>
            <a:r>
              <a:rPr dirty="0" sz="2500" spc="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code</a:t>
            </a:r>
            <a:endParaRPr sz="2500">
              <a:latin typeface="Times New Roman"/>
              <a:cs typeface="Times New Roman"/>
            </a:endParaRPr>
          </a:p>
          <a:p>
            <a:pPr lvl="1" marL="812800" marR="5715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Mobile app, software, intranet to ensure real time updation by employees </a:t>
            </a:r>
            <a:r>
              <a:rPr dirty="0" sz="2500" spc="-5">
                <a:latin typeface="Times New Roman"/>
                <a:cs typeface="Times New Roman"/>
              </a:rPr>
              <a:t>as well </a:t>
            </a:r>
            <a:r>
              <a:rPr dirty="0" sz="2500" spc="-10">
                <a:latin typeface="Times New Roman"/>
                <a:cs typeface="Times New Roman"/>
              </a:rPr>
              <a:t>as  </a:t>
            </a:r>
            <a:r>
              <a:rPr dirty="0" sz="2500">
                <a:latin typeface="Times New Roman"/>
                <a:cs typeface="Times New Roman"/>
              </a:rPr>
              <a:t>compliance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officer.</a:t>
            </a:r>
            <a:endParaRPr sz="2500">
              <a:latin typeface="Times New Roman"/>
              <a:cs typeface="Times New Roman"/>
            </a:endParaRPr>
          </a:p>
          <a:p>
            <a:pPr lvl="1" marL="812800" marR="508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 spc="-5">
                <a:latin typeface="Times New Roman"/>
                <a:cs typeface="Times New Roman"/>
              </a:rPr>
              <a:t>How </a:t>
            </a:r>
            <a:r>
              <a:rPr dirty="0" sz="2500">
                <a:latin typeface="Times New Roman"/>
                <a:cs typeface="Times New Roman"/>
              </a:rPr>
              <a:t>does information flows to compliance officer and how the same is reported by  Compliance officer to chairman of Audit/ Board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periodically.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Internal controls implemented by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Company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Disclosure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requirements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950" y="5791200"/>
            <a:ext cx="4530090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latin typeface="Times New Roman"/>
                <a:cs typeface="Times New Roman"/>
              </a:rPr>
              <a:t>Initial, continual and</a:t>
            </a:r>
            <a:r>
              <a:rPr dirty="0" sz="2500" spc="-5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off-market.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latin typeface="Times New Roman"/>
                <a:cs typeface="Times New Roman"/>
              </a:rPr>
              <a:t>Tracking of trades by</a:t>
            </a:r>
            <a:r>
              <a:rPr dirty="0" sz="2500" spc="-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company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75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0883" y="602995"/>
            <a:ext cx="719010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Other Checkpoints – grey list,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analysts</a:t>
            </a:r>
            <a:r>
              <a:rPr dirty="0" spc="-7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meet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68300" y="1347724"/>
            <a:ext cx="11532235" cy="4979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What is grey</a:t>
            </a:r>
            <a:r>
              <a:rPr dirty="0" sz="2500" spc="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list?</a:t>
            </a:r>
            <a:endParaRPr sz="2500">
              <a:latin typeface="Times New Roman"/>
              <a:cs typeface="Times New Roman"/>
            </a:endParaRPr>
          </a:p>
          <a:p>
            <a:pPr lvl="1" marL="812800" marR="508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  <a:tab pos="1782445" algn="l"/>
                <a:tab pos="3180080" algn="l"/>
                <a:tab pos="4505960" algn="l"/>
                <a:tab pos="6166485" algn="l"/>
                <a:tab pos="6608445" algn="l"/>
                <a:tab pos="7703820" algn="l"/>
                <a:tab pos="8162290" algn="l"/>
                <a:tab pos="9133205" algn="l"/>
                <a:tab pos="10670540" algn="l"/>
                <a:tab pos="11129645" algn="l"/>
              </a:tabLst>
            </a:pPr>
            <a:r>
              <a:rPr dirty="0" sz="2500">
                <a:latin typeface="Times New Roman"/>
                <a:cs typeface="Times New Roman"/>
              </a:rPr>
              <a:t>Those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secur</a:t>
            </a:r>
            <a:r>
              <a:rPr dirty="0" sz="2500" spc="10">
                <a:latin typeface="Times New Roman"/>
                <a:cs typeface="Times New Roman"/>
              </a:rPr>
              <a:t>i</a:t>
            </a:r>
            <a:r>
              <a:rPr dirty="0" sz="2500">
                <a:latin typeface="Times New Roman"/>
                <a:cs typeface="Times New Roman"/>
              </a:rPr>
              <a:t>ti</a:t>
            </a:r>
            <a:r>
              <a:rPr dirty="0" sz="2500" spc="10">
                <a:latin typeface="Times New Roman"/>
                <a:cs typeface="Times New Roman"/>
              </a:rPr>
              <a:t>e</a:t>
            </a:r>
            <a:r>
              <a:rPr dirty="0" sz="2500">
                <a:latin typeface="Times New Roman"/>
                <a:cs typeface="Times New Roman"/>
              </a:rPr>
              <a:t>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(e</a:t>
            </a:r>
            <a:r>
              <a:rPr dirty="0" sz="2500" spc="5">
                <a:latin typeface="Times New Roman"/>
                <a:cs typeface="Times New Roman"/>
              </a:rPr>
              <a:t>x</a:t>
            </a:r>
            <a:r>
              <a:rPr dirty="0" sz="2500">
                <a:latin typeface="Times New Roman"/>
                <a:cs typeface="Times New Roman"/>
              </a:rPr>
              <a:t>ter</a:t>
            </a:r>
            <a:r>
              <a:rPr dirty="0" sz="2500" spc="5">
                <a:latin typeface="Times New Roman"/>
                <a:cs typeface="Times New Roman"/>
              </a:rPr>
              <a:t>n</a:t>
            </a:r>
            <a:r>
              <a:rPr dirty="0" sz="2500">
                <a:latin typeface="Times New Roman"/>
                <a:cs typeface="Times New Roman"/>
              </a:rPr>
              <a:t>al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com</a:t>
            </a:r>
            <a:r>
              <a:rPr dirty="0" sz="2500" spc="5">
                <a:latin typeface="Times New Roman"/>
                <a:cs typeface="Times New Roman"/>
              </a:rPr>
              <a:t>p</a:t>
            </a:r>
            <a:r>
              <a:rPr dirty="0" sz="2500">
                <a:latin typeface="Times New Roman"/>
                <a:cs typeface="Times New Roman"/>
              </a:rPr>
              <a:t>anies)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in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res</a:t>
            </a:r>
            <a:r>
              <a:rPr dirty="0" sz="2500" spc="5">
                <a:latin typeface="Times New Roman"/>
                <a:cs typeface="Times New Roman"/>
              </a:rPr>
              <a:t>p</a:t>
            </a:r>
            <a:r>
              <a:rPr dirty="0" sz="2500">
                <a:latin typeface="Times New Roman"/>
                <a:cs typeface="Times New Roman"/>
              </a:rPr>
              <a:t>ect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of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which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e</a:t>
            </a:r>
            <a:r>
              <a:rPr dirty="0" sz="2500" spc="5">
                <a:latin typeface="Times New Roman"/>
                <a:cs typeface="Times New Roman"/>
              </a:rPr>
              <a:t>x</a:t>
            </a:r>
            <a:r>
              <a:rPr dirty="0" sz="2500">
                <a:latin typeface="Times New Roman"/>
                <a:cs typeface="Times New Roman"/>
              </a:rPr>
              <a:t>ecut</a:t>
            </a:r>
            <a:r>
              <a:rPr dirty="0" sz="2500" spc="5">
                <a:latin typeface="Times New Roman"/>
                <a:cs typeface="Times New Roman"/>
              </a:rPr>
              <a:t>i</a:t>
            </a:r>
            <a:r>
              <a:rPr dirty="0" sz="2500">
                <a:latin typeface="Times New Roman"/>
                <a:cs typeface="Times New Roman"/>
              </a:rPr>
              <a:t>ves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of</a:t>
            </a:r>
            <a:r>
              <a:rPr dirty="0" sz="2500">
                <a:latin typeface="Times New Roman"/>
                <a:cs typeface="Times New Roman"/>
              </a:rPr>
              <a:t>	</a:t>
            </a:r>
            <a:r>
              <a:rPr dirty="0" sz="2500">
                <a:latin typeface="Times New Roman"/>
                <a:cs typeface="Times New Roman"/>
              </a:rPr>
              <a:t>the  </a:t>
            </a:r>
            <a:r>
              <a:rPr dirty="0" sz="2500">
                <a:latin typeface="Times New Roman"/>
                <a:cs typeface="Times New Roman"/>
              </a:rPr>
              <a:t>company may have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UPSI</a:t>
            </a:r>
            <a:endParaRPr sz="2500">
              <a:latin typeface="Times New Roman"/>
              <a:cs typeface="Times New Roman"/>
            </a:endParaRPr>
          </a:p>
          <a:p>
            <a:pPr lvl="1" marL="812800" marR="508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Not only does the company bar trading </a:t>
            </a:r>
            <a:r>
              <a:rPr dirty="0" sz="2500" spc="-5">
                <a:latin typeface="Times New Roman"/>
                <a:cs typeface="Times New Roman"/>
              </a:rPr>
              <a:t>on </a:t>
            </a:r>
            <a:r>
              <a:rPr dirty="0" sz="2500">
                <a:latin typeface="Times New Roman"/>
                <a:cs typeface="Times New Roman"/>
              </a:rPr>
              <a:t>its own securities, but it also bars trading  on external securities, based on likelihood of UPSI </a:t>
            </a:r>
            <a:r>
              <a:rPr dirty="0" sz="2500" spc="-5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company’s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executives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Company maintains a grey</a:t>
            </a:r>
            <a:r>
              <a:rPr dirty="0" sz="2500" spc="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list?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Is there a mechanism for the implementation of the</a:t>
            </a:r>
            <a:r>
              <a:rPr dirty="0" sz="2500" spc="5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same?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Frequency of unscheduled meetings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with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 analysts.</a:t>
            </a:r>
            <a:endParaRPr sz="2500">
              <a:latin typeface="Times New Roman"/>
              <a:cs typeface="Times New Roman"/>
            </a:endParaRPr>
          </a:p>
          <a:p>
            <a:pPr lvl="1" marL="812800" indent="-342900">
              <a:lnSpc>
                <a:spcPct val="100000"/>
              </a:lnSpc>
              <a:buFont typeface="Courier New"/>
              <a:buChar char="o"/>
              <a:tabLst>
                <a:tab pos="812800" algn="l"/>
              </a:tabLst>
            </a:pPr>
            <a:r>
              <a:rPr dirty="0" sz="2500">
                <a:latin typeface="Times New Roman"/>
                <a:cs typeface="Times New Roman"/>
              </a:rPr>
              <a:t>Whether transcripts put up on website, presentation shared </a:t>
            </a:r>
            <a:r>
              <a:rPr dirty="0" sz="2500" spc="-5">
                <a:latin typeface="Times New Roman"/>
                <a:cs typeface="Times New Roman"/>
              </a:rPr>
              <a:t>with </a:t>
            </a:r>
            <a:r>
              <a:rPr dirty="0" sz="2500">
                <a:latin typeface="Times New Roman"/>
                <a:cs typeface="Times New Roman"/>
              </a:rPr>
              <a:t>Stock</a:t>
            </a:r>
            <a:r>
              <a:rPr dirty="0" sz="2500" spc="3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Exchange.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Maintenance of records, structured digital</a:t>
            </a:r>
            <a:r>
              <a:rPr dirty="0" sz="2500" spc="5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database.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 by listed entity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</a:t>
            </a:r>
            <a:r>
              <a:rPr dirty="0" sz="2500" spc="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DP.</a:t>
            </a:r>
            <a:endParaRPr sz="25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any action has been initiated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by SEBI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against the company or any other of its  promoter, director KMP, officer or employee under PIT, regulation in present or</a:t>
            </a:r>
            <a:r>
              <a:rPr dirty="0" sz="2500" spc="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past?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8976" y="736092"/>
            <a:ext cx="630174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Checkpoints in brief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– trading</a:t>
            </a:r>
            <a:r>
              <a:rPr dirty="0" spc="-4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4356" y="1341628"/>
            <a:ext cx="11998325" cy="459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635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trading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window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is closed only when agenda for Board meeting is dispatched 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to 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directors and intimation of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BM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made to stock</a:t>
            </a:r>
            <a:r>
              <a:rPr dirty="0" sz="2500" spc="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exchange?</a:t>
            </a:r>
            <a:endParaRPr sz="25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company has the practice of differential closure of trading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window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(it may be  closed for a longer period for employees actually involved in a particular</a:t>
            </a:r>
            <a:r>
              <a:rPr dirty="0" sz="2500" spc="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UPSI)</a:t>
            </a:r>
            <a:endParaRPr sz="25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company has prescribed a trading period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known as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trading window, and  trading window shall be closed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at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the time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where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price sensitive information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are 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unpublished</a:t>
            </a:r>
            <a:endParaRPr sz="2500">
              <a:latin typeface="Times New Roman"/>
              <a:cs typeface="Times New Roman"/>
            </a:endParaRPr>
          </a:p>
          <a:p>
            <a:pPr algn="just" marL="812800" marR="6350" indent="-342900">
              <a:lnSpc>
                <a:spcPct val="100000"/>
              </a:lnSpc>
            </a:pPr>
            <a:r>
              <a:rPr dirty="0" sz="2500">
                <a:latin typeface="Courier New"/>
                <a:cs typeface="Courier New"/>
              </a:rPr>
              <a:t>o </a:t>
            </a:r>
            <a:r>
              <a:rPr dirty="0" sz="2500">
                <a:latin typeface="Times New Roman"/>
                <a:cs typeface="Times New Roman"/>
              </a:rPr>
              <a:t>To ensure no trading in securities by the directors or designated employees during  closure of trading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window</a:t>
            </a:r>
            <a:endParaRPr sz="25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Whether the disclosures made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by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any person includes those relating to trading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by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such  person’s immediate relatives, and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by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any other person for whom such person takes trading  decisions?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1988" y="602995"/>
            <a:ext cx="628840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Times New Roman"/>
                <a:cs typeface="Times New Roman"/>
              </a:rPr>
              <a:t>Common audit findings under</a:t>
            </a:r>
            <a:r>
              <a:rPr dirty="0" spc="-120" b="1">
                <a:latin typeface="Times New Roman"/>
                <a:cs typeface="Times New Roman"/>
              </a:rPr>
              <a:t> </a:t>
            </a:r>
            <a:r>
              <a:rPr dirty="0" spc="-5" b="1">
                <a:latin typeface="Times New Roman"/>
                <a:cs typeface="Times New Roman"/>
              </a:rPr>
              <a:t>PIT-1/2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62609" y="1272285"/>
            <a:ext cx="10845800" cy="404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Code of</a:t>
            </a:r>
            <a:r>
              <a:rPr dirty="0" sz="24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Conduct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Not </a:t>
            </a:r>
            <a:r>
              <a:rPr dirty="0" sz="2400">
                <a:latin typeface="Times New Roman"/>
                <a:cs typeface="Times New Roman"/>
              </a:rPr>
              <a:t>aligned with the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Schedule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Identification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DPs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Code of Conduct </a:t>
            </a:r>
            <a:r>
              <a:rPr dirty="0" sz="2400" spc="-5">
                <a:latin typeface="Times New Roman"/>
                <a:cs typeface="Times New Roman"/>
              </a:rPr>
              <a:t>as </a:t>
            </a:r>
            <a:r>
              <a:rPr dirty="0" sz="2400">
                <a:latin typeface="Times New Roman"/>
                <a:cs typeface="Times New Roman"/>
              </a:rPr>
              <a:t>fiduciary/ </a:t>
            </a:r>
            <a:r>
              <a:rPr dirty="0" sz="2400" spc="-5">
                <a:latin typeface="Times New Roman"/>
                <a:cs typeface="Times New Roman"/>
              </a:rPr>
              <a:t>intermediary </a:t>
            </a:r>
            <a:r>
              <a:rPr dirty="0" sz="2400">
                <a:latin typeface="Times New Roman"/>
                <a:cs typeface="Times New Roman"/>
              </a:rPr>
              <a:t>not</a:t>
            </a:r>
            <a:r>
              <a:rPr dirty="0" sz="2400" spc="-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framed;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Grey </a:t>
            </a:r>
            <a:r>
              <a:rPr dirty="0" sz="2400" spc="-5">
                <a:latin typeface="Times New Roman"/>
                <a:cs typeface="Times New Roman"/>
              </a:rPr>
              <a:t>list </a:t>
            </a:r>
            <a:r>
              <a:rPr dirty="0" sz="2400">
                <a:latin typeface="Times New Roman"/>
                <a:cs typeface="Times New Roman"/>
              </a:rPr>
              <a:t>not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maintained.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Reporting of </a:t>
            </a:r>
            <a:r>
              <a:rPr dirty="0" sz="2400" spc="-5">
                <a:latin typeface="Times New Roman"/>
                <a:cs typeface="Times New Roman"/>
              </a:rPr>
              <a:t>off-market </a:t>
            </a:r>
            <a:r>
              <a:rPr dirty="0" sz="2400">
                <a:latin typeface="Times New Roman"/>
                <a:cs typeface="Times New Roman"/>
              </a:rPr>
              <a:t>trades not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covered.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Not </a:t>
            </a:r>
            <a:r>
              <a:rPr dirty="0" sz="2400">
                <a:latin typeface="Times New Roman"/>
                <a:cs typeface="Times New Roman"/>
              </a:rPr>
              <a:t>reporting </a:t>
            </a:r>
            <a:r>
              <a:rPr dirty="0" sz="2400" spc="-5">
                <a:latin typeface="Times New Roman"/>
                <a:cs typeface="Times New Roman"/>
              </a:rPr>
              <a:t>violations </a:t>
            </a:r>
            <a:r>
              <a:rPr dirty="0" sz="2400">
                <a:latin typeface="Times New Roman"/>
                <a:cs typeface="Times New Roman"/>
              </a:rPr>
              <a:t>of the Code by </a:t>
            </a:r>
            <a:r>
              <a:rPr dirty="0" sz="2400" spc="-5">
                <a:latin typeface="Times New Roman"/>
                <a:cs typeface="Times New Roman"/>
              </a:rPr>
              <a:t>DPs to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SEBI.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Code of Fair</a:t>
            </a:r>
            <a:r>
              <a:rPr dirty="0" sz="24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Disclosure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  <a:tab pos="1922145" algn="l"/>
                <a:tab pos="2496820" algn="l"/>
                <a:tab pos="4052570" algn="l"/>
                <a:tab pos="4440555" algn="l"/>
                <a:tab pos="5218430" algn="l"/>
                <a:tab pos="5607685" algn="l"/>
                <a:tab pos="6165215" algn="l"/>
                <a:tab pos="7536180" algn="l"/>
                <a:tab pos="8059420" algn="l"/>
                <a:tab pos="9311005" algn="l"/>
                <a:tab pos="9681845" algn="l"/>
                <a:tab pos="10188575" algn="l"/>
              </a:tabLst>
            </a:pPr>
            <a:r>
              <a:rPr dirty="0" sz="2400">
                <a:latin typeface="Times New Roman"/>
                <a:cs typeface="Times New Roman"/>
              </a:rPr>
              <a:t>Fram</a:t>
            </a:r>
            <a:r>
              <a:rPr dirty="0" sz="2400" spc="-10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ng	and	amend</a:t>
            </a:r>
            <a:r>
              <a:rPr dirty="0" sz="2400" spc="-1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ent	of	Code	of	fair	disclosure	not	informed	</a:t>
            </a:r>
            <a:r>
              <a:rPr dirty="0" sz="2400" spc="-10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o	the	stock  exchange.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Not </a:t>
            </a:r>
            <a:r>
              <a:rPr dirty="0" sz="2400">
                <a:latin typeface="Times New Roman"/>
                <a:cs typeface="Times New Roman"/>
              </a:rPr>
              <a:t>uploaded on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website.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2626" y="659892"/>
            <a:ext cx="628777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Times New Roman"/>
                <a:cs typeface="Times New Roman"/>
              </a:rPr>
              <a:t>Common audit findings under</a:t>
            </a:r>
            <a:r>
              <a:rPr dirty="0" spc="-125" b="1">
                <a:latin typeface="Times New Roman"/>
                <a:cs typeface="Times New Roman"/>
              </a:rPr>
              <a:t> </a:t>
            </a:r>
            <a:r>
              <a:rPr dirty="0" spc="-5" b="1">
                <a:latin typeface="Times New Roman"/>
                <a:cs typeface="Times New Roman"/>
              </a:rPr>
              <a:t>PIT-2/2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44500" y="1653285"/>
            <a:ext cx="8699500" cy="221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Changes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details of CIRO not informed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stock</a:t>
            </a:r>
            <a:r>
              <a:rPr dirty="0" sz="2400" spc="-1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exchange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Employees not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sensitized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under the regulations. Frequent</a:t>
            </a:r>
            <a:r>
              <a:rPr dirty="0" sz="2400" spc="-1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violations.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Non-intimation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closure of trading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windows to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external</a:t>
            </a:r>
            <a:r>
              <a:rPr dirty="0" sz="2400" spc="-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agencies.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Not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tracking trades of listed preference shares/ listed</a:t>
            </a:r>
            <a:r>
              <a:rPr dirty="0" sz="2400" spc="-1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debentures.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Mechanism for handling leak of</a:t>
            </a:r>
            <a:r>
              <a:rPr dirty="0" sz="2400" spc="-6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UPSI.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No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mechanism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evaluate effectiveness of internal</a:t>
            </a:r>
            <a:r>
              <a:rPr dirty="0" sz="2400" spc="-1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controls.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66576" y="6421120"/>
            <a:ext cx="1162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</a:pPr>
            <a:r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8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0"/>
          <a:ext cx="12198985" cy="6711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9730"/>
                <a:gridCol w="3454400"/>
                <a:gridCol w="2998470"/>
                <a:gridCol w="2152650"/>
                <a:gridCol w="1938020"/>
              </a:tblGrid>
              <a:tr h="713331">
                <a:tc>
                  <a:txBody>
                    <a:bodyPr/>
                    <a:lstStyle/>
                    <a:p>
                      <a:pPr marL="186690" marR="179705" indent="23876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Basis of 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Compar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ison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223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9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Secretarial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</a:t>
                      </a:r>
                      <a:r>
                        <a:rPr dirty="0" sz="1900" spc="-1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Report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8636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ASC Report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286385" indent="-1257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900" spc="-8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Return  Certification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CG</a:t>
                      </a:r>
                      <a:r>
                        <a:rPr dirty="0" sz="1900" spc="-2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Certificate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C0504D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5989093">
                <a:tc>
                  <a:txBody>
                    <a:bodyPr/>
                    <a:lstStyle/>
                    <a:p>
                      <a:pPr marL="334010" marR="327660" indent="87630">
                        <a:lnSpc>
                          <a:spcPts val="2280"/>
                        </a:lnSpc>
                        <a:spcBef>
                          <a:spcPts val="10"/>
                        </a:spcBef>
                      </a:pPr>
                      <a:r>
                        <a:rPr dirty="0" sz="1900" b="1">
                          <a:latin typeface="Times New Roman"/>
                          <a:cs typeface="Times New Roman"/>
                        </a:rPr>
                        <a:t>Specific  </a:t>
                      </a:r>
                      <a:r>
                        <a:rPr dirty="0" sz="1900" b="1">
                          <a:latin typeface="Times New Roman"/>
                          <a:cs typeface="Times New Roman"/>
                        </a:rPr>
                        <a:t>reporting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60325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1480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Sending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notices and agenda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for Board</a:t>
                      </a:r>
                      <a:r>
                        <a:rPr dirty="0" sz="19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meetings;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indent="-342900">
                        <a:lnSpc>
                          <a:spcPts val="2205"/>
                        </a:lnSpc>
                        <a:buFont typeface="Symbol"/>
                        <a:buChar char=""/>
                        <a:tabLst>
                          <a:tab pos="411480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Board constitution</a:t>
                      </a:r>
                      <a:r>
                        <a:rPr dirty="0" sz="1900" spc="4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and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>
                        <a:lnSpc>
                          <a:spcPct val="100000"/>
                        </a:lnSpc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changes made</a:t>
                      </a:r>
                      <a:r>
                        <a:rPr dirty="0" sz="19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therein;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59690" indent="-3429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411480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Capturing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dissenting views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the board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member, if</a:t>
                      </a:r>
                      <a:r>
                        <a:rPr dirty="0" sz="19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any;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60325" indent="-3429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1480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Presence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adequate systems  and processes in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company  commensurate with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size  and operations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company  to monitor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ensure  compliance with applicable  laws, rules, regulations and  guideline;</a:t>
                      </a:r>
                      <a:r>
                        <a:rPr dirty="0" sz="19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and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61594" indent="-3429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1480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Specific events and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their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compliance.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1480" marR="60325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Maintenance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proper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records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as per SEBI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Regulations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Circular;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indent="-342900">
                        <a:lnSpc>
                          <a:spcPts val="2205"/>
                        </a:lnSpc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List of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actions taken</a:t>
                      </a:r>
                      <a:r>
                        <a:rPr dirty="0" sz="19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by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59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SEBI or stock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exchange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for any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non-compliance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respect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compliance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SEBI laws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either on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listed entity,  its directors, promoters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material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subsidiaries;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1480" marR="59690" indent="-3429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Action taken by the listed  entity and comments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on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such actions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taken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by the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PCS for the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reporting  year as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well as for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past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years.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12115" marR="60325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Annual Return  in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Form MGT-7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correct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and  adequate;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just" marL="412115" marR="60325" indent="-3429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211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Compliance with  provisions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 Act and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Rules 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in 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relation to 18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points</a:t>
                      </a:r>
                      <a:r>
                        <a:rPr dirty="0" sz="19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specified.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115" indent="-342900">
                        <a:lnSpc>
                          <a:spcPts val="22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2115" algn="l"/>
                          <a:tab pos="412750" algn="l"/>
                          <a:tab pos="821690" algn="l"/>
                          <a:tab pos="1595120" algn="l"/>
                          <a:tab pos="1729105" algn="l"/>
                        </a:tabLst>
                      </a:pP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Confirmation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mp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ce  with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CG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provi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ons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as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2115">
                        <a:lnSpc>
                          <a:spcPts val="2205"/>
                        </a:lnSpc>
                        <a:tabLst>
                          <a:tab pos="1742439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ind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9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in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2115">
                        <a:lnSpc>
                          <a:spcPct val="100000"/>
                        </a:lnSpc>
                        <a:tabLst>
                          <a:tab pos="1172845" algn="l"/>
                          <a:tab pos="1727835" algn="l"/>
                        </a:tabLst>
                      </a:pP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 spc="-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LODR.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2115" indent="-3429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12115" algn="l"/>
                          <a:tab pos="412750" algn="l"/>
                          <a:tab pos="1181735" algn="l"/>
                        </a:tabLst>
                      </a:pPr>
                      <a:r>
                        <a:rPr dirty="0" sz="190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cif</a:t>
                      </a:r>
                      <a:r>
                        <a:rPr dirty="0" sz="19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c  </a:t>
                      </a:r>
                      <a:r>
                        <a:rPr dirty="0" sz="1900">
                          <a:latin typeface="Times New Roman"/>
                          <a:cs typeface="Times New Roman"/>
                        </a:rPr>
                        <a:t>reporting.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5154" y="2342895"/>
            <a:ext cx="757047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SEBI (SAST) Regulations,</a:t>
            </a:r>
            <a:r>
              <a:rPr dirty="0" sz="4400" spc="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2011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730990" y="19811"/>
            <a:ext cx="281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36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6494" y="507746"/>
            <a:ext cx="33470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Checkpoints in</a:t>
            </a:r>
            <a:r>
              <a:rPr dirty="0" spc="-5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brief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15900" y="1042924"/>
            <a:ext cx="11610340" cy="4872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as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 Target</a:t>
            </a:r>
            <a:r>
              <a:rPr dirty="0" sz="2500" spc="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Company</a:t>
            </a:r>
            <a:endParaRPr sz="2500">
              <a:latin typeface="Times New Roman"/>
              <a:cs typeface="Times New Roman"/>
            </a:endParaRPr>
          </a:p>
          <a:p>
            <a:pPr lvl="1" marL="755650" indent="-342900">
              <a:lnSpc>
                <a:spcPts val="288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case of open offer, where the </a:t>
            </a:r>
            <a:r>
              <a:rPr dirty="0" sz="2400" spc="-5">
                <a:latin typeface="Times New Roman"/>
                <a:cs typeface="Times New Roman"/>
              </a:rPr>
              <a:t>TC has </a:t>
            </a:r>
            <a:r>
              <a:rPr dirty="0" sz="2400">
                <a:latin typeface="Times New Roman"/>
                <a:cs typeface="Times New Roman"/>
              </a:rPr>
              <a:t>performed </a:t>
            </a:r>
            <a:r>
              <a:rPr dirty="0" sz="2400" spc="-5">
                <a:latin typeface="Times New Roman"/>
                <a:cs typeface="Times New Roman"/>
              </a:rPr>
              <a:t>its </a:t>
            </a:r>
            <a:r>
              <a:rPr dirty="0" sz="2400">
                <a:latin typeface="Times New Roman"/>
                <a:cs typeface="Times New Roman"/>
              </a:rPr>
              <a:t>obligations under </a:t>
            </a:r>
            <a:r>
              <a:rPr dirty="0" sz="2400" spc="-5">
                <a:latin typeface="Times New Roman"/>
                <a:cs typeface="Times New Roman"/>
              </a:rPr>
              <a:t>SAST</a:t>
            </a:r>
            <a:r>
              <a:rPr dirty="0" sz="2400" spc="-9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[Reg.26]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3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Compliances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as an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acquirer or</a:t>
            </a:r>
            <a:r>
              <a:rPr dirty="0" sz="2500" spc="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promoter</a:t>
            </a:r>
            <a:endParaRPr sz="2500">
              <a:latin typeface="Times New Roman"/>
              <a:cs typeface="Times New Roman"/>
            </a:endParaRPr>
          </a:p>
          <a:p>
            <a:pPr lvl="1" marL="75565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Whether company </a:t>
            </a:r>
            <a:r>
              <a:rPr dirty="0" sz="2400" spc="-5">
                <a:latin typeface="Times New Roman"/>
                <a:cs typeface="Times New Roman"/>
              </a:rPr>
              <a:t>has </a:t>
            </a:r>
            <a:r>
              <a:rPr dirty="0" sz="2400">
                <a:latin typeface="Times New Roman"/>
                <a:cs typeface="Times New Roman"/>
              </a:rPr>
              <a:t>any investment </a:t>
            </a:r>
            <a:r>
              <a:rPr dirty="0" sz="2400" spc="-5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equity listed</a:t>
            </a:r>
            <a:r>
              <a:rPr dirty="0" sz="2400" spc="-9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entities?</a:t>
            </a:r>
            <a:endParaRPr sz="2400">
              <a:latin typeface="Times New Roman"/>
              <a:cs typeface="Times New Roman"/>
            </a:endParaRPr>
          </a:p>
          <a:p>
            <a:pPr lvl="2" marL="121285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200">
                <a:solidFill>
                  <a:srgbClr val="C00000"/>
                </a:solidFill>
                <a:latin typeface="Times New Roman"/>
                <a:cs typeface="Times New Roman"/>
              </a:rPr>
              <a:t>Whether there were any acquisition of shares or voting rights or</a:t>
            </a:r>
            <a:r>
              <a:rPr dirty="0" sz="2200" spc="-10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C00000"/>
                </a:solidFill>
                <a:latin typeface="Times New Roman"/>
                <a:cs typeface="Times New Roman"/>
              </a:rPr>
              <a:t>control?</a:t>
            </a:r>
            <a:endParaRPr sz="2200">
              <a:latin typeface="Times New Roman"/>
              <a:cs typeface="Times New Roman"/>
            </a:endParaRPr>
          </a:p>
          <a:p>
            <a:pPr lvl="2" marL="1212850" indent="-342900">
              <a:lnSpc>
                <a:spcPct val="100000"/>
              </a:lnSpc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200">
                <a:solidFill>
                  <a:srgbClr val="C00000"/>
                </a:solidFill>
                <a:latin typeface="Times New Roman"/>
                <a:cs typeface="Times New Roman"/>
              </a:rPr>
              <a:t>Open offer triggered or eligible for</a:t>
            </a:r>
            <a:r>
              <a:rPr dirty="0" sz="2200" spc="-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C00000"/>
                </a:solidFill>
                <a:latin typeface="Times New Roman"/>
                <a:cs typeface="Times New Roman"/>
              </a:rPr>
              <a:t>exemption?</a:t>
            </a:r>
            <a:endParaRPr sz="2200">
              <a:latin typeface="Times New Roman"/>
              <a:cs typeface="Times New Roman"/>
            </a:endParaRPr>
          </a:p>
          <a:p>
            <a:pPr lvl="3" marL="1384300" indent="-342900">
              <a:lnSpc>
                <a:spcPts val="2395"/>
              </a:lnSpc>
              <a:spcBef>
                <a:spcPts val="10"/>
              </a:spcBef>
              <a:buFont typeface="Arial"/>
              <a:buChar char="•"/>
              <a:tabLst>
                <a:tab pos="1383665" algn="l"/>
                <a:tab pos="1384300" algn="l"/>
              </a:tabLst>
            </a:pPr>
            <a:r>
              <a:rPr dirty="0" sz="2000" spc="-5">
                <a:latin typeface="Times New Roman"/>
                <a:cs typeface="Times New Roman"/>
              </a:rPr>
              <a:t>In case of exemption, check reporting as per Reg.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10.</a:t>
            </a:r>
            <a:endParaRPr sz="2000">
              <a:latin typeface="Times New Roman"/>
              <a:cs typeface="Times New Roman"/>
            </a:endParaRPr>
          </a:p>
          <a:p>
            <a:pPr lvl="2" marL="1212850" indent="-342900">
              <a:lnSpc>
                <a:spcPts val="2635"/>
              </a:lnSpc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200">
                <a:solidFill>
                  <a:srgbClr val="C00000"/>
                </a:solidFill>
                <a:latin typeface="Times New Roman"/>
                <a:cs typeface="Times New Roman"/>
              </a:rPr>
              <a:t>Disclosure under Reg. 29 </a:t>
            </a:r>
            <a:r>
              <a:rPr dirty="0" sz="2200" spc="-5">
                <a:solidFill>
                  <a:srgbClr val="C00000"/>
                </a:solidFill>
                <a:latin typeface="Times New Roman"/>
                <a:cs typeface="Times New Roman"/>
              </a:rPr>
              <a:t>(1) </a:t>
            </a:r>
            <a:r>
              <a:rPr dirty="0" sz="2200">
                <a:solidFill>
                  <a:srgbClr val="C00000"/>
                </a:solidFill>
                <a:latin typeface="Times New Roman"/>
                <a:cs typeface="Times New Roman"/>
              </a:rPr>
              <a:t>&amp; </a:t>
            </a:r>
            <a:r>
              <a:rPr dirty="0" sz="2200" spc="-5">
                <a:solidFill>
                  <a:srgbClr val="C00000"/>
                </a:solidFill>
                <a:latin typeface="Times New Roman"/>
                <a:cs typeface="Times New Roman"/>
              </a:rPr>
              <a:t>(2) </a:t>
            </a:r>
            <a:r>
              <a:rPr dirty="0" sz="2200">
                <a:solidFill>
                  <a:srgbClr val="C00000"/>
                </a:solidFill>
                <a:latin typeface="Times New Roman"/>
                <a:cs typeface="Times New Roman"/>
              </a:rPr>
              <a:t>and Reg.</a:t>
            </a:r>
            <a:r>
              <a:rPr dirty="0" sz="22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C00000"/>
                </a:solidFill>
                <a:latin typeface="Times New Roman"/>
                <a:cs typeface="Times New Roman"/>
              </a:rPr>
              <a:t>30.</a:t>
            </a:r>
            <a:endParaRPr sz="2200">
              <a:latin typeface="Times New Roman"/>
              <a:cs typeface="Times New Roman"/>
            </a:endParaRPr>
          </a:p>
          <a:p>
            <a:pPr lvl="3" marL="1384300" indent="-342900">
              <a:lnSpc>
                <a:spcPts val="2390"/>
              </a:lnSpc>
              <a:spcBef>
                <a:spcPts val="10"/>
              </a:spcBef>
              <a:buFont typeface="Arial"/>
              <a:buChar char="•"/>
              <a:tabLst>
                <a:tab pos="1383665" algn="l"/>
                <a:tab pos="1384300" algn="l"/>
              </a:tabLst>
            </a:pPr>
            <a:r>
              <a:rPr dirty="0" sz="2000" spc="-5">
                <a:latin typeface="Times New Roman"/>
                <a:cs typeface="Times New Roman"/>
              </a:rPr>
              <a:t>As per format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prescribed.</a:t>
            </a:r>
            <a:endParaRPr sz="2000">
              <a:latin typeface="Times New Roman"/>
              <a:cs typeface="Times New Roman"/>
            </a:endParaRPr>
          </a:p>
          <a:p>
            <a:pPr lvl="1" marL="755650" indent="-342900">
              <a:lnSpc>
                <a:spcPts val="287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Whether the investments have been pledged or</a:t>
            </a:r>
            <a:r>
              <a:rPr dirty="0" sz="2400" spc="-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encumbered?</a:t>
            </a:r>
            <a:endParaRPr sz="2400">
              <a:latin typeface="Times New Roman"/>
              <a:cs typeface="Times New Roman"/>
            </a:endParaRPr>
          </a:p>
          <a:p>
            <a:pPr lvl="2" marL="1212850" indent="-3429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Disclosure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under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Reg.</a:t>
            </a:r>
            <a:r>
              <a:rPr dirty="0" sz="2100" spc="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31.</a:t>
            </a:r>
            <a:endParaRPr sz="2100">
              <a:latin typeface="Times New Roman"/>
              <a:cs typeface="Times New Roman"/>
            </a:endParaRPr>
          </a:p>
          <a:p>
            <a:pPr lvl="2" marL="1212850" indent="-342900">
              <a:lnSpc>
                <a:spcPts val="2515"/>
              </a:lnSpc>
              <a:buFont typeface="Arial"/>
              <a:buChar char="•"/>
              <a:tabLst>
                <a:tab pos="1212215" algn="l"/>
                <a:tab pos="1212850" algn="l"/>
              </a:tabLst>
            </a:pP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Whether confirmation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on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encumbrance placed </a:t>
            </a:r>
            <a:r>
              <a:rPr dirty="0" sz="2100">
                <a:solidFill>
                  <a:srgbClr val="C00000"/>
                </a:solidFill>
                <a:latin typeface="Times New Roman"/>
                <a:cs typeface="Times New Roman"/>
              </a:rPr>
              <a:t>before Audit</a:t>
            </a:r>
            <a:r>
              <a:rPr dirty="0" sz="2100" spc="1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100" spc="-5">
                <a:solidFill>
                  <a:srgbClr val="C00000"/>
                </a:solidFill>
                <a:latin typeface="Times New Roman"/>
                <a:cs typeface="Times New Roman"/>
              </a:rPr>
              <a:t>Committee.</a:t>
            </a:r>
            <a:endParaRPr sz="2100">
              <a:latin typeface="Times New Roman"/>
              <a:cs typeface="Times New Roman"/>
            </a:endParaRPr>
          </a:p>
          <a:p>
            <a:pPr lvl="1" marL="755650" marR="5080" indent="-342900">
              <a:lnSpc>
                <a:spcPts val="2880"/>
              </a:lnSpc>
              <a:spcBef>
                <a:spcPts val="9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 spc="-5">
                <a:latin typeface="Times New Roman"/>
                <a:cs typeface="Times New Roman"/>
              </a:rPr>
              <a:t>Whether shareholder holding </a:t>
            </a:r>
            <a:r>
              <a:rPr dirty="0" sz="2400">
                <a:latin typeface="Times New Roman"/>
                <a:cs typeface="Times New Roman"/>
              </a:rPr>
              <a:t>25% of the paid up </a:t>
            </a:r>
            <a:r>
              <a:rPr dirty="0" sz="2400" spc="-5">
                <a:latin typeface="Times New Roman"/>
                <a:cs typeface="Times New Roman"/>
              </a:rPr>
              <a:t>capital </a:t>
            </a:r>
            <a:r>
              <a:rPr dirty="0" sz="2400">
                <a:latin typeface="Times New Roman"/>
                <a:cs typeface="Times New Roman"/>
              </a:rPr>
              <a:t>of the </a:t>
            </a:r>
            <a:r>
              <a:rPr dirty="0" sz="2400" spc="-5">
                <a:latin typeface="Times New Roman"/>
                <a:cs typeface="Times New Roman"/>
              </a:rPr>
              <a:t>company has acquired  </a:t>
            </a:r>
            <a:r>
              <a:rPr dirty="0" sz="2400">
                <a:latin typeface="Times New Roman"/>
                <a:cs typeface="Times New Roman"/>
              </a:rPr>
              <a:t>5% or more share or voting rights </a:t>
            </a:r>
            <a:r>
              <a:rPr dirty="0" sz="2400" spc="-5">
                <a:latin typeface="Times New Roman"/>
                <a:cs typeface="Times New Roman"/>
              </a:rPr>
              <a:t>in </a:t>
            </a:r>
            <a:r>
              <a:rPr dirty="0" sz="2400">
                <a:latin typeface="Times New Roman"/>
                <a:cs typeface="Times New Roman"/>
              </a:rPr>
              <a:t>financial</a:t>
            </a:r>
            <a:r>
              <a:rPr dirty="0" sz="2400" spc="-7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year?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1203" y="2342895"/>
            <a:ext cx="982091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FEMA Regulations – FDI, ODI </a:t>
            </a:r>
            <a:r>
              <a:rPr dirty="0" sz="4400" b="1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dirty="0" sz="4400" spc="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5" b="1">
                <a:solidFill>
                  <a:srgbClr val="FFFFFF"/>
                </a:solidFill>
                <a:latin typeface="Times New Roman"/>
                <a:cs typeface="Times New Roman"/>
              </a:rPr>
              <a:t>ECB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730990" y="19811"/>
            <a:ext cx="281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36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1285" y="602995"/>
            <a:ext cx="532955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FEMA- </a:t>
            </a:r>
            <a:r>
              <a:rPr dirty="0"/>
              <a:t>Foreign Direct</a:t>
            </a:r>
            <a:r>
              <a:rPr dirty="0" spc="-55"/>
              <a:t> </a:t>
            </a:r>
            <a:r>
              <a:rPr dirty="0"/>
              <a:t>Investment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76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96900" y="1025398"/>
            <a:ext cx="10742930" cy="4598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192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dirty="0" u="heavy" sz="2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FEM (Non – Debt Instruments) Rules,</a:t>
            </a:r>
            <a:r>
              <a:rPr dirty="0" u="heavy" sz="2400" spc="-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dirty="0" u="heavy" sz="2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2019</a:t>
            </a:r>
            <a:endParaRPr sz="2400">
              <a:latin typeface="Times New Roman"/>
              <a:cs typeface="Times New Roman"/>
            </a:endParaRPr>
          </a:p>
          <a:p>
            <a:pPr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notified on October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17,2019</a:t>
            </a:r>
            <a:endParaRPr sz="2200">
              <a:latin typeface="Times New Roman"/>
              <a:cs typeface="Times New Roman"/>
            </a:endParaRPr>
          </a:p>
          <a:p>
            <a:pPr marL="755650" marR="89916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latin typeface="Times New Roman"/>
                <a:cs typeface="Times New Roman"/>
              </a:rPr>
              <a:t>supersedes </a:t>
            </a:r>
            <a:r>
              <a:rPr dirty="0" sz="2200">
                <a:latin typeface="Times New Roman"/>
                <a:cs typeface="Times New Roman"/>
              </a:rPr>
              <a:t>FEM </a:t>
            </a:r>
            <a:r>
              <a:rPr dirty="0" sz="2200" spc="-10">
                <a:latin typeface="Times New Roman"/>
                <a:cs typeface="Times New Roman"/>
              </a:rPr>
              <a:t>(Transfer </a:t>
            </a:r>
            <a:r>
              <a:rPr dirty="0" sz="2200">
                <a:latin typeface="Times New Roman"/>
                <a:cs typeface="Times New Roman"/>
              </a:rPr>
              <a:t>of Issue of security by a person resident outside</a:t>
            </a:r>
            <a:r>
              <a:rPr dirty="0" sz="2200" spc="-9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India)  </a:t>
            </a:r>
            <a:r>
              <a:rPr dirty="0" sz="2200" spc="-5">
                <a:latin typeface="Times New Roman"/>
                <a:cs typeface="Times New Roman"/>
              </a:rPr>
              <a:t>Regulations,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2017</a:t>
            </a:r>
            <a:endParaRPr sz="2200">
              <a:latin typeface="Times New Roman"/>
              <a:cs typeface="Times New Roman"/>
            </a:endParaRPr>
          </a:p>
          <a:p>
            <a:pPr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latin typeface="Times New Roman"/>
                <a:cs typeface="Times New Roman"/>
              </a:rPr>
              <a:t>supersedes </a:t>
            </a:r>
            <a:r>
              <a:rPr dirty="0" sz="2200">
                <a:latin typeface="Times New Roman"/>
                <a:cs typeface="Times New Roman"/>
              </a:rPr>
              <a:t>FEM (Acquisition and </a:t>
            </a:r>
            <a:r>
              <a:rPr dirty="0" sz="2200" spc="-10">
                <a:latin typeface="Times New Roman"/>
                <a:cs typeface="Times New Roman"/>
              </a:rPr>
              <a:t>Transfer </a:t>
            </a:r>
            <a:r>
              <a:rPr dirty="0" sz="2200">
                <a:latin typeface="Times New Roman"/>
                <a:cs typeface="Times New Roman"/>
              </a:rPr>
              <a:t>of Immovable </a:t>
            </a:r>
            <a:r>
              <a:rPr dirty="0" sz="2200" spc="-5">
                <a:latin typeface="Times New Roman"/>
                <a:cs typeface="Times New Roman"/>
              </a:rPr>
              <a:t>Property </a:t>
            </a:r>
            <a:r>
              <a:rPr dirty="0" sz="2200">
                <a:latin typeface="Times New Roman"/>
                <a:cs typeface="Times New Roman"/>
              </a:rPr>
              <a:t>in </a:t>
            </a:r>
            <a:r>
              <a:rPr dirty="0" sz="2200" spc="-5">
                <a:latin typeface="Times New Roman"/>
                <a:cs typeface="Times New Roman"/>
              </a:rPr>
              <a:t>India) </a:t>
            </a:r>
            <a:r>
              <a:rPr dirty="0" sz="2200">
                <a:latin typeface="Times New Roman"/>
                <a:cs typeface="Times New Roman"/>
              </a:rPr>
              <a:t>Regulations,  2018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0"/>
              </a:lnSpc>
              <a:buClr>
                <a:srgbClr val="1F487C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2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FEM </a:t>
            </a:r>
            <a:r>
              <a:rPr dirty="0" u="heavy" sz="2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(Mode of Payment and Reporting of Non-Debt Instruments) Regulations,</a:t>
            </a:r>
            <a:r>
              <a:rPr dirty="0" u="heavy" sz="2400" spc="-1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dirty="0" u="heavy" sz="2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2019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notified on October 17,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2019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Sectors specified v/s Sectors not</a:t>
            </a:r>
            <a:r>
              <a:rPr dirty="0" sz="2400" spc="-5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specified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Automatic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v/s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approval</a:t>
            </a:r>
            <a:r>
              <a:rPr dirty="0" sz="2400" spc="-3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route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Foreign Direct Investment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v/s Foreign Portfolio</a:t>
            </a:r>
            <a:r>
              <a:rPr dirty="0" sz="24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Investment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Direct investment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v/s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indirect foreign</a:t>
            </a:r>
            <a:r>
              <a:rPr dirty="0" sz="2400" spc="-6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investment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Repatriable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v/s</a:t>
            </a:r>
            <a:r>
              <a:rPr dirty="0" sz="24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non-repatriable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31561" y="602995"/>
            <a:ext cx="193103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Times New Roman"/>
                <a:cs typeface="Times New Roman"/>
              </a:rPr>
              <a:t>FDI v/s</a:t>
            </a:r>
            <a:r>
              <a:rPr dirty="0" spc="-100" b="1">
                <a:latin typeface="Times New Roman"/>
                <a:cs typeface="Times New Roman"/>
              </a:rPr>
              <a:t> </a:t>
            </a:r>
            <a:r>
              <a:rPr dirty="0" b="1">
                <a:latin typeface="Times New Roman"/>
                <a:cs typeface="Times New Roman"/>
              </a:rPr>
              <a:t>FPI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84507" y="166115"/>
            <a:ext cx="244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84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54115" y="1225205"/>
            <a:ext cx="687705" cy="160020"/>
          </a:xfrm>
          <a:custGeom>
            <a:avLst/>
            <a:gdLst/>
            <a:ahLst/>
            <a:cxnLst/>
            <a:rect l="l" t="t" r="r" b="b"/>
            <a:pathLst>
              <a:path w="687704" h="160019">
                <a:moveTo>
                  <a:pt x="0" y="159729"/>
                </a:moveTo>
                <a:lnTo>
                  <a:pt x="33462" y="124012"/>
                </a:lnTo>
                <a:lnTo>
                  <a:pt x="69837" y="92728"/>
                </a:lnTo>
                <a:lnTo>
                  <a:pt x="108739" y="65911"/>
                </a:lnTo>
                <a:lnTo>
                  <a:pt x="149783" y="43594"/>
                </a:lnTo>
                <a:lnTo>
                  <a:pt x="192583" y="25810"/>
                </a:lnTo>
                <a:lnTo>
                  <a:pt x="236754" y="12594"/>
                </a:lnTo>
                <a:lnTo>
                  <a:pt x="281909" y="3980"/>
                </a:lnTo>
                <a:lnTo>
                  <a:pt x="327664" y="0"/>
                </a:lnTo>
                <a:lnTo>
                  <a:pt x="373632" y="688"/>
                </a:lnTo>
                <a:lnTo>
                  <a:pt x="419429" y="6078"/>
                </a:lnTo>
                <a:lnTo>
                  <a:pt x="464667" y="16204"/>
                </a:lnTo>
                <a:lnTo>
                  <a:pt x="508963" y="31100"/>
                </a:lnTo>
                <a:lnTo>
                  <a:pt x="551929" y="50798"/>
                </a:lnTo>
                <a:lnTo>
                  <a:pt x="593181" y="75333"/>
                </a:lnTo>
                <a:lnTo>
                  <a:pt x="632333" y="104738"/>
                </a:lnTo>
                <a:lnTo>
                  <a:pt x="661066" y="131091"/>
                </a:lnTo>
                <a:lnTo>
                  <a:pt x="674516" y="145136"/>
                </a:lnTo>
                <a:lnTo>
                  <a:pt x="687324" y="159729"/>
                </a:lnTo>
              </a:path>
            </a:pathLst>
          </a:custGeom>
          <a:ln w="25146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4997830" y="1949069"/>
            <a:ext cx="3199765" cy="562610"/>
            <a:chOff x="4997830" y="1949069"/>
            <a:chExt cx="3199765" cy="562610"/>
          </a:xfrm>
        </p:grpSpPr>
        <p:sp>
          <p:nvSpPr>
            <p:cNvPr id="6" name="object 6"/>
            <p:cNvSpPr/>
            <p:nvPr/>
          </p:nvSpPr>
          <p:spPr>
            <a:xfrm>
              <a:off x="5010530" y="2121789"/>
              <a:ext cx="3174365" cy="377190"/>
            </a:xfrm>
            <a:custGeom>
              <a:avLst/>
              <a:gdLst/>
              <a:ahLst/>
              <a:cxnLst/>
              <a:rect l="l" t="t" r="r" b="b"/>
              <a:pathLst>
                <a:path w="3174365" h="377189">
                  <a:moveTo>
                    <a:pt x="1587246" y="0"/>
                  </a:moveTo>
                  <a:lnTo>
                    <a:pt x="1587246" y="188340"/>
                  </a:lnTo>
                  <a:lnTo>
                    <a:pt x="3174238" y="188340"/>
                  </a:lnTo>
                  <a:lnTo>
                    <a:pt x="3174238" y="376809"/>
                  </a:lnTo>
                </a:path>
                <a:path w="3174365" h="377189">
                  <a:moveTo>
                    <a:pt x="1586992" y="0"/>
                  </a:moveTo>
                  <a:lnTo>
                    <a:pt x="1586992" y="188340"/>
                  </a:lnTo>
                  <a:lnTo>
                    <a:pt x="0" y="188340"/>
                  </a:lnTo>
                  <a:lnTo>
                    <a:pt x="0" y="376809"/>
                  </a:lnTo>
                </a:path>
              </a:pathLst>
            </a:custGeom>
            <a:ln w="25146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254114" y="1961769"/>
              <a:ext cx="687705" cy="160020"/>
            </a:xfrm>
            <a:custGeom>
              <a:avLst/>
              <a:gdLst/>
              <a:ahLst/>
              <a:cxnLst/>
              <a:rect l="l" t="t" r="r" b="b"/>
              <a:pathLst>
                <a:path w="687704" h="160019">
                  <a:moveTo>
                    <a:pt x="687324" y="0"/>
                  </a:moveTo>
                  <a:lnTo>
                    <a:pt x="653861" y="35716"/>
                  </a:lnTo>
                  <a:lnTo>
                    <a:pt x="617486" y="67000"/>
                  </a:lnTo>
                  <a:lnTo>
                    <a:pt x="578584" y="93818"/>
                  </a:lnTo>
                  <a:lnTo>
                    <a:pt x="537540" y="116135"/>
                  </a:lnTo>
                  <a:lnTo>
                    <a:pt x="494740" y="133919"/>
                  </a:lnTo>
                  <a:lnTo>
                    <a:pt x="450569" y="147135"/>
                  </a:lnTo>
                  <a:lnTo>
                    <a:pt x="405414" y="155749"/>
                  </a:lnTo>
                  <a:lnTo>
                    <a:pt x="359659" y="159729"/>
                  </a:lnTo>
                  <a:lnTo>
                    <a:pt x="313691" y="159041"/>
                  </a:lnTo>
                  <a:lnTo>
                    <a:pt x="267894" y="153651"/>
                  </a:lnTo>
                  <a:lnTo>
                    <a:pt x="222656" y="143525"/>
                  </a:lnTo>
                  <a:lnTo>
                    <a:pt x="178360" y="128629"/>
                  </a:lnTo>
                  <a:lnTo>
                    <a:pt x="135394" y="108931"/>
                  </a:lnTo>
                  <a:lnTo>
                    <a:pt x="94142" y="84396"/>
                  </a:lnTo>
                  <a:lnTo>
                    <a:pt x="54990" y="54990"/>
                  </a:lnTo>
                  <a:lnTo>
                    <a:pt x="26257" y="28638"/>
                  </a:lnTo>
                  <a:lnTo>
                    <a:pt x="12807" y="14593"/>
                  </a:lnTo>
                  <a:lnTo>
                    <a:pt x="0" y="0"/>
                  </a:lnTo>
                </a:path>
              </a:pathLst>
            </a:custGeom>
            <a:ln w="25146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2797936" y="3223005"/>
            <a:ext cx="3761740" cy="735965"/>
            <a:chOff x="2797936" y="3223005"/>
            <a:chExt cx="3761740" cy="735965"/>
          </a:xfrm>
        </p:grpSpPr>
        <p:sp>
          <p:nvSpPr>
            <p:cNvPr id="9" name="object 9"/>
            <p:cNvSpPr/>
            <p:nvPr/>
          </p:nvSpPr>
          <p:spPr>
            <a:xfrm>
              <a:off x="3292220" y="3395852"/>
              <a:ext cx="3254375" cy="377190"/>
            </a:xfrm>
            <a:custGeom>
              <a:avLst/>
              <a:gdLst/>
              <a:ahLst/>
              <a:cxnLst/>
              <a:rect l="l" t="t" r="r" b="b"/>
              <a:pathLst>
                <a:path w="3254375" h="377189">
                  <a:moveTo>
                    <a:pt x="1718309" y="0"/>
                  </a:moveTo>
                  <a:lnTo>
                    <a:pt x="1718309" y="188341"/>
                  </a:lnTo>
                  <a:lnTo>
                    <a:pt x="3254248" y="188341"/>
                  </a:lnTo>
                  <a:lnTo>
                    <a:pt x="3254248" y="376809"/>
                  </a:lnTo>
                </a:path>
                <a:path w="3254375" h="377189">
                  <a:moveTo>
                    <a:pt x="1718564" y="0"/>
                  </a:moveTo>
                  <a:lnTo>
                    <a:pt x="1718564" y="188341"/>
                  </a:lnTo>
                  <a:lnTo>
                    <a:pt x="0" y="188341"/>
                  </a:lnTo>
                  <a:lnTo>
                    <a:pt x="0" y="376809"/>
                  </a:lnTo>
                </a:path>
              </a:pathLst>
            </a:custGeom>
            <a:ln w="25146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810636" y="3235705"/>
              <a:ext cx="2543810" cy="710565"/>
            </a:xfrm>
            <a:custGeom>
              <a:avLst/>
              <a:gdLst/>
              <a:ahLst/>
              <a:cxnLst/>
              <a:rect l="l" t="t" r="r" b="b"/>
              <a:pathLst>
                <a:path w="2543810" h="710564">
                  <a:moveTo>
                    <a:pt x="2543810" y="0"/>
                  </a:moveTo>
                  <a:lnTo>
                    <a:pt x="2510374" y="35740"/>
                  </a:lnTo>
                  <a:lnTo>
                    <a:pt x="2474029" y="67045"/>
                  </a:lnTo>
                  <a:lnTo>
                    <a:pt x="2435159" y="93881"/>
                  </a:lnTo>
                  <a:lnTo>
                    <a:pt x="2394150" y="116215"/>
                  </a:lnTo>
                  <a:lnTo>
                    <a:pt x="2351386" y="134013"/>
                  </a:lnTo>
                  <a:lnTo>
                    <a:pt x="2307252" y="147242"/>
                  </a:lnTo>
                  <a:lnTo>
                    <a:pt x="2262135" y="155870"/>
                  </a:lnTo>
                  <a:lnTo>
                    <a:pt x="2216418" y="159863"/>
                  </a:lnTo>
                  <a:lnTo>
                    <a:pt x="2170487" y="159187"/>
                  </a:lnTo>
                  <a:lnTo>
                    <a:pt x="2124728" y="153811"/>
                  </a:lnTo>
                  <a:lnTo>
                    <a:pt x="2079526" y="143699"/>
                  </a:lnTo>
                  <a:lnTo>
                    <a:pt x="2035265" y="128820"/>
                  </a:lnTo>
                  <a:lnTo>
                    <a:pt x="1992331" y="109140"/>
                  </a:lnTo>
                  <a:lnTo>
                    <a:pt x="1951109" y="84626"/>
                  </a:lnTo>
                  <a:lnTo>
                    <a:pt x="1911985" y="55245"/>
                  </a:lnTo>
                  <a:lnTo>
                    <a:pt x="1883171" y="28813"/>
                  </a:lnTo>
                  <a:lnTo>
                    <a:pt x="1869640" y="14686"/>
                  </a:lnTo>
                  <a:lnTo>
                    <a:pt x="1856739" y="0"/>
                  </a:lnTo>
                </a:path>
                <a:path w="2543810" h="710564">
                  <a:moveTo>
                    <a:pt x="0" y="710438"/>
                  </a:moveTo>
                  <a:lnTo>
                    <a:pt x="36468" y="680706"/>
                  </a:lnTo>
                  <a:lnTo>
                    <a:pt x="74814" y="653756"/>
                  </a:lnTo>
                  <a:lnTo>
                    <a:pt x="114854" y="629587"/>
                  </a:lnTo>
                  <a:lnTo>
                    <a:pt x="156405" y="608203"/>
                  </a:lnTo>
                  <a:lnTo>
                    <a:pt x="199281" y="589604"/>
                  </a:lnTo>
                  <a:lnTo>
                    <a:pt x="243298" y="573793"/>
                  </a:lnTo>
                  <a:lnTo>
                    <a:pt x="288272" y="560770"/>
                  </a:lnTo>
                  <a:lnTo>
                    <a:pt x="334020" y="550539"/>
                  </a:lnTo>
                  <a:lnTo>
                    <a:pt x="380356" y="543100"/>
                  </a:lnTo>
                  <a:lnTo>
                    <a:pt x="427097" y="538455"/>
                  </a:lnTo>
                  <a:lnTo>
                    <a:pt x="474059" y="536606"/>
                  </a:lnTo>
                  <a:lnTo>
                    <a:pt x="521056" y="537555"/>
                  </a:lnTo>
                  <a:lnTo>
                    <a:pt x="567906" y="541303"/>
                  </a:lnTo>
                  <a:lnTo>
                    <a:pt x="614423" y="547853"/>
                  </a:lnTo>
                  <a:lnTo>
                    <a:pt x="660424" y="557205"/>
                  </a:lnTo>
                  <a:lnTo>
                    <a:pt x="705725" y="569362"/>
                  </a:lnTo>
                  <a:lnTo>
                    <a:pt x="750140" y="584325"/>
                  </a:lnTo>
                  <a:lnTo>
                    <a:pt x="793487" y="602096"/>
                  </a:lnTo>
                  <a:lnTo>
                    <a:pt x="835581" y="622676"/>
                  </a:lnTo>
                  <a:lnTo>
                    <a:pt x="876237" y="646068"/>
                  </a:lnTo>
                  <a:lnTo>
                    <a:pt x="915271" y="672273"/>
                  </a:lnTo>
                  <a:lnTo>
                    <a:pt x="952500" y="701294"/>
                  </a:lnTo>
                  <a:lnTo>
                    <a:pt x="959738" y="707390"/>
                  </a:lnTo>
                  <a:lnTo>
                    <a:pt x="963167" y="710438"/>
                  </a:lnTo>
                </a:path>
              </a:pathLst>
            </a:custGeom>
            <a:ln w="25146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2798064" y="4741798"/>
            <a:ext cx="2256790" cy="836930"/>
            <a:chOff x="2798064" y="4741798"/>
            <a:chExt cx="2256790" cy="836930"/>
          </a:xfrm>
        </p:grpSpPr>
        <p:sp>
          <p:nvSpPr>
            <p:cNvPr id="12" name="object 12"/>
            <p:cNvSpPr/>
            <p:nvPr/>
          </p:nvSpPr>
          <p:spPr>
            <a:xfrm>
              <a:off x="3292221" y="4928234"/>
              <a:ext cx="1000760" cy="638175"/>
            </a:xfrm>
            <a:custGeom>
              <a:avLst/>
              <a:gdLst/>
              <a:ahLst/>
              <a:cxnLst/>
              <a:rect l="l" t="t" r="r" b="b"/>
              <a:pathLst>
                <a:path w="1000760" h="638175">
                  <a:moveTo>
                    <a:pt x="0" y="0"/>
                  </a:moveTo>
                  <a:lnTo>
                    <a:pt x="0" y="637793"/>
                  </a:lnTo>
                  <a:lnTo>
                    <a:pt x="1000505" y="637793"/>
                  </a:lnTo>
                </a:path>
              </a:pathLst>
            </a:custGeom>
            <a:ln w="25146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810637" y="4754371"/>
              <a:ext cx="2231390" cy="762635"/>
            </a:xfrm>
            <a:custGeom>
              <a:avLst/>
              <a:gdLst/>
              <a:ahLst/>
              <a:cxnLst/>
              <a:rect l="l" t="t" r="r" b="b"/>
              <a:pathLst>
                <a:path w="2231390" h="762635">
                  <a:moveTo>
                    <a:pt x="963167" y="0"/>
                  </a:moveTo>
                  <a:lnTo>
                    <a:pt x="926699" y="29731"/>
                  </a:lnTo>
                  <a:lnTo>
                    <a:pt x="888353" y="56681"/>
                  </a:lnTo>
                  <a:lnTo>
                    <a:pt x="848313" y="80850"/>
                  </a:lnTo>
                  <a:lnTo>
                    <a:pt x="806762" y="102234"/>
                  </a:lnTo>
                  <a:lnTo>
                    <a:pt x="763886" y="120833"/>
                  </a:lnTo>
                  <a:lnTo>
                    <a:pt x="719869" y="136644"/>
                  </a:lnTo>
                  <a:lnTo>
                    <a:pt x="674895" y="149667"/>
                  </a:lnTo>
                  <a:lnTo>
                    <a:pt x="629147" y="159898"/>
                  </a:lnTo>
                  <a:lnTo>
                    <a:pt x="582811" y="167337"/>
                  </a:lnTo>
                  <a:lnTo>
                    <a:pt x="536070" y="171982"/>
                  </a:lnTo>
                  <a:lnTo>
                    <a:pt x="489108" y="173831"/>
                  </a:lnTo>
                  <a:lnTo>
                    <a:pt x="442111" y="172882"/>
                  </a:lnTo>
                  <a:lnTo>
                    <a:pt x="395261" y="169134"/>
                  </a:lnTo>
                  <a:lnTo>
                    <a:pt x="348744" y="162584"/>
                  </a:lnTo>
                  <a:lnTo>
                    <a:pt x="302743" y="153232"/>
                  </a:lnTo>
                  <a:lnTo>
                    <a:pt x="257442" y="141075"/>
                  </a:lnTo>
                  <a:lnTo>
                    <a:pt x="213027" y="126112"/>
                  </a:lnTo>
                  <a:lnTo>
                    <a:pt x="169680" y="108341"/>
                  </a:lnTo>
                  <a:lnTo>
                    <a:pt x="127586" y="87761"/>
                  </a:lnTo>
                  <a:lnTo>
                    <a:pt x="86930" y="64369"/>
                  </a:lnTo>
                  <a:lnTo>
                    <a:pt x="47896" y="38164"/>
                  </a:lnTo>
                  <a:lnTo>
                    <a:pt x="10668" y="9143"/>
                  </a:lnTo>
                  <a:lnTo>
                    <a:pt x="3429" y="3047"/>
                  </a:lnTo>
                  <a:lnTo>
                    <a:pt x="0" y="0"/>
                  </a:lnTo>
                </a:path>
                <a:path w="2231390" h="762635">
                  <a:moveTo>
                    <a:pt x="1464564" y="762126"/>
                  </a:moveTo>
                  <a:lnTo>
                    <a:pt x="1494287" y="722696"/>
                  </a:lnTo>
                  <a:lnTo>
                    <a:pt x="1526658" y="687221"/>
                  </a:lnTo>
                  <a:lnTo>
                    <a:pt x="1561395" y="655745"/>
                  </a:lnTo>
                  <a:lnTo>
                    <a:pt x="1598215" y="628311"/>
                  </a:lnTo>
                  <a:lnTo>
                    <a:pt x="1636836" y="604963"/>
                  </a:lnTo>
                  <a:lnTo>
                    <a:pt x="1676977" y="585742"/>
                  </a:lnTo>
                  <a:lnTo>
                    <a:pt x="1718356" y="570694"/>
                  </a:lnTo>
                  <a:lnTo>
                    <a:pt x="1760690" y="559860"/>
                  </a:lnTo>
                  <a:lnTo>
                    <a:pt x="1803697" y="553284"/>
                  </a:lnTo>
                  <a:lnTo>
                    <a:pt x="1847097" y="551009"/>
                  </a:lnTo>
                  <a:lnTo>
                    <a:pt x="1890606" y="553078"/>
                  </a:lnTo>
                  <a:lnTo>
                    <a:pt x="1933942" y="559534"/>
                  </a:lnTo>
                  <a:lnTo>
                    <a:pt x="1976824" y="570420"/>
                  </a:lnTo>
                  <a:lnTo>
                    <a:pt x="2018971" y="585780"/>
                  </a:lnTo>
                  <a:lnTo>
                    <a:pt x="2060098" y="605656"/>
                  </a:lnTo>
                  <a:lnTo>
                    <a:pt x="2099926" y="630091"/>
                  </a:lnTo>
                  <a:lnTo>
                    <a:pt x="2138172" y="659129"/>
                  </a:lnTo>
                  <a:lnTo>
                    <a:pt x="2187844" y="707104"/>
                  </a:lnTo>
                  <a:lnTo>
                    <a:pt x="2210341" y="733782"/>
                  </a:lnTo>
                  <a:lnTo>
                    <a:pt x="2231136" y="762126"/>
                  </a:lnTo>
                </a:path>
              </a:pathLst>
            </a:custGeom>
            <a:ln w="25146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5988303" y="4871592"/>
            <a:ext cx="2271395" cy="759460"/>
            <a:chOff x="5988303" y="4871592"/>
            <a:chExt cx="2271395" cy="759460"/>
          </a:xfrm>
        </p:grpSpPr>
        <p:sp>
          <p:nvSpPr>
            <p:cNvPr id="15" name="object 15"/>
            <p:cNvSpPr/>
            <p:nvPr/>
          </p:nvSpPr>
          <p:spPr>
            <a:xfrm>
              <a:off x="6546722" y="5079872"/>
              <a:ext cx="1015365" cy="538480"/>
            </a:xfrm>
            <a:custGeom>
              <a:avLst/>
              <a:gdLst/>
              <a:ahLst/>
              <a:cxnLst/>
              <a:rect l="l" t="t" r="r" b="b"/>
              <a:pathLst>
                <a:path w="1015365" h="538479">
                  <a:moveTo>
                    <a:pt x="0" y="0"/>
                  </a:moveTo>
                  <a:lnTo>
                    <a:pt x="0" y="538251"/>
                  </a:lnTo>
                  <a:lnTo>
                    <a:pt x="1015237" y="538251"/>
                  </a:lnTo>
                </a:path>
              </a:pathLst>
            </a:custGeom>
            <a:ln w="25146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000876" y="4884165"/>
              <a:ext cx="2245995" cy="733425"/>
            </a:xfrm>
            <a:custGeom>
              <a:avLst/>
              <a:gdLst/>
              <a:ahLst/>
              <a:cxnLst/>
              <a:rect l="l" t="t" r="r" b="b"/>
              <a:pathLst>
                <a:path w="2245995" h="733425">
                  <a:moveTo>
                    <a:pt x="1091692" y="0"/>
                  </a:moveTo>
                  <a:lnTo>
                    <a:pt x="1055287" y="29688"/>
                  </a:lnTo>
                  <a:lnTo>
                    <a:pt x="1017217" y="56939"/>
                  </a:lnTo>
                  <a:lnTo>
                    <a:pt x="977624" y="81753"/>
                  </a:lnTo>
                  <a:lnTo>
                    <a:pt x="936650" y="104126"/>
                  </a:lnTo>
                  <a:lnTo>
                    <a:pt x="894439" y="124059"/>
                  </a:lnTo>
                  <a:lnTo>
                    <a:pt x="851133" y="141550"/>
                  </a:lnTo>
                  <a:lnTo>
                    <a:pt x="806874" y="156599"/>
                  </a:lnTo>
                  <a:lnTo>
                    <a:pt x="761806" y="169203"/>
                  </a:lnTo>
                  <a:lnTo>
                    <a:pt x="716070" y="179361"/>
                  </a:lnTo>
                  <a:lnTo>
                    <a:pt x="669810" y="187074"/>
                  </a:lnTo>
                  <a:lnTo>
                    <a:pt x="623167" y="192338"/>
                  </a:lnTo>
                  <a:lnTo>
                    <a:pt x="576285" y="195154"/>
                  </a:lnTo>
                  <a:lnTo>
                    <a:pt x="529306" y="195520"/>
                  </a:lnTo>
                  <a:lnTo>
                    <a:pt x="482373" y="193434"/>
                  </a:lnTo>
                  <a:lnTo>
                    <a:pt x="435628" y="188896"/>
                  </a:lnTo>
                  <a:lnTo>
                    <a:pt x="389214" y="181905"/>
                  </a:lnTo>
                  <a:lnTo>
                    <a:pt x="343273" y="172459"/>
                  </a:lnTo>
                  <a:lnTo>
                    <a:pt x="297949" y="160557"/>
                  </a:lnTo>
                  <a:lnTo>
                    <a:pt x="253383" y="146198"/>
                  </a:lnTo>
                  <a:lnTo>
                    <a:pt x="209718" y="129381"/>
                  </a:lnTo>
                  <a:lnTo>
                    <a:pt x="167097" y="110105"/>
                  </a:lnTo>
                  <a:lnTo>
                    <a:pt x="125663" y="88368"/>
                  </a:lnTo>
                  <a:lnTo>
                    <a:pt x="85558" y="64169"/>
                  </a:lnTo>
                  <a:lnTo>
                    <a:pt x="46925" y="37507"/>
                  </a:lnTo>
                  <a:lnTo>
                    <a:pt x="9906" y="8381"/>
                  </a:lnTo>
                  <a:lnTo>
                    <a:pt x="3175" y="2793"/>
                  </a:lnTo>
                  <a:lnTo>
                    <a:pt x="0" y="0"/>
                  </a:lnTo>
                </a:path>
                <a:path w="2245995" h="733425">
                  <a:moveTo>
                    <a:pt x="1558544" y="732942"/>
                  </a:moveTo>
                  <a:lnTo>
                    <a:pt x="1592006" y="697220"/>
                  </a:lnTo>
                  <a:lnTo>
                    <a:pt x="1628381" y="665932"/>
                  </a:lnTo>
                  <a:lnTo>
                    <a:pt x="1667283" y="639111"/>
                  </a:lnTo>
                  <a:lnTo>
                    <a:pt x="1708327" y="616791"/>
                  </a:lnTo>
                  <a:lnTo>
                    <a:pt x="1751127" y="599005"/>
                  </a:lnTo>
                  <a:lnTo>
                    <a:pt x="1795298" y="585787"/>
                  </a:lnTo>
                  <a:lnTo>
                    <a:pt x="1840453" y="577170"/>
                  </a:lnTo>
                  <a:lnTo>
                    <a:pt x="1886208" y="573189"/>
                  </a:lnTo>
                  <a:lnTo>
                    <a:pt x="1932176" y="573877"/>
                  </a:lnTo>
                  <a:lnTo>
                    <a:pt x="1977973" y="579266"/>
                  </a:lnTo>
                  <a:lnTo>
                    <a:pt x="2023211" y="589392"/>
                  </a:lnTo>
                  <a:lnTo>
                    <a:pt x="2067507" y="604287"/>
                  </a:lnTo>
                  <a:lnTo>
                    <a:pt x="2110473" y="623985"/>
                  </a:lnTo>
                  <a:lnTo>
                    <a:pt x="2151725" y="648520"/>
                  </a:lnTo>
                  <a:lnTo>
                    <a:pt x="2190877" y="677925"/>
                  </a:lnTo>
                  <a:lnTo>
                    <a:pt x="2219610" y="704257"/>
                  </a:lnTo>
                  <a:lnTo>
                    <a:pt x="2233060" y="718307"/>
                  </a:lnTo>
                  <a:lnTo>
                    <a:pt x="2245868" y="732942"/>
                  </a:lnTo>
                </a:path>
              </a:pathLst>
            </a:custGeom>
            <a:ln w="25146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7828533" y="3223132"/>
            <a:ext cx="1878964" cy="723900"/>
            <a:chOff x="7828533" y="3223132"/>
            <a:chExt cx="1878964" cy="723900"/>
          </a:xfrm>
        </p:grpSpPr>
        <p:sp>
          <p:nvSpPr>
            <p:cNvPr id="18" name="object 18"/>
            <p:cNvSpPr/>
            <p:nvPr/>
          </p:nvSpPr>
          <p:spPr>
            <a:xfrm>
              <a:off x="8185022" y="3395852"/>
              <a:ext cx="825500" cy="538480"/>
            </a:xfrm>
            <a:custGeom>
              <a:avLst/>
              <a:gdLst/>
              <a:ahLst/>
              <a:cxnLst/>
              <a:rect l="l" t="t" r="r" b="b"/>
              <a:pathLst>
                <a:path w="825500" h="538479">
                  <a:moveTo>
                    <a:pt x="0" y="0"/>
                  </a:moveTo>
                  <a:lnTo>
                    <a:pt x="0" y="538226"/>
                  </a:lnTo>
                  <a:lnTo>
                    <a:pt x="825373" y="538226"/>
                  </a:lnTo>
                </a:path>
              </a:pathLst>
            </a:custGeom>
            <a:ln w="25146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841106" y="3235705"/>
              <a:ext cx="1854200" cy="697230"/>
            </a:xfrm>
            <a:custGeom>
              <a:avLst/>
              <a:gdLst/>
              <a:ahLst/>
              <a:cxnLst/>
              <a:rect l="l" t="t" r="r" b="b"/>
              <a:pathLst>
                <a:path w="1854200" h="697229">
                  <a:moveTo>
                    <a:pt x="687070" y="0"/>
                  </a:moveTo>
                  <a:lnTo>
                    <a:pt x="653634" y="35740"/>
                  </a:lnTo>
                  <a:lnTo>
                    <a:pt x="617289" y="67045"/>
                  </a:lnTo>
                  <a:lnTo>
                    <a:pt x="578419" y="93881"/>
                  </a:lnTo>
                  <a:lnTo>
                    <a:pt x="537410" y="116215"/>
                  </a:lnTo>
                  <a:lnTo>
                    <a:pt x="494646" y="134013"/>
                  </a:lnTo>
                  <a:lnTo>
                    <a:pt x="450512" y="147242"/>
                  </a:lnTo>
                  <a:lnTo>
                    <a:pt x="405395" y="155870"/>
                  </a:lnTo>
                  <a:lnTo>
                    <a:pt x="359678" y="159863"/>
                  </a:lnTo>
                  <a:lnTo>
                    <a:pt x="313747" y="159187"/>
                  </a:lnTo>
                  <a:lnTo>
                    <a:pt x="267988" y="153811"/>
                  </a:lnTo>
                  <a:lnTo>
                    <a:pt x="222786" y="143699"/>
                  </a:lnTo>
                  <a:lnTo>
                    <a:pt x="178525" y="128820"/>
                  </a:lnTo>
                  <a:lnTo>
                    <a:pt x="135591" y="109140"/>
                  </a:lnTo>
                  <a:lnTo>
                    <a:pt x="94369" y="84626"/>
                  </a:lnTo>
                  <a:lnTo>
                    <a:pt x="55245" y="55245"/>
                  </a:lnTo>
                  <a:lnTo>
                    <a:pt x="26431" y="28813"/>
                  </a:lnTo>
                  <a:lnTo>
                    <a:pt x="12900" y="14686"/>
                  </a:lnTo>
                  <a:lnTo>
                    <a:pt x="0" y="0"/>
                  </a:lnTo>
                </a:path>
                <a:path w="1854200" h="697229">
                  <a:moveTo>
                    <a:pt x="1166495" y="697103"/>
                  </a:moveTo>
                  <a:lnTo>
                    <a:pt x="1199906" y="661311"/>
                  </a:lnTo>
                  <a:lnTo>
                    <a:pt x="1236231" y="629956"/>
                  </a:lnTo>
                  <a:lnTo>
                    <a:pt x="1275084" y="603072"/>
                  </a:lnTo>
                  <a:lnTo>
                    <a:pt x="1316080" y="580691"/>
                  </a:lnTo>
                  <a:lnTo>
                    <a:pt x="1358834" y="562849"/>
                  </a:lnTo>
                  <a:lnTo>
                    <a:pt x="1402960" y="549579"/>
                  </a:lnTo>
                  <a:lnTo>
                    <a:pt x="1448075" y="540915"/>
                  </a:lnTo>
                  <a:lnTo>
                    <a:pt x="1493791" y="536891"/>
                  </a:lnTo>
                  <a:lnTo>
                    <a:pt x="1539725" y="537540"/>
                  </a:lnTo>
                  <a:lnTo>
                    <a:pt x="1585491" y="542896"/>
                  </a:lnTo>
                  <a:lnTo>
                    <a:pt x="1630704" y="552994"/>
                  </a:lnTo>
                  <a:lnTo>
                    <a:pt x="1674978" y="567867"/>
                  </a:lnTo>
                  <a:lnTo>
                    <a:pt x="1717929" y="587549"/>
                  </a:lnTo>
                  <a:lnTo>
                    <a:pt x="1759171" y="612075"/>
                  </a:lnTo>
                  <a:lnTo>
                    <a:pt x="1798320" y="641477"/>
                  </a:lnTo>
                  <a:lnTo>
                    <a:pt x="1827260" y="668051"/>
                  </a:lnTo>
                  <a:lnTo>
                    <a:pt x="1840843" y="682267"/>
                  </a:lnTo>
                  <a:lnTo>
                    <a:pt x="1853819" y="697103"/>
                  </a:lnTo>
                </a:path>
              </a:pathLst>
            </a:custGeom>
            <a:ln w="25146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5648197" y="1299972"/>
            <a:ext cx="1796414" cy="70866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12700" marR="5080" indent="47625">
              <a:lnSpc>
                <a:spcPts val="1730"/>
              </a:lnSpc>
              <a:spcBef>
                <a:spcPts val="315"/>
              </a:spcBef>
            </a:pPr>
            <a:r>
              <a:rPr dirty="0" sz="1600">
                <a:latin typeface="Times New Roman"/>
                <a:cs typeface="Times New Roman"/>
              </a:rPr>
              <a:t>Investment in equity  instruments by PROI  on repatriable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basis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67377" y="2499262"/>
            <a:ext cx="3860800" cy="160020"/>
          </a:xfrm>
          <a:custGeom>
            <a:avLst/>
            <a:gdLst/>
            <a:ahLst/>
            <a:cxnLst/>
            <a:rect l="l" t="t" r="r" b="b"/>
            <a:pathLst>
              <a:path w="3860800" h="160019">
                <a:moveTo>
                  <a:pt x="0" y="159863"/>
                </a:moveTo>
                <a:lnTo>
                  <a:pt x="33435" y="124122"/>
                </a:lnTo>
                <a:lnTo>
                  <a:pt x="69780" y="92817"/>
                </a:lnTo>
                <a:lnTo>
                  <a:pt x="108650" y="65981"/>
                </a:lnTo>
                <a:lnTo>
                  <a:pt x="149659" y="43648"/>
                </a:lnTo>
                <a:lnTo>
                  <a:pt x="192423" y="25850"/>
                </a:lnTo>
                <a:lnTo>
                  <a:pt x="236557" y="12620"/>
                </a:lnTo>
                <a:lnTo>
                  <a:pt x="281674" y="3992"/>
                </a:lnTo>
                <a:lnTo>
                  <a:pt x="327391" y="0"/>
                </a:lnTo>
                <a:lnTo>
                  <a:pt x="373322" y="675"/>
                </a:lnTo>
                <a:lnTo>
                  <a:pt x="419081" y="6052"/>
                </a:lnTo>
                <a:lnTo>
                  <a:pt x="464283" y="16163"/>
                </a:lnTo>
                <a:lnTo>
                  <a:pt x="508544" y="31042"/>
                </a:lnTo>
                <a:lnTo>
                  <a:pt x="551478" y="50722"/>
                </a:lnTo>
                <a:lnTo>
                  <a:pt x="592700" y="75236"/>
                </a:lnTo>
                <a:lnTo>
                  <a:pt x="631825" y="104618"/>
                </a:lnTo>
                <a:lnTo>
                  <a:pt x="660638" y="131050"/>
                </a:lnTo>
                <a:lnTo>
                  <a:pt x="674169" y="145176"/>
                </a:lnTo>
                <a:lnTo>
                  <a:pt x="687070" y="159863"/>
                </a:lnTo>
              </a:path>
              <a:path w="3860800" h="160019">
                <a:moveTo>
                  <a:pt x="3173729" y="159863"/>
                </a:moveTo>
                <a:lnTo>
                  <a:pt x="3207165" y="124122"/>
                </a:lnTo>
                <a:lnTo>
                  <a:pt x="3243510" y="92817"/>
                </a:lnTo>
                <a:lnTo>
                  <a:pt x="3282380" y="65981"/>
                </a:lnTo>
                <a:lnTo>
                  <a:pt x="3323389" y="43648"/>
                </a:lnTo>
                <a:lnTo>
                  <a:pt x="3366153" y="25850"/>
                </a:lnTo>
                <a:lnTo>
                  <a:pt x="3410287" y="12620"/>
                </a:lnTo>
                <a:lnTo>
                  <a:pt x="3455404" y="3992"/>
                </a:lnTo>
                <a:lnTo>
                  <a:pt x="3501121" y="0"/>
                </a:lnTo>
                <a:lnTo>
                  <a:pt x="3547052" y="675"/>
                </a:lnTo>
                <a:lnTo>
                  <a:pt x="3592811" y="6052"/>
                </a:lnTo>
                <a:lnTo>
                  <a:pt x="3638013" y="16163"/>
                </a:lnTo>
                <a:lnTo>
                  <a:pt x="3682274" y="31042"/>
                </a:lnTo>
                <a:lnTo>
                  <a:pt x="3725208" y="50722"/>
                </a:lnTo>
                <a:lnTo>
                  <a:pt x="3766430" y="75236"/>
                </a:lnTo>
                <a:lnTo>
                  <a:pt x="3805554" y="104618"/>
                </a:lnTo>
                <a:lnTo>
                  <a:pt x="3834368" y="131050"/>
                </a:lnTo>
                <a:lnTo>
                  <a:pt x="3847899" y="145176"/>
                </a:lnTo>
                <a:lnTo>
                  <a:pt x="3860800" y="159863"/>
                </a:lnTo>
              </a:path>
            </a:pathLst>
          </a:custGeom>
          <a:ln w="25146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343908" y="2793492"/>
            <a:ext cx="133350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Times New Roman"/>
                <a:cs typeface="Times New Roman"/>
              </a:rPr>
              <a:t>Listed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company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57832" y="3977385"/>
            <a:ext cx="2667000" cy="70866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ctr" marL="12700" marR="5080">
              <a:lnSpc>
                <a:spcPts val="1730"/>
              </a:lnSpc>
              <a:spcBef>
                <a:spcPts val="315"/>
              </a:spcBef>
            </a:pPr>
            <a:r>
              <a:rPr dirty="0" sz="1600">
                <a:latin typeface="Times New Roman"/>
                <a:cs typeface="Times New Roman"/>
              </a:rPr>
              <a:t>in 10% or more of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post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issue  paid- up equity capital on fully  diluted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basis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75201" y="6159665"/>
            <a:ext cx="767080" cy="211454"/>
          </a:xfrm>
          <a:custGeom>
            <a:avLst/>
            <a:gdLst/>
            <a:ahLst/>
            <a:cxnLst/>
            <a:rect l="l" t="t" r="r" b="b"/>
            <a:pathLst>
              <a:path w="767079" h="211454">
                <a:moveTo>
                  <a:pt x="766572" y="0"/>
                </a:moveTo>
                <a:lnTo>
                  <a:pt x="736848" y="39418"/>
                </a:lnTo>
                <a:lnTo>
                  <a:pt x="704477" y="74882"/>
                </a:lnTo>
                <a:lnTo>
                  <a:pt x="669740" y="106348"/>
                </a:lnTo>
                <a:lnTo>
                  <a:pt x="632920" y="133774"/>
                </a:lnTo>
                <a:lnTo>
                  <a:pt x="594299" y="157116"/>
                </a:lnTo>
                <a:lnTo>
                  <a:pt x="554158" y="176331"/>
                </a:lnTo>
                <a:lnTo>
                  <a:pt x="512779" y="191376"/>
                </a:lnTo>
                <a:lnTo>
                  <a:pt x="470445" y="202208"/>
                </a:lnTo>
                <a:lnTo>
                  <a:pt x="427438" y="208783"/>
                </a:lnTo>
                <a:lnTo>
                  <a:pt x="384038" y="211059"/>
                </a:lnTo>
                <a:lnTo>
                  <a:pt x="340529" y="208993"/>
                </a:lnTo>
                <a:lnTo>
                  <a:pt x="297193" y="202540"/>
                </a:lnTo>
                <a:lnTo>
                  <a:pt x="254311" y="191659"/>
                </a:lnTo>
                <a:lnTo>
                  <a:pt x="212164" y="176306"/>
                </a:lnTo>
                <a:lnTo>
                  <a:pt x="171037" y="156438"/>
                </a:lnTo>
                <a:lnTo>
                  <a:pt x="131209" y="132012"/>
                </a:lnTo>
                <a:lnTo>
                  <a:pt x="92963" y="102984"/>
                </a:lnTo>
                <a:lnTo>
                  <a:pt x="43291" y="55030"/>
                </a:lnTo>
                <a:lnTo>
                  <a:pt x="20794" y="28355"/>
                </a:lnTo>
                <a:lnTo>
                  <a:pt x="0" y="0"/>
                </a:lnTo>
              </a:path>
            </a:pathLst>
          </a:custGeom>
          <a:ln w="25146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048759" y="5574791"/>
            <a:ext cx="1217930" cy="48958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5575" marR="5080" indent="-143510">
              <a:lnSpc>
                <a:spcPts val="1730"/>
              </a:lnSpc>
              <a:spcBef>
                <a:spcPts val="315"/>
              </a:spcBef>
            </a:pPr>
            <a:r>
              <a:rPr dirty="0" sz="1600">
                <a:latin typeface="Times New Roman"/>
                <a:cs typeface="Times New Roman"/>
              </a:rPr>
              <a:t>Foreign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Direct  Investment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00877" y="3772467"/>
            <a:ext cx="1092200" cy="195580"/>
          </a:xfrm>
          <a:custGeom>
            <a:avLst/>
            <a:gdLst/>
            <a:ahLst/>
            <a:cxnLst/>
            <a:rect l="l" t="t" r="r" b="b"/>
            <a:pathLst>
              <a:path w="1092200" h="195579">
                <a:moveTo>
                  <a:pt x="0" y="195520"/>
                </a:moveTo>
                <a:lnTo>
                  <a:pt x="36404" y="165831"/>
                </a:lnTo>
                <a:lnTo>
                  <a:pt x="74474" y="138580"/>
                </a:lnTo>
                <a:lnTo>
                  <a:pt x="114067" y="113766"/>
                </a:lnTo>
                <a:lnTo>
                  <a:pt x="155041" y="91393"/>
                </a:lnTo>
                <a:lnTo>
                  <a:pt x="197252" y="71460"/>
                </a:lnTo>
                <a:lnTo>
                  <a:pt x="240558" y="53969"/>
                </a:lnTo>
                <a:lnTo>
                  <a:pt x="284817" y="38920"/>
                </a:lnTo>
                <a:lnTo>
                  <a:pt x="329885" y="26316"/>
                </a:lnTo>
                <a:lnTo>
                  <a:pt x="375621" y="16158"/>
                </a:lnTo>
                <a:lnTo>
                  <a:pt x="421881" y="8445"/>
                </a:lnTo>
                <a:lnTo>
                  <a:pt x="468524" y="3181"/>
                </a:lnTo>
                <a:lnTo>
                  <a:pt x="515406" y="365"/>
                </a:lnTo>
                <a:lnTo>
                  <a:pt x="562385" y="0"/>
                </a:lnTo>
                <a:lnTo>
                  <a:pt x="609318" y="2085"/>
                </a:lnTo>
                <a:lnTo>
                  <a:pt x="656063" y="6623"/>
                </a:lnTo>
                <a:lnTo>
                  <a:pt x="702477" y="13614"/>
                </a:lnTo>
                <a:lnTo>
                  <a:pt x="748418" y="23060"/>
                </a:lnTo>
                <a:lnTo>
                  <a:pt x="793742" y="34962"/>
                </a:lnTo>
                <a:lnTo>
                  <a:pt x="838308" y="49321"/>
                </a:lnTo>
                <a:lnTo>
                  <a:pt x="881973" y="66138"/>
                </a:lnTo>
                <a:lnTo>
                  <a:pt x="924594" y="85415"/>
                </a:lnTo>
                <a:lnTo>
                  <a:pt x="966028" y="107152"/>
                </a:lnTo>
                <a:lnTo>
                  <a:pt x="1006133" y="131350"/>
                </a:lnTo>
                <a:lnTo>
                  <a:pt x="1044766" y="158012"/>
                </a:lnTo>
                <a:lnTo>
                  <a:pt x="1081786" y="187138"/>
                </a:lnTo>
                <a:lnTo>
                  <a:pt x="1088517" y="192726"/>
                </a:lnTo>
                <a:lnTo>
                  <a:pt x="1091692" y="195520"/>
                </a:lnTo>
              </a:path>
            </a:pathLst>
          </a:custGeom>
          <a:ln w="25146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026405" y="4162805"/>
            <a:ext cx="3041650" cy="48958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59055" marR="5080" indent="-46990">
              <a:lnSpc>
                <a:spcPts val="1730"/>
              </a:lnSpc>
              <a:spcBef>
                <a:spcPts val="315"/>
              </a:spcBef>
            </a:pPr>
            <a:r>
              <a:rPr dirty="0" sz="1600">
                <a:latin typeface="Times New Roman"/>
                <a:cs typeface="Times New Roman"/>
              </a:rPr>
              <a:t>below 10% of the post issue paid-up  equity capital on fully diluted</a:t>
            </a:r>
            <a:r>
              <a:rPr dirty="0" sz="1600" spc="3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basis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420" y="6193891"/>
            <a:ext cx="687705" cy="160020"/>
          </a:xfrm>
          <a:custGeom>
            <a:avLst/>
            <a:gdLst/>
            <a:ahLst/>
            <a:cxnLst/>
            <a:rect l="l" t="t" r="r" b="b"/>
            <a:pathLst>
              <a:path w="687704" h="160020">
                <a:moveTo>
                  <a:pt x="687324" y="0"/>
                </a:moveTo>
                <a:lnTo>
                  <a:pt x="653861" y="35726"/>
                </a:lnTo>
                <a:lnTo>
                  <a:pt x="617486" y="67018"/>
                </a:lnTo>
                <a:lnTo>
                  <a:pt x="578584" y="93841"/>
                </a:lnTo>
                <a:lnTo>
                  <a:pt x="537540" y="116164"/>
                </a:lnTo>
                <a:lnTo>
                  <a:pt x="494740" y="133951"/>
                </a:lnTo>
                <a:lnTo>
                  <a:pt x="450569" y="147169"/>
                </a:lnTo>
                <a:lnTo>
                  <a:pt x="405414" y="155785"/>
                </a:lnTo>
                <a:lnTo>
                  <a:pt x="359659" y="159766"/>
                </a:lnTo>
                <a:lnTo>
                  <a:pt x="313691" y="159078"/>
                </a:lnTo>
                <a:lnTo>
                  <a:pt x="267894" y="153686"/>
                </a:lnTo>
                <a:lnTo>
                  <a:pt x="222656" y="143559"/>
                </a:lnTo>
                <a:lnTo>
                  <a:pt x="178360" y="128662"/>
                </a:lnTo>
                <a:lnTo>
                  <a:pt x="135394" y="108961"/>
                </a:lnTo>
                <a:lnTo>
                  <a:pt x="94142" y="84424"/>
                </a:lnTo>
                <a:lnTo>
                  <a:pt x="54990" y="55016"/>
                </a:lnTo>
                <a:lnTo>
                  <a:pt x="26257" y="28703"/>
                </a:lnTo>
                <a:lnTo>
                  <a:pt x="12807" y="14641"/>
                </a:lnTo>
                <a:lnTo>
                  <a:pt x="0" y="0"/>
                </a:lnTo>
              </a:path>
            </a:pathLst>
          </a:custGeom>
          <a:ln w="25146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185914" y="5642102"/>
            <a:ext cx="1433195" cy="48958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63525" marR="5080" indent="-251460">
              <a:lnSpc>
                <a:spcPts val="1730"/>
              </a:lnSpc>
              <a:spcBef>
                <a:spcPts val="315"/>
              </a:spcBef>
            </a:pPr>
            <a:r>
              <a:rPr dirty="0" sz="1600">
                <a:latin typeface="Times New Roman"/>
                <a:cs typeface="Times New Roman"/>
              </a:rPr>
              <a:t>Foreign</a:t>
            </a:r>
            <a:r>
              <a:rPr dirty="0" sz="1600" spc="-8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Portfolio  Investment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27214" y="2793492"/>
            <a:ext cx="151384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Times New Roman"/>
                <a:cs typeface="Times New Roman"/>
              </a:rPr>
              <a:t>Unlisted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company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007602" y="4509389"/>
            <a:ext cx="687705" cy="160655"/>
          </a:xfrm>
          <a:custGeom>
            <a:avLst/>
            <a:gdLst/>
            <a:ahLst/>
            <a:cxnLst/>
            <a:rect l="l" t="t" r="r" b="b"/>
            <a:pathLst>
              <a:path w="687704" h="160654">
                <a:moveTo>
                  <a:pt x="687324" y="0"/>
                </a:moveTo>
                <a:lnTo>
                  <a:pt x="653912" y="35791"/>
                </a:lnTo>
                <a:lnTo>
                  <a:pt x="617587" y="67146"/>
                </a:lnTo>
                <a:lnTo>
                  <a:pt x="578734" y="94030"/>
                </a:lnTo>
                <a:lnTo>
                  <a:pt x="537738" y="116411"/>
                </a:lnTo>
                <a:lnTo>
                  <a:pt x="494984" y="134253"/>
                </a:lnTo>
                <a:lnTo>
                  <a:pt x="450858" y="147523"/>
                </a:lnTo>
                <a:lnTo>
                  <a:pt x="405743" y="156187"/>
                </a:lnTo>
                <a:lnTo>
                  <a:pt x="360027" y="160211"/>
                </a:lnTo>
                <a:lnTo>
                  <a:pt x="314093" y="159562"/>
                </a:lnTo>
                <a:lnTo>
                  <a:pt x="268327" y="154206"/>
                </a:lnTo>
                <a:lnTo>
                  <a:pt x="223114" y="144108"/>
                </a:lnTo>
                <a:lnTo>
                  <a:pt x="178840" y="129235"/>
                </a:lnTo>
                <a:lnTo>
                  <a:pt x="135889" y="109553"/>
                </a:lnTo>
                <a:lnTo>
                  <a:pt x="94647" y="85027"/>
                </a:lnTo>
                <a:lnTo>
                  <a:pt x="55499" y="55625"/>
                </a:lnTo>
                <a:lnTo>
                  <a:pt x="26558" y="29051"/>
                </a:lnTo>
                <a:lnTo>
                  <a:pt x="12975" y="14835"/>
                </a:lnTo>
                <a:lnTo>
                  <a:pt x="0" y="0"/>
                </a:lnTo>
              </a:path>
            </a:pathLst>
          </a:custGeom>
          <a:ln w="25146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741409" y="3957573"/>
            <a:ext cx="1217930" cy="489584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6210" marR="5080" indent="-144145">
              <a:lnSpc>
                <a:spcPts val="1730"/>
              </a:lnSpc>
              <a:spcBef>
                <a:spcPts val="315"/>
              </a:spcBef>
            </a:pPr>
            <a:r>
              <a:rPr dirty="0" sz="1600">
                <a:latin typeface="Times New Roman"/>
                <a:cs typeface="Times New Roman"/>
              </a:rPr>
              <a:t>Foreign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Direct  Investment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3108" y="602995"/>
            <a:ext cx="360489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Checkpoints under</a:t>
            </a:r>
            <a:r>
              <a:rPr dirty="0" spc="-80"/>
              <a:t> </a:t>
            </a:r>
            <a:r>
              <a:rPr dirty="0"/>
              <a:t>FDI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862" y="1336547"/>
            <a:ext cx="9859645" cy="4203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Issue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equity instruments</a:t>
            </a:r>
            <a:r>
              <a:rPr dirty="0" sz="24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against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Swap of equity</a:t>
            </a:r>
            <a:r>
              <a:rPr dirty="0" sz="2200" spc="-2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instruments;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Import of capital goods or machinery or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equipment;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Pre-operative or pre-incorporation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expenses.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Rights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issue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or bonus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issue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Sectoral cap compliance, pricing,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renunciation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ESOP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Sectoral cap, approval required, if</a:t>
            </a:r>
            <a:r>
              <a:rPr dirty="0" sz="2200" spc="-3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any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Schemes of</a:t>
            </a:r>
            <a:r>
              <a:rPr dirty="0" sz="24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arrangement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Scheme approved by NCLT, sectoral cap, sector of transferee</a:t>
            </a:r>
            <a:r>
              <a:rPr dirty="0" sz="2200" spc="-8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company.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Share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warrants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  <a:tab pos="3845560" algn="l"/>
              </a:tabLst>
            </a:pPr>
            <a:r>
              <a:rPr dirty="0" sz="2200">
                <a:latin typeface="Times New Roman"/>
                <a:cs typeface="Times New Roman"/>
              </a:rPr>
              <a:t>Conversion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formula/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price	determined upfront. 25% upfront, balance 18</a:t>
            </a:r>
            <a:r>
              <a:rPr dirty="0" sz="2200" spc="-9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months.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85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3108" y="507746"/>
            <a:ext cx="360426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Checkpoints under</a:t>
            </a:r>
            <a:r>
              <a:rPr dirty="0" spc="-70"/>
              <a:t> </a:t>
            </a:r>
            <a:r>
              <a:rPr dirty="0" spc="-5"/>
              <a:t>FDI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862" y="890778"/>
            <a:ext cx="6459220" cy="4904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Transfer by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entity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Acquisition from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PROI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Transfer to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PROI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Pricing guidelines and reporting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compliance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Downstream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investment by entity which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</a:t>
            </a:r>
            <a:r>
              <a:rPr dirty="0" sz="2400" spc="-7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FOCC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Adherence to conditions for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DI;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Reporting – to FIFP and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RBI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Annual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compliance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Reporting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on FIRMS within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timeline</a:t>
            </a:r>
            <a:endParaRPr sz="2200">
              <a:latin typeface="Times New Roman"/>
              <a:cs typeface="Times New Roman"/>
            </a:endParaRPr>
          </a:p>
          <a:p>
            <a:pPr lvl="2" marL="1212850" indent="-28638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Allotment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&amp; Transfer of equity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instruments</a:t>
            </a:r>
            <a:endParaRPr sz="1800">
              <a:latin typeface="Times New Roman"/>
              <a:cs typeface="Times New Roman"/>
            </a:endParaRPr>
          </a:p>
          <a:p>
            <a:pPr lvl="2" marL="1212850" indent="-286385">
              <a:lnSpc>
                <a:spcPct val="10000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Downstream</a:t>
            </a:r>
            <a:r>
              <a:rPr dirty="0" sz="18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investment</a:t>
            </a:r>
            <a:endParaRPr sz="1800">
              <a:latin typeface="Times New Roman"/>
              <a:cs typeface="Times New Roman"/>
            </a:endParaRPr>
          </a:p>
          <a:p>
            <a:pPr lvl="2" marL="1212850" indent="-286385">
              <a:lnSpc>
                <a:spcPct val="10000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ESOP</a:t>
            </a:r>
            <a:endParaRPr sz="1800">
              <a:latin typeface="Times New Roman"/>
              <a:cs typeface="Times New Roman"/>
            </a:endParaRPr>
          </a:p>
          <a:p>
            <a:pPr lvl="2" marL="1212850" indent="-286385">
              <a:lnSpc>
                <a:spcPts val="2150"/>
              </a:lnSpc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Depository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 Receipts</a:t>
            </a:r>
            <a:endParaRPr sz="18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Reporting of FLA within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timeline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061" y="5771388"/>
            <a:ext cx="5467350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55650" indent="-286385">
              <a:lnSpc>
                <a:spcPts val="2150"/>
              </a:lnSpc>
              <a:spcBef>
                <a:spcPts val="100"/>
              </a:spcBef>
              <a:buFont typeface="Arial"/>
              <a:buChar char="•"/>
              <a:tabLst>
                <a:tab pos="755650" algn="l"/>
                <a:tab pos="756285" algn="l"/>
              </a:tabLst>
            </a:pP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On FLAIR,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by July</a:t>
            </a:r>
            <a:r>
              <a:rPr dirty="0" sz="1800" spc="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15</a:t>
            </a:r>
            <a:endParaRPr sz="1800">
              <a:latin typeface="Times New Roman"/>
              <a:cs typeface="Times New Roman"/>
            </a:endParaRPr>
          </a:p>
          <a:p>
            <a:pPr marL="298450" indent="-285750">
              <a:lnSpc>
                <a:spcPts val="263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200">
                <a:latin typeface="Times New Roman"/>
                <a:cs typeface="Times New Roman"/>
              </a:rPr>
              <a:t>Late </a:t>
            </a:r>
            <a:r>
              <a:rPr dirty="0" sz="2200" spc="-5">
                <a:latin typeface="Times New Roman"/>
                <a:cs typeface="Times New Roman"/>
              </a:rPr>
              <a:t>submission </a:t>
            </a:r>
            <a:r>
              <a:rPr dirty="0" sz="2200">
                <a:latin typeface="Times New Roman"/>
                <a:cs typeface="Times New Roman"/>
              </a:rPr>
              <a:t>fee levied, if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any</a:t>
            </a:r>
            <a:endParaRPr sz="2200">
              <a:latin typeface="Times New Roman"/>
              <a:cs typeface="Times New Roman"/>
            </a:endParaRPr>
          </a:p>
          <a:p>
            <a:pPr lvl="1" marL="755650" indent="-286385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755650" algn="l"/>
                <a:tab pos="756285" algn="l"/>
              </a:tabLst>
            </a:pP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Whether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paid?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Or matter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compounded before</a:t>
            </a:r>
            <a:r>
              <a:rPr dirty="0" sz="18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RBI?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38052" y="6351270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88888"/>
                </a:solidFill>
                <a:latin typeface="Carlito"/>
                <a:cs typeface="Carlito"/>
              </a:rPr>
              <a:t>86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1865" y="427228"/>
            <a:ext cx="366776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Checkpoints under</a:t>
            </a:r>
            <a:r>
              <a:rPr dirty="0" spc="-70"/>
              <a:t> </a:t>
            </a:r>
            <a:r>
              <a:rPr dirty="0" spc="-5"/>
              <a:t>ODI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87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73862" y="897635"/>
            <a:ext cx="10535920" cy="5605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Financial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commitment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within 400% of net</a:t>
            </a:r>
            <a:r>
              <a:rPr dirty="0" sz="2400" spc="-6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worth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Whether RBI approval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applicable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Receipt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share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certificate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or proof of invest within 6</a:t>
            </a:r>
            <a:r>
              <a:rPr dirty="0" sz="2400" spc="-6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months.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Repatriation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receipts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within 60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days.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Within 90 days in case of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disinvestment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Any charge created on domestic assets in favor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overseas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lender to</a:t>
            </a:r>
            <a:r>
              <a:rPr dirty="0" sz="2400" spc="-9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JV/WOS/SDS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Sale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shares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in</a:t>
            </a:r>
            <a:r>
              <a:rPr dirty="0" sz="24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JV/WOS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Write off, if any, Pricing, Extent of operation, approval of RBI required, if</a:t>
            </a:r>
            <a:r>
              <a:rPr dirty="0" sz="2200" spc="-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any.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Restructuring of balance sheet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JV/WOS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by listed/ unlisted Indian</a:t>
            </a:r>
            <a:r>
              <a:rPr dirty="0" sz="2400" spc="-10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Party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Reporting</a:t>
            </a:r>
            <a:r>
              <a:rPr dirty="0" sz="2200" spc="-2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requirement.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Reporting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requirements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Form ODI – Part I (on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remittance);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Form ODI – </a:t>
            </a:r>
            <a:r>
              <a:rPr dirty="0" sz="2200" spc="-5">
                <a:latin typeface="Times New Roman"/>
                <a:cs typeface="Times New Roman"/>
              </a:rPr>
              <a:t>Part </a:t>
            </a:r>
            <a:r>
              <a:rPr dirty="0" sz="2200">
                <a:latin typeface="Times New Roman"/>
                <a:cs typeface="Times New Roman"/>
              </a:rPr>
              <a:t>II (APR) by Dec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31;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Form ODI – </a:t>
            </a:r>
            <a:r>
              <a:rPr dirty="0" sz="2200" spc="-5">
                <a:latin typeface="Times New Roman"/>
                <a:cs typeface="Times New Roman"/>
              </a:rPr>
              <a:t>Part </a:t>
            </a:r>
            <a:r>
              <a:rPr dirty="0" sz="2200">
                <a:latin typeface="Times New Roman"/>
                <a:cs typeface="Times New Roman"/>
              </a:rPr>
              <a:t>III (on Disinvestment)</a:t>
            </a:r>
            <a:endParaRPr sz="2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Form ESOP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(annually)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0623" y="507746"/>
            <a:ext cx="373126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Checkpoints under</a:t>
            </a:r>
            <a:r>
              <a:rPr dirty="0" spc="-75"/>
              <a:t> </a:t>
            </a:r>
            <a:r>
              <a:rPr dirty="0" spc="-5"/>
              <a:t>ECB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87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73862" y="1043685"/>
            <a:ext cx="10846435" cy="5269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Whether company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 eligible</a:t>
            </a:r>
            <a:r>
              <a:rPr dirty="0" sz="2400" spc="-6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borrower?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ts val="2635"/>
              </a:lnSpc>
              <a:spcBef>
                <a:spcPts val="5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All entities entitled to </a:t>
            </a:r>
            <a:r>
              <a:rPr dirty="0" sz="2200" spc="-5">
                <a:latin typeface="Times New Roman"/>
                <a:cs typeface="Times New Roman"/>
              </a:rPr>
              <a:t>receive</a:t>
            </a:r>
            <a:r>
              <a:rPr dirty="0" sz="2200" spc="-2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FDI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Whether the lender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 recognized</a:t>
            </a:r>
            <a:r>
              <a:rPr dirty="0" sz="2400" spc="-6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lender?</a:t>
            </a:r>
            <a:endParaRPr sz="2400">
              <a:latin typeface="Times New Roman"/>
              <a:cs typeface="Times New Roman"/>
            </a:endParaRPr>
          </a:p>
          <a:p>
            <a:pPr lvl="1" marL="755650" marR="5715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  <a:tab pos="1331595" algn="l"/>
                <a:tab pos="2169795" algn="l"/>
                <a:tab pos="3054985" algn="l"/>
                <a:tab pos="3460115" algn="l"/>
                <a:tab pos="4483735" algn="l"/>
                <a:tab pos="4858385" algn="l"/>
                <a:tab pos="5681980" algn="l"/>
                <a:tab pos="6057265" algn="l"/>
                <a:tab pos="7035165" algn="l"/>
                <a:tab pos="8294370" algn="l"/>
                <a:tab pos="9359265" algn="l"/>
                <a:tab pos="10553065" algn="l"/>
              </a:tabLst>
            </a:pPr>
            <a:r>
              <a:rPr dirty="0" sz="2200">
                <a:latin typeface="Times New Roman"/>
                <a:cs typeface="Times New Roman"/>
              </a:rPr>
              <a:t>The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lender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shou</a:t>
            </a:r>
            <a:r>
              <a:rPr dirty="0" sz="2200" spc="-10">
                <a:latin typeface="Times New Roman"/>
                <a:cs typeface="Times New Roman"/>
              </a:rPr>
              <a:t>l</a:t>
            </a:r>
            <a:r>
              <a:rPr dirty="0" sz="2200">
                <a:latin typeface="Times New Roman"/>
                <a:cs typeface="Times New Roman"/>
              </a:rPr>
              <a:t>d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be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r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>
                <a:latin typeface="Times New Roman"/>
                <a:cs typeface="Times New Roman"/>
              </a:rPr>
              <a:t>sid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>
                <a:latin typeface="Times New Roman"/>
                <a:cs typeface="Times New Roman"/>
              </a:rPr>
              <a:t>nt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of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FA</a:t>
            </a:r>
            <a:r>
              <a:rPr dirty="0" sz="2200" spc="-10">
                <a:latin typeface="Times New Roman"/>
                <a:cs typeface="Times New Roman"/>
              </a:rPr>
              <a:t>T</a:t>
            </a:r>
            <a:r>
              <a:rPr dirty="0" sz="2200">
                <a:latin typeface="Times New Roman"/>
                <a:cs typeface="Times New Roman"/>
              </a:rPr>
              <a:t>F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or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IOSCO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compliant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c</a:t>
            </a:r>
            <a:r>
              <a:rPr dirty="0" sz="2200" spc="-10">
                <a:latin typeface="Times New Roman"/>
                <a:cs typeface="Times New Roman"/>
              </a:rPr>
              <a:t>o</a:t>
            </a:r>
            <a:r>
              <a:rPr dirty="0" sz="2200">
                <a:latin typeface="Times New Roman"/>
                <a:cs typeface="Times New Roman"/>
              </a:rPr>
              <a:t>untry,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inclu</a:t>
            </a:r>
            <a:r>
              <a:rPr dirty="0" sz="2200" spc="-10">
                <a:latin typeface="Times New Roman"/>
                <a:cs typeface="Times New Roman"/>
              </a:rPr>
              <a:t>d</a:t>
            </a:r>
            <a:r>
              <a:rPr dirty="0" sz="2200">
                <a:latin typeface="Times New Roman"/>
                <a:cs typeface="Times New Roman"/>
              </a:rPr>
              <a:t>i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>
                <a:latin typeface="Times New Roman"/>
                <a:cs typeface="Times New Roman"/>
              </a:rPr>
              <a:t>g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5">
                <a:latin typeface="Times New Roman"/>
                <a:cs typeface="Times New Roman"/>
              </a:rPr>
              <a:t>on  </a:t>
            </a:r>
            <a:r>
              <a:rPr dirty="0" sz="2200">
                <a:latin typeface="Times New Roman"/>
                <a:cs typeface="Times New Roman"/>
              </a:rPr>
              <a:t>transfer of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ECBs.</a:t>
            </a:r>
            <a:endParaRPr sz="22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latin typeface="Times New Roman"/>
                <a:cs typeface="Times New Roman"/>
              </a:rPr>
              <a:t>Multilateral </a:t>
            </a:r>
            <a:r>
              <a:rPr dirty="0" sz="2200">
                <a:latin typeface="Times New Roman"/>
                <a:cs typeface="Times New Roman"/>
              </a:rPr>
              <a:t>and </a:t>
            </a:r>
            <a:r>
              <a:rPr dirty="0" sz="2200" spc="-5">
                <a:latin typeface="Times New Roman"/>
                <a:cs typeface="Times New Roman"/>
              </a:rPr>
              <a:t>Regional Financial Institutions </a:t>
            </a:r>
            <a:r>
              <a:rPr dirty="0" sz="2200">
                <a:latin typeface="Times New Roman"/>
                <a:cs typeface="Times New Roman"/>
              </a:rPr>
              <a:t>where </a:t>
            </a:r>
            <a:r>
              <a:rPr dirty="0" sz="2200" spc="-5">
                <a:latin typeface="Times New Roman"/>
                <a:cs typeface="Times New Roman"/>
              </a:rPr>
              <a:t>India is </a:t>
            </a:r>
            <a:r>
              <a:rPr dirty="0" sz="2200">
                <a:latin typeface="Times New Roman"/>
                <a:cs typeface="Times New Roman"/>
              </a:rPr>
              <a:t>a </a:t>
            </a:r>
            <a:r>
              <a:rPr dirty="0" sz="2200" spc="-5">
                <a:latin typeface="Times New Roman"/>
                <a:cs typeface="Times New Roman"/>
              </a:rPr>
              <a:t>member country </a:t>
            </a:r>
            <a:r>
              <a:rPr dirty="0" sz="2200">
                <a:latin typeface="Times New Roman"/>
                <a:cs typeface="Times New Roman"/>
              </a:rPr>
              <a:t>will  also be considered as recognised</a:t>
            </a:r>
            <a:r>
              <a:rPr dirty="0" sz="2200" spc="-8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lenders;</a:t>
            </a:r>
            <a:endParaRPr sz="22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 spc="-5">
                <a:latin typeface="Times New Roman"/>
                <a:cs typeface="Times New Roman"/>
              </a:rPr>
              <a:t>Individuals as lenders </a:t>
            </a:r>
            <a:r>
              <a:rPr dirty="0" sz="2200">
                <a:latin typeface="Times New Roman"/>
                <a:cs typeface="Times New Roman"/>
              </a:rPr>
              <a:t>can only </a:t>
            </a:r>
            <a:r>
              <a:rPr dirty="0" sz="2200" spc="-5">
                <a:latin typeface="Times New Roman"/>
                <a:cs typeface="Times New Roman"/>
              </a:rPr>
              <a:t>be </a:t>
            </a:r>
            <a:r>
              <a:rPr dirty="0" sz="2200">
                <a:latin typeface="Times New Roman"/>
                <a:cs typeface="Times New Roman"/>
              </a:rPr>
              <a:t>permitted if they </a:t>
            </a:r>
            <a:r>
              <a:rPr dirty="0" sz="2200" spc="-5">
                <a:latin typeface="Times New Roman"/>
                <a:cs typeface="Times New Roman"/>
              </a:rPr>
              <a:t>are </a:t>
            </a:r>
            <a:r>
              <a:rPr dirty="0" sz="2200">
                <a:latin typeface="Times New Roman"/>
                <a:cs typeface="Times New Roman"/>
              </a:rPr>
              <a:t>foreign equity holders or for  subscription </a:t>
            </a:r>
            <a:r>
              <a:rPr dirty="0" sz="2200" spc="-5">
                <a:latin typeface="Times New Roman"/>
                <a:cs typeface="Times New Roman"/>
              </a:rPr>
              <a:t>to </a:t>
            </a:r>
            <a:r>
              <a:rPr dirty="0" sz="2200">
                <a:latin typeface="Times New Roman"/>
                <a:cs typeface="Times New Roman"/>
              </a:rPr>
              <a:t>bonds/debentures listed</a:t>
            </a:r>
            <a:r>
              <a:rPr dirty="0" sz="2200" spc="-6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abroad.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Whether the ECB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for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permitted</a:t>
            </a:r>
            <a:r>
              <a:rPr dirty="0" sz="2400" spc="-5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end-use?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Whether ECB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availed for minimum average</a:t>
            </a:r>
            <a:r>
              <a:rPr dirty="0" sz="2400" spc="-10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maturity</a:t>
            </a:r>
            <a:endParaRPr sz="2400">
              <a:latin typeface="Times New Roman"/>
              <a:cs typeface="Times New Roman"/>
            </a:endParaRPr>
          </a:p>
          <a:p>
            <a:pPr marL="431800" indent="-419100">
              <a:lnSpc>
                <a:spcPct val="100000"/>
              </a:lnSpc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Whether the ECB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compliant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all-in-cost</a:t>
            </a:r>
            <a:r>
              <a:rPr dirty="0" sz="2400" spc="-8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ceiling?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Whether the ECB availed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within prescribed</a:t>
            </a:r>
            <a:r>
              <a:rPr dirty="0" sz="2400" spc="-8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ceiling?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Compliance with Reporting</a:t>
            </a:r>
            <a:r>
              <a:rPr dirty="0" sz="2400" spc="-5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requirements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Form ECB, Form ECB </a:t>
            </a:r>
            <a:r>
              <a:rPr dirty="0" sz="2200" spc="-5">
                <a:latin typeface="Times New Roman"/>
                <a:cs typeface="Times New Roman"/>
              </a:rPr>
              <a:t>-2, </a:t>
            </a:r>
            <a:r>
              <a:rPr dirty="0" sz="2200">
                <a:latin typeface="Times New Roman"/>
                <a:cs typeface="Times New Roman"/>
              </a:rPr>
              <a:t>FLA, </a:t>
            </a:r>
            <a:r>
              <a:rPr dirty="0" sz="2200" spc="-5">
                <a:latin typeface="Times New Roman"/>
                <a:cs typeface="Times New Roman"/>
              </a:rPr>
              <a:t>FC-GPR </a:t>
            </a:r>
            <a:r>
              <a:rPr dirty="0" sz="2200">
                <a:latin typeface="Times New Roman"/>
                <a:cs typeface="Times New Roman"/>
              </a:rPr>
              <a:t>(in case of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conversion)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5967" y="602995"/>
            <a:ext cx="355981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Times New Roman"/>
                <a:cs typeface="Times New Roman"/>
              </a:rPr>
              <a:t>End use</a:t>
            </a:r>
            <a:r>
              <a:rPr dirty="0" spc="-114" b="1">
                <a:latin typeface="Times New Roman"/>
                <a:cs typeface="Times New Roman"/>
              </a:rPr>
              <a:t> </a:t>
            </a:r>
            <a:r>
              <a:rPr dirty="0" b="1">
                <a:latin typeface="Times New Roman"/>
                <a:cs typeface="Times New Roman"/>
              </a:rPr>
              <a:t>prescriptions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87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73862" y="1335024"/>
            <a:ext cx="10615295" cy="3014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negative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list, for which the ECB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proceeds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cannot be </a:t>
            </a:r>
            <a:r>
              <a:rPr dirty="0" sz="2800" spc="-5">
                <a:solidFill>
                  <a:srgbClr val="1F487C"/>
                </a:solidFill>
                <a:latin typeface="Times New Roman"/>
                <a:cs typeface="Times New Roman"/>
              </a:rPr>
              <a:t>utilized,</a:t>
            </a:r>
            <a:r>
              <a:rPr dirty="0" sz="2800" spc="-1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would  include the</a:t>
            </a:r>
            <a:r>
              <a:rPr dirty="0" sz="2800" spc="-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1F487C"/>
                </a:solidFill>
                <a:latin typeface="Times New Roman"/>
                <a:cs typeface="Times New Roman"/>
              </a:rPr>
              <a:t>following:</a:t>
            </a:r>
            <a:endParaRPr sz="28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Real estate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activities.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Investment in capital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market.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Equity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investment.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Repayment of Rupee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loans</a:t>
            </a:r>
            <a:endParaRPr sz="2400">
              <a:latin typeface="Times New Roman"/>
              <a:cs typeface="Times New Roman"/>
            </a:endParaRPr>
          </a:p>
          <a:p>
            <a:pPr lvl="2" marL="1212850" indent="-286385">
              <a:lnSpc>
                <a:spcPts val="2390"/>
              </a:lnSpc>
              <a:spcBef>
                <a:spcPts val="20"/>
              </a:spcBef>
              <a:buFont typeface="Arial"/>
              <a:buChar char="•"/>
              <a:tabLst>
                <a:tab pos="1212850" algn="l"/>
                <a:tab pos="1213485" algn="l"/>
              </a:tabLst>
            </a:pP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except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in case of ECB from foreign equity</a:t>
            </a:r>
            <a:r>
              <a:rPr dirty="0" sz="20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holder.</a:t>
            </a:r>
            <a:endParaRPr sz="2000">
              <a:latin typeface="Times New Roman"/>
              <a:cs typeface="Times New Roman"/>
            </a:endParaRPr>
          </a:p>
          <a:p>
            <a:pPr lvl="1" marL="831850" indent="-361950">
              <a:lnSpc>
                <a:spcPts val="2870"/>
              </a:lnSpc>
              <a:buFont typeface="Arial"/>
              <a:buChar char="•"/>
              <a:tabLst>
                <a:tab pos="831215" algn="l"/>
                <a:tab pos="831850" algn="l"/>
              </a:tabLst>
            </a:pPr>
            <a:r>
              <a:rPr dirty="0" sz="2400" spc="-5">
                <a:latin typeface="Times New Roman"/>
                <a:cs typeface="Times New Roman"/>
              </a:rPr>
              <a:t>On-lending to entities </a:t>
            </a:r>
            <a:r>
              <a:rPr dirty="0" sz="2400">
                <a:latin typeface="Times New Roman"/>
                <a:cs typeface="Times New Roman"/>
              </a:rPr>
              <a:t>engaged in above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activities.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888" y="2419604"/>
            <a:ext cx="890397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25" b="1">
                <a:solidFill>
                  <a:srgbClr val="FFFFFF"/>
                </a:solidFill>
                <a:latin typeface="Times New Roman"/>
                <a:cs typeface="Times New Roman"/>
              </a:rPr>
              <a:t>Secretarial </a:t>
            </a:r>
            <a:r>
              <a:rPr dirty="0" sz="4400" spc="-20" b="1">
                <a:solidFill>
                  <a:srgbClr val="FFFFFF"/>
                </a:solidFill>
                <a:latin typeface="Times New Roman"/>
                <a:cs typeface="Times New Roman"/>
              </a:rPr>
              <a:t>Auditor </a:t>
            </a:r>
            <a:r>
              <a:rPr dirty="0" sz="4400" spc="-15" b="1">
                <a:solidFill>
                  <a:srgbClr val="FFFFFF"/>
                </a:solidFill>
                <a:latin typeface="Times New Roman"/>
                <a:cs typeface="Times New Roman"/>
              </a:rPr>
              <a:t>v/s </a:t>
            </a:r>
            <a:r>
              <a:rPr dirty="0" sz="4400" spc="-20" b="1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dirty="0" sz="4400" spc="-1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20" b="1">
                <a:solidFill>
                  <a:srgbClr val="FFFFFF"/>
                </a:solidFill>
                <a:latin typeface="Times New Roman"/>
                <a:cs typeface="Times New Roman"/>
              </a:rPr>
              <a:t>auditors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7481" y="19811"/>
            <a:ext cx="154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3876" y="6351270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7483" y="649223"/>
            <a:ext cx="7430134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/>
              <a:t>Minimum </a:t>
            </a:r>
            <a:r>
              <a:rPr dirty="0" sz="3200"/>
              <a:t>Average </a:t>
            </a:r>
            <a:r>
              <a:rPr dirty="0" sz="3200" spc="-5"/>
              <a:t>Maturity Period</a:t>
            </a:r>
            <a:r>
              <a:rPr dirty="0" sz="3200" spc="25"/>
              <a:t> </a:t>
            </a:r>
            <a:r>
              <a:rPr dirty="0" sz="3200" spc="-5"/>
              <a:t>(</a:t>
            </a:r>
            <a:r>
              <a:rPr dirty="0" u="heavy" sz="3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MAMP</a:t>
            </a:r>
            <a:r>
              <a:rPr dirty="0" sz="3200" spc="-5"/>
              <a:t>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7737" y="1409445"/>
            <a:ext cx="1034669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5">
                <a:latin typeface="Times New Roman"/>
                <a:cs typeface="Times New Roman"/>
              </a:rPr>
              <a:t>Generally MAMP for ECBs </a:t>
            </a:r>
            <a:r>
              <a:rPr dirty="0" sz="1700">
                <a:latin typeface="Times New Roman"/>
                <a:cs typeface="Times New Roman"/>
              </a:rPr>
              <a:t>shall be </a:t>
            </a:r>
            <a:r>
              <a:rPr dirty="0" sz="1700" spc="-5" b="1">
                <a:solidFill>
                  <a:srgbClr val="FF0000"/>
                </a:solidFill>
                <a:latin typeface="Times New Roman"/>
                <a:cs typeface="Times New Roman"/>
              </a:rPr>
              <a:t>3 YEARS. </a:t>
            </a:r>
            <a:r>
              <a:rPr dirty="0" sz="1700" spc="-5">
                <a:latin typeface="Times New Roman"/>
                <a:cs typeface="Times New Roman"/>
              </a:rPr>
              <a:t>However, different criteria of MAMP is provided for some</a:t>
            </a:r>
            <a:r>
              <a:rPr dirty="0" sz="1700" spc="18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companies:</a:t>
            </a:r>
            <a:endParaRPr sz="17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7025" y="1816354"/>
          <a:ext cx="11325225" cy="4938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750"/>
                <a:gridCol w="3095625"/>
                <a:gridCol w="4724400"/>
                <a:gridCol w="2057400"/>
              </a:tblGrid>
              <a:tr h="548640">
                <a:tc>
                  <a:txBody>
                    <a:bodyPr/>
                    <a:lstStyle/>
                    <a:p>
                      <a:pPr marL="285115" marR="278765" indent="55244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Raised by 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(Borro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er)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72326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Raised from (Lender)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76339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Raised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upto/for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MAMP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121920" marR="2425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Manufa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turi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g 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companies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Eligible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Lender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272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Upto 50 million or its equivalent per</a:t>
                      </a:r>
                      <a:r>
                        <a:rPr dirty="0" sz="14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FY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year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2469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Eligible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borrower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Foreign equity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holder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0" indent="-272415">
                        <a:lnSpc>
                          <a:spcPct val="100000"/>
                        </a:lnSpc>
                        <a:spcBef>
                          <a:spcPts val="430"/>
                        </a:spcBef>
                        <a:buAutoNum type="alphaLcParenR"/>
                        <a:tabLst>
                          <a:tab pos="393700" algn="l"/>
                          <a:tab pos="394335" algn="l"/>
                        </a:tabLst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General corporate</a:t>
                      </a:r>
                      <a:r>
                        <a:rPr dirty="0" sz="14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purposes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93700" indent="-272415">
                        <a:lnSpc>
                          <a:spcPct val="100000"/>
                        </a:lnSpc>
                        <a:buAutoNum type="alphaLcParenR"/>
                        <a:tabLst>
                          <a:tab pos="394335" algn="l"/>
                        </a:tabLst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Repayment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of rupee</a:t>
                      </a:r>
                      <a:r>
                        <a:rPr dirty="0" sz="14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loans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9377">
                <a:tc>
                  <a:txBody>
                    <a:bodyPr/>
                    <a:lstStyle/>
                    <a:p>
                      <a:pPr marL="121920" marR="64706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Eligible 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borrower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5473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Eligible Lender except foreign  branches/ overseas subsidiaries of  Indian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banks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0520" indent="-229235">
                        <a:lnSpc>
                          <a:spcPct val="100000"/>
                        </a:lnSpc>
                        <a:spcBef>
                          <a:spcPts val="430"/>
                        </a:spcBef>
                        <a:buAutoNum type="alphaLcParenR"/>
                        <a:tabLst>
                          <a:tab pos="351155" algn="l"/>
                        </a:tabLst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Working capital purposes or general corporate</a:t>
                      </a:r>
                      <a:r>
                        <a:rPr dirty="0" sz="14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purposes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50520" marR="737870" indent="-228600">
                        <a:lnSpc>
                          <a:spcPct val="100000"/>
                        </a:lnSpc>
                        <a:buAutoNum type="alphaLcParenR"/>
                        <a:tabLst>
                          <a:tab pos="351155" algn="l"/>
                        </a:tabLst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Repayment of rupee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loans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availed domestically for  purposes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other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than capital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expenditure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 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5334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NBFCs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5473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Eligible Lender except foreign  branches/ overseas subsidiaries of  Indian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banks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24066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On lending for working capital purposes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general corporate  purposes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1073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NBFCs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3822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Eligible Lender e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xcept foreign 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branches/ </a:t>
                      </a:r>
                      <a:r>
                        <a:rPr dirty="0" sz="1500" spc="-5">
                          <a:latin typeface="Times New Roman"/>
                          <a:cs typeface="Times New Roman"/>
                        </a:rPr>
                        <a:t>overseas subsidiaries</a:t>
                      </a:r>
                      <a:r>
                        <a:rPr dirty="0" sz="15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of  Indian</a:t>
                      </a:r>
                      <a:r>
                        <a:rPr dirty="0" sz="15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500">
                          <a:latin typeface="Times New Roman"/>
                          <a:cs typeface="Times New Roman"/>
                        </a:rPr>
                        <a:t>banks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2000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On leading for repayment of rupee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loans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availed domestically  for purposes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other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than capital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expenditure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 years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5016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800" spc="-5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90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2190476" y="0"/>
            <a:ext cx="1905" cy="621030"/>
            <a:chOff x="12190476" y="0"/>
            <a:chExt cx="1905" cy="621030"/>
          </a:xfrm>
        </p:grpSpPr>
        <p:sp>
          <p:nvSpPr>
            <p:cNvPr id="4" name="object 4"/>
            <p:cNvSpPr/>
            <p:nvPr/>
          </p:nvSpPr>
          <p:spPr>
            <a:xfrm>
              <a:off x="12190476" y="0"/>
              <a:ext cx="1905" cy="311150"/>
            </a:xfrm>
            <a:custGeom>
              <a:avLst/>
              <a:gdLst/>
              <a:ahLst/>
              <a:cxnLst/>
              <a:rect l="l" t="t" r="r" b="b"/>
              <a:pathLst>
                <a:path w="1904" h="311150">
                  <a:moveTo>
                    <a:pt x="1830" y="0"/>
                  </a:moveTo>
                  <a:lnTo>
                    <a:pt x="0" y="0"/>
                  </a:lnTo>
                  <a:lnTo>
                    <a:pt x="0" y="310642"/>
                  </a:lnTo>
                  <a:lnTo>
                    <a:pt x="1830" y="310642"/>
                  </a:lnTo>
                  <a:lnTo>
                    <a:pt x="1830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192000" y="307847"/>
              <a:ext cx="635" cy="133350"/>
            </a:xfrm>
            <a:custGeom>
              <a:avLst/>
              <a:gdLst/>
              <a:ahLst/>
              <a:cxnLst/>
              <a:rect l="l" t="t" r="r" b="b"/>
              <a:pathLst>
                <a:path w="634" h="133350">
                  <a:moveTo>
                    <a:pt x="0" y="132841"/>
                  </a:moveTo>
                  <a:lnTo>
                    <a:pt x="306" y="132841"/>
                  </a:lnTo>
                  <a:lnTo>
                    <a:pt x="306" y="0"/>
                  </a:lnTo>
                  <a:lnTo>
                    <a:pt x="0" y="0"/>
                  </a:lnTo>
                  <a:lnTo>
                    <a:pt x="0" y="132841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192000" y="440436"/>
              <a:ext cx="635" cy="180340"/>
            </a:xfrm>
            <a:custGeom>
              <a:avLst/>
              <a:gdLst/>
              <a:ahLst/>
              <a:cxnLst/>
              <a:rect l="l" t="t" r="r" b="b"/>
              <a:pathLst>
                <a:path w="634" h="180340">
                  <a:moveTo>
                    <a:pt x="0" y="180086"/>
                  </a:moveTo>
                  <a:lnTo>
                    <a:pt x="306" y="180086"/>
                  </a:lnTo>
                  <a:lnTo>
                    <a:pt x="306" y="0"/>
                  </a:lnTo>
                  <a:lnTo>
                    <a:pt x="0" y="0"/>
                  </a:lnTo>
                  <a:lnTo>
                    <a:pt x="0" y="180086"/>
                  </a:lnTo>
                  <a:close/>
                </a:path>
              </a:pathLst>
            </a:custGeom>
            <a:solidFill>
              <a:srgbClr val="C0504D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0" y="0"/>
            <a:ext cx="12192635" cy="4209415"/>
            <a:chOff x="0" y="0"/>
            <a:chExt cx="12192635" cy="4209415"/>
          </a:xfrm>
        </p:grpSpPr>
        <p:sp>
          <p:nvSpPr>
            <p:cNvPr id="8" name="object 8"/>
            <p:cNvSpPr/>
            <p:nvPr/>
          </p:nvSpPr>
          <p:spPr>
            <a:xfrm>
              <a:off x="7213092" y="3894201"/>
              <a:ext cx="4979035" cy="2540"/>
            </a:xfrm>
            <a:custGeom>
              <a:avLst/>
              <a:gdLst/>
              <a:ahLst/>
              <a:cxnLst/>
              <a:rect l="l" t="t" r="r" b="b"/>
              <a:pathLst>
                <a:path w="4979034" h="2539">
                  <a:moveTo>
                    <a:pt x="0" y="2540"/>
                  </a:moveTo>
                  <a:lnTo>
                    <a:pt x="4978781" y="2540"/>
                  </a:lnTo>
                  <a:lnTo>
                    <a:pt x="4978781" y="0"/>
                  </a:lnTo>
                  <a:lnTo>
                    <a:pt x="0" y="0"/>
                  </a:lnTo>
                  <a:lnTo>
                    <a:pt x="0" y="254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213092" y="3896867"/>
              <a:ext cx="4979035" cy="191770"/>
            </a:xfrm>
            <a:custGeom>
              <a:avLst/>
              <a:gdLst/>
              <a:ahLst/>
              <a:cxnLst/>
              <a:rect l="l" t="t" r="r" b="b"/>
              <a:pathLst>
                <a:path w="4979034" h="191770">
                  <a:moveTo>
                    <a:pt x="4978781" y="0"/>
                  </a:moveTo>
                  <a:lnTo>
                    <a:pt x="0" y="0"/>
                  </a:lnTo>
                  <a:lnTo>
                    <a:pt x="0" y="191642"/>
                  </a:lnTo>
                  <a:lnTo>
                    <a:pt x="4978781" y="191642"/>
                  </a:lnTo>
                  <a:lnTo>
                    <a:pt x="4978781" y="0"/>
                  </a:lnTo>
                  <a:close/>
                </a:path>
              </a:pathLst>
            </a:custGeom>
            <a:solidFill>
              <a:srgbClr val="C0504D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213092" y="4119371"/>
              <a:ext cx="4979035" cy="0"/>
            </a:xfrm>
            <a:custGeom>
              <a:avLst/>
              <a:gdLst/>
              <a:ahLst/>
              <a:cxnLst/>
              <a:rect l="l" t="t" r="r" b="b"/>
              <a:pathLst>
                <a:path w="4979034" h="0">
                  <a:moveTo>
                    <a:pt x="0" y="0"/>
                  </a:moveTo>
                  <a:lnTo>
                    <a:pt x="4978781" y="0"/>
                  </a:lnTo>
                </a:path>
              </a:pathLst>
            </a:custGeom>
            <a:ln w="9144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213092" y="4174235"/>
              <a:ext cx="2621280" cy="0"/>
            </a:xfrm>
            <a:custGeom>
              <a:avLst/>
              <a:gdLst/>
              <a:ahLst/>
              <a:cxnLst/>
              <a:rect l="l" t="t" r="r" b="b"/>
              <a:pathLst>
                <a:path w="2621279" h="0">
                  <a:moveTo>
                    <a:pt x="0" y="0"/>
                  </a:moveTo>
                  <a:lnTo>
                    <a:pt x="2621279" y="0"/>
                  </a:lnTo>
                </a:path>
              </a:pathLst>
            </a:custGeom>
            <a:ln w="18288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213092" y="4204715"/>
              <a:ext cx="2621280" cy="0"/>
            </a:xfrm>
            <a:custGeom>
              <a:avLst/>
              <a:gdLst/>
              <a:ahLst/>
              <a:cxnLst/>
              <a:rect l="l" t="t" r="r" b="b"/>
              <a:pathLst>
                <a:path w="2621279" h="0">
                  <a:moveTo>
                    <a:pt x="0" y="0"/>
                  </a:moveTo>
                  <a:lnTo>
                    <a:pt x="2621279" y="0"/>
                  </a:lnTo>
                </a:path>
              </a:pathLst>
            </a:custGeom>
            <a:ln w="9144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213092" y="3976115"/>
              <a:ext cx="4084320" cy="0"/>
            </a:xfrm>
            <a:custGeom>
              <a:avLst/>
              <a:gdLst/>
              <a:ahLst/>
              <a:cxnLst/>
              <a:rect l="l" t="t" r="r" b="b"/>
              <a:pathLst>
                <a:path w="4084320" h="0">
                  <a:moveTo>
                    <a:pt x="0" y="0"/>
                  </a:moveTo>
                  <a:lnTo>
                    <a:pt x="4084319" y="0"/>
                  </a:lnTo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9835895" y="4079747"/>
              <a:ext cx="2133600" cy="0"/>
            </a:xfrm>
            <a:custGeom>
              <a:avLst/>
              <a:gdLst/>
              <a:ahLst/>
              <a:cxnLst/>
              <a:rect l="l" t="t" r="r" b="b"/>
              <a:pathLst>
                <a:path w="2133600" h="0">
                  <a:moveTo>
                    <a:pt x="0" y="0"/>
                  </a:moveTo>
                  <a:lnTo>
                    <a:pt x="2133600" y="0"/>
                  </a:lnTo>
                </a:path>
              </a:pathLst>
            </a:custGeom>
            <a:ln w="3657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0" y="3816108"/>
              <a:ext cx="12192000" cy="78105"/>
            </a:xfrm>
            <a:custGeom>
              <a:avLst/>
              <a:gdLst/>
              <a:ahLst/>
              <a:cxnLst/>
              <a:rect l="l" t="t" r="r" b="b"/>
              <a:pathLst>
                <a:path w="12192000" h="78104">
                  <a:moveTo>
                    <a:pt x="12192000" y="0"/>
                  </a:moveTo>
                  <a:lnTo>
                    <a:pt x="0" y="0"/>
                  </a:lnTo>
                  <a:lnTo>
                    <a:pt x="0" y="74409"/>
                  </a:lnTo>
                  <a:lnTo>
                    <a:pt x="0" y="78092"/>
                  </a:lnTo>
                  <a:lnTo>
                    <a:pt x="12192000" y="78092"/>
                  </a:lnTo>
                  <a:lnTo>
                    <a:pt x="12192000" y="7440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C0504D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0" y="3701808"/>
              <a:ext cx="12192635" cy="189230"/>
            </a:xfrm>
            <a:custGeom>
              <a:avLst/>
              <a:gdLst/>
              <a:ahLst/>
              <a:cxnLst/>
              <a:rect l="l" t="t" r="r" b="b"/>
              <a:pathLst>
                <a:path w="12192635" h="189229">
                  <a:moveTo>
                    <a:pt x="8552561" y="0"/>
                  </a:moveTo>
                  <a:lnTo>
                    <a:pt x="0" y="0"/>
                  </a:lnTo>
                  <a:lnTo>
                    <a:pt x="0" y="114287"/>
                  </a:lnTo>
                  <a:lnTo>
                    <a:pt x="8552561" y="114287"/>
                  </a:lnTo>
                  <a:lnTo>
                    <a:pt x="8552561" y="0"/>
                  </a:lnTo>
                  <a:close/>
                </a:path>
                <a:path w="12192635" h="189229">
                  <a:moveTo>
                    <a:pt x="12192254" y="0"/>
                  </a:moveTo>
                  <a:lnTo>
                    <a:pt x="8552688" y="0"/>
                  </a:lnTo>
                  <a:lnTo>
                    <a:pt x="8552688" y="188709"/>
                  </a:lnTo>
                  <a:lnTo>
                    <a:pt x="12192254" y="188709"/>
                  </a:lnTo>
                  <a:lnTo>
                    <a:pt x="12192254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0" y="0"/>
              <a:ext cx="12192000" cy="3702050"/>
            </a:xfrm>
            <a:custGeom>
              <a:avLst/>
              <a:gdLst/>
              <a:ahLst/>
              <a:cxnLst/>
              <a:rect l="l" t="t" r="r" b="b"/>
              <a:pathLst>
                <a:path w="12192000" h="3702050">
                  <a:moveTo>
                    <a:pt x="12192000" y="0"/>
                  </a:moveTo>
                  <a:lnTo>
                    <a:pt x="0" y="0"/>
                  </a:lnTo>
                  <a:lnTo>
                    <a:pt x="0" y="3701542"/>
                  </a:lnTo>
                  <a:lnTo>
                    <a:pt x="12192000" y="370154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891784" y="1416303"/>
            <a:ext cx="554990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>
                <a:solidFill>
                  <a:srgbClr val="FFFFFF"/>
                </a:solidFill>
              </a:rPr>
              <a:t>ICSI Auditing</a:t>
            </a:r>
            <a:r>
              <a:rPr dirty="0" sz="4400" spc="-15">
                <a:solidFill>
                  <a:srgbClr val="FFFFFF"/>
                </a:solidFill>
              </a:rPr>
              <a:t> </a:t>
            </a:r>
            <a:r>
              <a:rPr dirty="0" sz="4400" spc="-5">
                <a:solidFill>
                  <a:srgbClr val="FFFFFF"/>
                </a:solidFill>
              </a:rPr>
              <a:t>Standards</a:t>
            </a:r>
            <a:endParaRPr sz="4400"/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91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6976871" y="2757424"/>
            <a:ext cx="4466590" cy="695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>
                <a:solidFill>
                  <a:srgbClr val="FFFFFF"/>
                </a:solidFill>
                <a:latin typeface="Times New Roman"/>
                <a:cs typeface="Times New Roman"/>
              </a:rPr>
              <a:t>CSAS-1 to</a:t>
            </a:r>
            <a:r>
              <a:rPr dirty="0" sz="44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400" spc="-5">
                <a:solidFill>
                  <a:srgbClr val="FFFFFF"/>
                </a:solidFill>
                <a:latin typeface="Times New Roman"/>
                <a:cs typeface="Times New Roman"/>
              </a:rPr>
              <a:t>CSAS-4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9389" y="4216146"/>
            <a:ext cx="1113028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93700" marR="558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dirty="0" sz="2000" spc="-5">
                <a:latin typeface="Times New Roman"/>
                <a:cs typeface="Times New Roman"/>
              </a:rPr>
              <a:t>These </a:t>
            </a:r>
            <a:r>
              <a:rPr dirty="0" sz="2000">
                <a:latin typeface="Times New Roman"/>
                <a:cs typeface="Times New Roman"/>
              </a:rPr>
              <a:t>Standards </a:t>
            </a:r>
            <a:r>
              <a:rPr dirty="0" sz="2000" spc="-5">
                <a:latin typeface="Times New Roman"/>
                <a:cs typeface="Times New Roman"/>
              </a:rPr>
              <a:t>shall be effective and recommendatory to be accepted by the auditors on or after </a:t>
            </a:r>
            <a:r>
              <a:rPr dirty="0" sz="2000" spc="15">
                <a:latin typeface="Times New Roman"/>
                <a:cs typeface="Times New Roman"/>
              </a:rPr>
              <a:t>1</a:t>
            </a:r>
            <a:r>
              <a:rPr dirty="0" baseline="25641" sz="1950" spc="22">
                <a:latin typeface="Times New Roman"/>
                <a:cs typeface="Times New Roman"/>
              </a:rPr>
              <a:t>st </a:t>
            </a:r>
            <a:r>
              <a:rPr dirty="0" sz="2000" spc="-5">
                <a:latin typeface="Times New Roman"/>
                <a:cs typeface="Times New Roman"/>
              </a:rPr>
              <a:t>July  2019. However, the same shall be mandatorily applicable to the audit assignments obtained on or after  </a:t>
            </a:r>
            <a:r>
              <a:rPr dirty="0" sz="2000" spc="5" b="1">
                <a:latin typeface="Times New Roman"/>
                <a:cs typeface="Times New Roman"/>
              </a:rPr>
              <a:t>1</a:t>
            </a:r>
            <a:r>
              <a:rPr dirty="0" baseline="25641" sz="1950" spc="7" b="1">
                <a:latin typeface="Times New Roman"/>
                <a:cs typeface="Times New Roman"/>
              </a:rPr>
              <a:t>st </a:t>
            </a:r>
            <a:r>
              <a:rPr dirty="0" sz="2000" spc="-5" b="1">
                <a:latin typeface="Times New Roman"/>
                <a:cs typeface="Times New Roman"/>
              </a:rPr>
              <a:t>April 2021 </a:t>
            </a:r>
            <a:r>
              <a:rPr dirty="0" sz="2000" spc="-5" b="1" i="1">
                <a:latin typeface="Times New Roman"/>
                <a:cs typeface="Times New Roman"/>
              </a:rPr>
              <a:t>(Earlier </a:t>
            </a:r>
            <a:r>
              <a:rPr dirty="0" sz="2000" b="1" i="1">
                <a:latin typeface="Times New Roman"/>
                <a:cs typeface="Times New Roman"/>
              </a:rPr>
              <a:t>April </a:t>
            </a:r>
            <a:r>
              <a:rPr dirty="0" sz="2000" spc="-5" b="1" i="1">
                <a:latin typeface="Times New Roman"/>
                <a:cs typeface="Times New Roman"/>
              </a:rPr>
              <a:t>2020 extension provided in view of </a:t>
            </a:r>
            <a:r>
              <a:rPr dirty="0" sz="2000" b="1" i="1">
                <a:latin typeface="Times New Roman"/>
                <a:cs typeface="Times New Roman"/>
              </a:rPr>
              <a:t>COVID-19</a:t>
            </a:r>
            <a:r>
              <a:rPr dirty="0" sz="2000" spc="-16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pandemic)</a:t>
            </a:r>
            <a:r>
              <a:rPr dirty="0" sz="200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dirty="0" sz="2000" spc="-5">
                <a:latin typeface="Times New Roman"/>
                <a:cs typeface="Times New Roman"/>
              </a:rPr>
              <a:t>Guidance note has been issued for CSAS-1 to CSAS-4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253" y="507746"/>
            <a:ext cx="41395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ICSI-Auditing</a:t>
            </a:r>
            <a:r>
              <a:rPr dirty="0" spc="-3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Standards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34212" y="1293749"/>
            <a:ext cx="2653665" cy="1392555"/>
            <a:chOff x="434212" y="1293749"/>
            <a:chExt cx="2653665" cy="1392555"/>
          </a:xfrm>
        </p:grpSpPr>
        <p:sp>
          <p:nvSpPr>
            <p:cNvPr id="4" name="object 4"/>
            <p:cNvSpPr/>
            <p:nvPr/>
          </p:nvSpPr>
          <p:spPr>
            <a:xfrm>
              <a:off x="446912" y="1306449"/>
              <a:ext cx="2628265" cy="1367155"/>
            </a:xfrm>
            <a:custGeom>
              <a:avLst/>
              <a:gdLst/>
              <a:ahLst/>
              <a:cxnLst/>
              <a:rect l="l" t="t" r="r" b="b"/>
              <a:pathLst>
                <a:path w="2628265" h="1367155">
                  <a:moveTo>
                    <a:pt x="2491486" y="0"/>
                  </a:moveTo>
                  <a:lnTo>
                    <a:pt x="136702" y="0"/>
                  </a:lnTo>
                  <a:lnTo>
                    <a:pt x="93493" y="6969"/>
                  </a:lnTo>
                  <a:lnTo>
                    <a:pt x="55966" y="26375"/>
                  </a:lnTo>
                  <a:lnTo>
                    <a:pt x="26374" y="55961"/>
                  </a:lnTo>
                  <a:lnTo>
                    <a:pt x="6968" y="93472"/>
                  </a:lnTo>
                  <a:lnTo>
                    <a:pt x="0" y="136651"/>
                  </a:lnTo>
                  <a:lnTo>
                    <a:pt x="0" y="1230376"/>
                  </a:lnTo>
                  <a:lnTo>
                    <a:pt x="6968" y="1273556"/>
                  </a:lnTo>
                  <a:lnTo>
                    <a:pt x="26374" y="1311066"/>
                  </a:lnTo>
                  <a:lnTo>
                    <a:pt x="55966" y="1340652"/>
                  </a:lnTo>
                  <a:lnTo>
                    <a:pt x="93493" y="1360058"/>
                  </a:lnTo>
                  <a:lnTo>
                    <a:pt x="136702" y="1367027"/>
                  </a:lnTo>
                  <a:lnTo>
                    <a:pt x="2491486" y="1367027"/>
                  </a:lnTo>
                  <a:lnTo>
                    <a:pt x="2534666" y="1360058"/>
                  </a:lnTo>
                  <a:lnTo>
                    <a:pt x="2572176" y="1340652"/>
                  </a:lnTo>
                  <a:lnTo>
                    <a:pt x="2601762" y="1311066"/>
                  </a:lnTo>
                  <a:lnTo>
                    <a:pt x="2621168" y="1273555"/>
                  </a:lnTo>
                  <a:lnTo>
                    <a:pt x="2628138" y="1230376"/>
                  </a:lnTo>
                  <a:lnTo>
                    <a:pt x="2628138" y="136651"/>
                  </a:lnTo>
                  <a:lnTo>
                    <a:pt x="2621168" y="93471"/>
                  </a:lnTo>
                  <a:lnTo>
                    <a:pt x="2601762" y="55961"/>
                  </a:lnTo>
                  <a:lnTo>
                    <a:pt x="2572176" y="26375"/>
                  </a:lnTo>
                  <a:lnTo>
                    <a:pt x="2534666" y="6969"/>
                  </a:lnTo>
                  <a:lnTo>
                    <a:pt x="2491486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46912" y="1306449"/>
              <a:ext cx="2628265" cy="1367155"/>
            </a:xfrm>
            <a:custGeom>
              <a:avLst/>
              <a:gdLst/>
              <a:ahLst/>
              <a:cxnLst/>
              <a:rect l="l" t="t" r="r" b="b"/>
              <a:pathLst>
                <a:path w="2628265" h="1367155">
                  <a:moveTo>
                    <a:pt x="0" y="136651"/>
                  </a:moveTo>
                  <a:lnTo>
                    <a:pt x="6968" y="93472"/>
                  </a:lnTo>
                  <a:lnTo>
                    <a:pt x="26374" y="55961"/>
                  </a:lnTo>
                  <a:lnTo>
                    <a:pt x="55966" y="26375"/>
                  </a:lnTo>
                  <a:lnTo>
                    <a:pt x="93493" y="6969"/>
                  </a:lnTo>
                  <a:lnTo>
                    <a:pt x="136702" y="0"/>
                  </a:lnTo>
                  <a:lnTo>
                    <a:pt x="2491486" y="0"/>
                  </a:lnTo>
                  <a:lnTo>
                    <a:pt x="2534666" y="6969"/>
                  </a:lnTo>
                  <a:lnTo>
                    <a:pt x="2572176" y="26375"/>
                  </a:lnTo>
                  <a:lnTo>
                    <a:pt x="2601762" y="55961"/>
                  </a:lnTo>
                  <a:lnTo>
                    <a:pt x="2621168" y="93471"/>
                  </a:lnTo>
                  <a:lnTo>
                    <a:pt x="2628138" y="136651"/>
                  </a:lnTo>
                  <a:lnTo>
                    <a:pt x="2628138" y="1230376"/>
                  </a:lnTo>
                  <a:lnTo>
                    <a:pt x="2621168" y="1273555"/>
                  </a:lnTo>
                  <a:lnTo>
                    <a:pt x="2601762" y="1311066"/>
                  </a:lnTo>
                  <a:lnTo>
                    <a:pt x="2572176" y="1340652"/>
                  </a:lnTo>
                  <a:lnTo>
                    <a:pt x="2534666" y="1360058"/>
                  </a:lnTo>
                  <a:lnTo>
                    <a:pt x="2491486" y="1367027"/>
                  </a:lnTo>
                  <a:lnTo>
                    <a:pt x="136702" y="1367027"/>
                  </a:lnTo>
                  <a:lnTo>
                    <a:pt x="93493" y="1360058"/>
                  </a:lnTo>
                  <a:lnTo>
                    <a:pt x="55966" y="1340652"/>
                  </a:lnTo>
                  <a:lnTo>
                    <a:pt x="26374" y="1311066"/>
                  </a:lnTo>
                  <a:lnTo>
                    <a:pt x="6968" y="1273556"/>
                  </a:lnTo>
                  <a:lnTo>
                    <a:pt x="0" y="1230376"/>
                  </a:lnTo>
                  <a:lnTo>
                    <a:pt x="0" y="136651"/>
                  </a:lnTo>
                  <a:close/>
                </a:path>
              </a:pathLst>
            </a:custGeom>
            <a:ln w="251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80719" y="1455166"/>
            <a:ext cx="2159000" cy="95821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CSAS-1:</a:t>
            </a:r>
            <a:endParaRPr sz="1800">
              <a:latin typeface="Times New Roman"/>
              <a:cs typeface="Times New Roman"/>
            </a:endParaRPr>
          </a:p>
          <a:p>
            <a:pPr algn="ctr" marL="12065" marR="5080">
              <a:lnSpc>
                <a:spcPts val="1939"/>
              </a:lnSpc>
              <a:spcBef>
                <a:spcPts val="785"/>
              </a:spcBef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Auditing Standard</a:t>
            </a:r>
            <a:r>
              <a:rPr dirty="0" sz="18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on  Audit</a:t>
            </a:r>
            <a:r>
              <a:rPr dirty="0" sz="18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Engagement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8630" y="2646426"/>
            <a:ext cx="2585720" cy="3522345"/>
            <a:chOff x="468630" y="2646426"/>
            <a:chExt cx="2585720" cy="3522345"/>
          </a:xfrm>
        </p:grpSpPr>
        <p:sp>
          <p:nvSpPr>
            <p:cNvPr id="8" name="object 8"/>
            <p:cNvSpPr/>
            <p:nvPr/>
          </p:nvSpPr>
          <p:spPr>
            <a:xfrm>
              <a:off x="1708404" y="2661666"/>
              <a:ext cx="104775" cy="7620"/>
            </a:xfrm>
            <a:custGeom>
              <a:avLst/>
              <a:gdLst/>
              <a:ahLst/>
              <a:cxnLst/>
              <a:rect l="l" t="t" r="r" b="b"/>
              <a:pathLst>
                <a:path w="104775" h="7619">
                  <a:moveTo>
                    <a:pt x="52196" y="0"/>
                  </a:moveTo>
                  <a:lnTo>
                    <a:pt x="0" y="3810"/>
                  </a:lnTo>
                  <a:lnTo>
                    <a:pt x="17398" y="3810"/>
                  </a:lnTo>
                  <a:lnTo>
                    <a:pt x="17398" y="7620"/>
                  </a:lnTo>
                  <a:lnTo>
                    <a:pt x="86994" y="7620"/>
                  </a:lnTo>
                  <a:lnTo>
                    <a:pt x="86994" y="3810"/>
                  </a:lnTo>
                  <a:lnTo>
                    <a:pt x="104393" y="3810"/>
                  </a:lnTo>
                  <a:lnTo>
                    <a:pt x="52196" y="0"/>
                  </a:lnTo>
                  <a:close/>
                </a:path>
              </a:pathLst>
            </a:custGeom>
            <a:solidFill>
              <a:srgbClr val="B1C1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81203" y="2658999"/>
              <a:ext cx="2560320" cy="3496945"/>
            </a:xfrm>
            <a:custGeom>
              <a:avLst/>
              <a:gdLst/>
              <a:ahLst/>
              <a:cxnLst/>
              <a:rect l="l" t="t" r="r" b="b"/>
              <a:pathLst>
                <a:path w="2560320" h="3496945">
                  <a:moveTo>
                    <a:pt x="2304288" y="0"/>
                  </a:moveTo>
                  <a:lnTo>
                    <a:pt x="256031" y="0"/>
                  </a:lnTo>
                  <a:lnTo>
                    <a:pt x="210010" y="4126"/>
                  </a:lnTo>
                  <a:lnTo>
                    <a:pt x="166694" y="16023"/>
                  </a:lnTo>
                  <a:lnTo>
                    <a:pt x="126808" y="34967"/>
                  </a:lnTo>
                  <a:lnTo>
                    <a:pt x="91074" y="60232"/>
                  </a:lnTo>
                  <a:lnTo>
                    <a:pt x="60215" y="91095"/>
                  </a:lnTo>
                  <a:lnTo>
                    <a:pt x="34956" y="126830"/>
                  </a:lnTo>
                  <a:lnTo>
                    <a:pt x="16018" y="166714"/>
                  </a:lnTo>
                  <a:lnTo>
                    <a:pt x="4125" y="210023"/>
                  </a:lnTo>
                  <a:lnTo>
                    <a:pt x="0" y="256031"/>
                  </a:lnTo>
                  <a:lnTo>
                    <a:pt x="0" y="3240786"/>
                  </a:lnTo>
                  <a:lnTo>
                    <a:pt x="4125" y="3286807"/>
                  </a:lnTo>
                  <a:lnTo>
                    <a:pt x="16018" y="3330123"/>
                  </a:lnTo>
                  <a:lnTo>
                    <a:pt x="34956" y="3370009"/>
                  </a:lnTo>
                  <a:lnTo>
                    <a:pt x="60215" y="3405743"/>
                  </a:lnTo>
                  <a:lnTo>
                    <a:pt x="91074" y="3436602"/>
                  </a:lnTo>
                  <a:lnTo>
                    <a:pt x="126808" y="3461861"/>
                  </a:lnTo>
                  <a:lnTo>
                    <a:pt x="166694" y="3480799"/>
                  </a:lnTo>
                  <a:lnTo>
                    <a:pt x="210010" y="3492692"/>
                  </a:lnTo>
                  <a:lnTo>
                    <a:pt x="256031" y="3496817"/>
                  </a:lnTo>
                  <a:lnTo>
                    <a:pt x="2304288" y="3496817"/>
                  </a:lnTo>
                  <a:lnTo>
                    <a:pt x="2350296" y="3492692"/>
                  </a:lnTo>
                  <a:lnTo>
                    <a:pt x="2393605" y="3480799"/>
                  </a:lnTo>
                  <a:lnTo>
                    <a:pt x="2433489" y="3461861"/>
                  </a:lnTo>
                  <a:lnTo>
                    <a:pt x="2469224" y="3436602"/>
                  </a:lnTo>
                  <a:lnTo>
                    <a:pt x="2500087" y="3405743"/>
                  </a:lnTo>
                  <a:lnTo>
                    <a:pt x="2525352" y="3370009"/>
                  </a:lnTo>
                  <a:lnTo>
                    <a:pt x="2544296" y="3330123"/>
                  </a:lnTo>
                  <a:lnTo>
                    <a:pt x="2556193" y="3286807"/>
                  </a:lnTo>
                  <a:lnTo>
                    <a:pt x="2560320" y="3240786"/>
                  </a:lnTo>
                  <a:lnTo>
                    <a:pt x="2560320" y="256031"/>
                  </a:lnTo>
                  <a:lnTo>
                    <a:pt x="2556193" y="210023"/>
                  </a:lnTo>
                  <a:lnTo>
                    <a:pt x="2544296" y="166714"/>
                  </a:lnTo>
                  <a:lnTo>
                    <a:pt x="2525352" y="126830"/>
                  </a:lnTo>
                  <a:lnTo>
                    <a:pt x="2500087" y="91095"/>
                  </a:lnTo>
                  <a:lnTo>
                    <a:pt x="2469224" y="60232"/>
                  </a:lnTo>
                  <a:lnTo>
                    <a:pt x="2433489" y="34967"/>
                  </a:lnTo>
                  <a:lnTo>
                    <a:pt x="2393605" y="16023"/>
                  </a:lnTo>
                  <a:lnTo>
                    <a:pt x="2350296" y="4126"/>
                  </a:lnTo>
                  <a:lnTo>
                    <a:pt x="230428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81203" y="2658999"/>
              <a:ext cx="2560320" cy="3496945"/>
            </a:xfrm>
            <a:custGeom>
              <a:avLst/>
              <a:gdLst/>
              <a:ahLst/>
              <a:cxnLst/>
              <a:rect l="l" t="t" r="r" b="b"/>
              <a:pathLst>
                <a:path w="2560320" h="3496945">
                  <a:moveTo>
                    <a:pt x="0" y="256031"/>
                  </a:moveTo>
                  <a:lnTo>
                    <a:pt x="4125" y="210023"/>
                  </a:lnTo>
                  <a:lnTo>
                    <a:pt x="16018" y="166714"/>
                  </a:lnTo>
                  <a:lnTo>
                    <a:pt x="34956" y="126830"/>
                  </a:lnTo>
                  <a:lnTo>
                    <a:pt x="60215" y="91095"/>
                  </a:lnTo>
                  <a:lnTo>
                    <a:pt x="91074" y="60232"/>
                  </a:lnTo>
                  <a:lnTo>
                    <a:pt x="126808" y="34967"/>
                  </a:lnTo>
                  <a:lnTo>
                    <a:pt x="166694" y="16023"/>
                  </a:lnTo>
                  <a:lnTo>
                    <a:pt x="210010" y="4126"/>
                  </a:lnTo>
                  <a:lnTo>
                    <a:pt x="256031" y="0"/>
                  </a:lnTo>
                  <a:lnTo>
                    <a:pt x="2304288" y="0"/>
                  </a:lnTo>
                  <a:lnTo>
                    <a:pt x="2350296" y="4126"/>
                  </a:lnTo>
                  <a:lnTo>
                    <a:pt x="2393605" y="16023"/>
                  </a:lnTo>
                  <a:lnTo>
                    <a:pt x="2433489" y="34967"/>
                  </a:lnTo>
                  <a:lnTo>
                    <a:pt x="2469224" y="60232"/>
                  </a:lnTo>
                  <a:lnTo>
                    <a:pt x="2500087" y="91095"/>
                  </a:lnTo>
                  <a:lnTo>
                    <a:pt x="2525352" y="126830"/>
                  </a:lnTo>
                  <a:lnTo>
                    <a:pt x="2544296" y="166714"/>
                  </a:lnTo>
                  <a:lnTo>
                    <a:pt x="2556193" y="210023"/>
                  </a:lnTo>
                  <a:lnTo>
                    <a:pt x="2560320" y="256031"/>
                  </a:lnTo>
                  <a:lnTo>
                    <a:pt x="2560320" y="3240786"/>
                  </a:lnTo>
                  <a:lnTo>
                    <a:pt x="2556193" y="3286807"/>
                  </a:lnTo>
                  <a:lnTo>
                    <a:pt x="2544296" y="3330123"/>
                  </a:lnTo>
                  <a:lnTo>
                    <a:pt x="2525352" y="3370009"/>
                  </a:lnTo>
                  <a:lnTo>
                    <a:pt x="2500087" y="3405743"/>
                  </a:lnTo>
                  <a:lnTo>
                    <a:pt x="2469224" y="3436602"/>
                  </a:lnTo>
                  <a:lnTo>
                    <a:pt x="2433489" y="3461861"/>
                  </a:lnTo>
                  <a:lnTo>
                    <a:pt x="2393605" y="3480799"/>
                  </a:lnTo>
                  <a:lnTo>
                    <a:pt x="2350296" y="3492692"/>
                  </a:lnTo>
                  <a:lnTo>
                    <a:pt x="2304288" y="3496817"/>
                  </a:lnTo>
                  <a:lnTo>
                    <a:pt x="256031" y="3496817"/>
                  </a:lnTo>
                  <a:lnTo>
                    <a:pt x="210010" y="3492692"/>
                  </a:lnTo>
                  <a:lnTo>
                    <a:pt x="166694" y="3480799"/>
                  </a:lnTo>
                  <a:lnTo>
                    <a:pt x="126808" y="3461861"/>
                  </a:lnTo>
                  <a:lnTo>
                    <a:pt x="91074" y="3436602"/>
                  </a:lnTo>
                  <a:lnTo>
                    <a:pt x="60215" y="3405743"/>
                  </a:lnTo>
                  <a:lnTo>
                    <a:pt x="34956" y="3370009"/>
                  </a:lnTo>
                  <a:lnTo>
                    <a:pt x="16018" y="3330123"/>
                  </a:lnTo>
                  <a:lnTo>
                    <a:pt x="4125" y="3286807"/>
                  </a:lnTo>
                  <a:lnTo>
                    <a:pt x="0" y="3240786"/>
                  </a:lnTo>
                  <a:lnTo>
                    <a:pt x="0" y="256031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565658" y="2708655"/>
            <a:ext cx="2389505" cy="113665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55600" marR="330835" indent="-342900">
              <a:lnSpc>
                <a:spcPts val="1939"/>
              </a:lnSpc>
              <a:spcBef>
                <a:spcPts val="34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Times New Roman"/>
                <a:cs typeface="Times New Roman"/>
              </a:rPr>
              <a:t>Appointment,  engagement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letter;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765"/>
              </a:spcBef>
              <a:buAutoNum type="arabicPeriod"/>
              <a:tabLst>
                <a:tab pos="354965" algn="l"/>
                <a:tab pos="355600" algn="l"/>
                <a:tab pos="2199005" algn="l"/>
              </a:tabLst>
            </a:pPr>
            <a:r>
              <a:rPr dirty="0" sz="1800">
                <a:latin typeface="Times New Roman"/>
                <a:cs typeface="Times New Roman"/>
              </a:rPr>
              <a:t>Com</a:t>
            </a:r>
            <a:r>
              <a:rPr dirty="0" sz="1800" spc="-10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unication	</a:t>
            </a:r>
            <a:r>
              <a:rPr dirty="0" sz="1800" spc="-5">
                <a:latin typeface="Times New Roman"/>
                <a:cs typeface="Times New Roman"/>
              </a:rPr>
              <a:t>to  </a:t>
            </a:r>
            <a:r>
              <a:rPr dirty="0" sz="1800">
                <a:latin typeface="Times New Roman"/>
                <a:cs typeface="Times New Roman"/>
              </a:rPr>
              <a:t>previous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auditor;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5658" y="3888232"/>
            <a:ext cx="2388870" cy="123317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55600" marR="5080" indent="-342900">
              <a:lnSpc>
                <a:spcPts val="1939"/>
              </a:lnSpc>
              <a:spcBef>
                <a:spcPts val="345"/>
              </a:spcBef>
              <a:buAutoNum type="arabicPeriod" startAt="3"/>
              <a:tabLst>
                <a:tab pos="354965" algn="l"/>
                <a:tab pos="355600" algn="l"/>
                <a:tab pos="1320800" algn="l"/>
                <a:tab pos="1918335" algn="l"/>
              </a:tabLst>
            </a:pPr>
            <a:r>
              <a:rPr dirty="0" sz="1800">
                <a:latin typeface="Times New Roman"/>
                <a:cs typeface="Times New Roman"/>
              </a:rPr>
              <a:t>Li</a:t>
            </a:r>
            <a:r>
              <a:rPr dirty="0" sz="1800" spc="-10">
                <a:latin typeface="Times New Roman"/>
                <a:cs typeface="Times New Roman"/>
              </a:rPr>
              <a:t>m</a:t>
            </a:r>
            <a:r>
              <a:rPr dirty="0" sz="1800" spc="-5">
                <a:latin typeface="Times New Roman"/>
                <a:cs typeface="Times New Roman"/>
              </a:rPr>
              <a:t>its</a:t>
            </a:r>
            <a:r>
              <a:rPr dirty="0" sz="1800">
                <a:latin typeface="Times New Roman"/>
                <a:cs typeface="Times New Roman"/>
              </a:rPr>
              <a:t>	on	audit  </a:t>
            </a:r>
            <a:r>
              <a:rPr dirty="0" sz="1800" spc="-5">
                <a:latin typeface="Times New Roman"/>
                <a:cs typeface="Times New Roman"/>
              </a:rPr>
              <a:t>engagement;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dirty="0" sz="1800" spc="-5">
                <a:latin typeface="Times New Roman"/>
                <a:cs typeface="Times New Roman"/>
              </a:rPr>
              <a:t>Conflict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interest</a:t>
            </a:r>
            <a:r>
              <a:rPr dirty="0" sz="1800" spc="-5" b="1">
                <a:latin typeface="Times New Roman"/>
                <a:cs typeface="Times New Roman"/>
              </a:rPr>
              <a:t>*</a:t>
            </a:r>
            <a:r>
              <a:rPr dirty="0" sz="1800" spc="-5">
                <a:latin typeface="Times New Roman"/>
                <a:cs typeface="Times New Roman"/>
              </a:rPr>
              <a:t>;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40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dirty="0" sz="1800" spc="-5">
                <a:latin typeface="Times New Roman"/>
                <a:cs typeface="Times New Roman"/>
              </a:rPr>
              <a:t>Confidentiality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396107" y="1293749"/>
            <a:ext cx="2640965" cy="1397000"/>
            <a:chOff x="3396107" y="1293749"/>
            <a:chExt cx="2640965" cy="1397000"/>
          </a:xfrm>
        </p:grpSpPr>
        <p:sp>
          <p:nvSpPr>
            <p:cNvPr id="14" name="object 14"/>
            <p:cNvSpPr/>
            <p:nvPr/>
          </p:nvSpPr>
          <p:spPr>
            <a:xfrm>
              <a:off x="3408807" y="1306449"/>
              <a:ext cx="2615565" cy="1371600"/>
            </a:xfrm>
            <a:custGeom>
              <a:avLst/>
              <a:gdLst/>
              <a:ahLst/>
              <a:cxnLst/>
              <a:rect l="l" t="t" r="r" b="b"/>
              <a:pathLst>
                <a:path w="2615565" h="1371600">
                  <a:moveTo>
                    <a:pt x="2478023" y="0"/>
                  </a:moveTo>
                  <a:lnTo>
                    <a:pt x="137159" y="0"/>
                  </a:lnTo>
                  <a:lnTo>
                    <a:pt x="93829" y="6998"/>
                  </a:lnTo>
                  <a:lnTo>
                    <a:pt x="56180" y="26481"/>
                  </a:lnTo>
                  <a:lnTo>
                    <a:pt x="26481" y="56180"/>
                  </a:lnTo>
                  <a:lnTo>
                    <a:pt x="6998" y="93829"/>
                  </a:lnTo>
                  <a:lnTo>
                    <a:pt x="0" y="137160"/>
                  </a:lnTo>
                  <a:lnTo>
                    <a:pt x="0" y="1234439"/>
                  </a:lnTo>
                  <a:lnTo>
                    <a:pt x="6998" y="1277770"/>
                  </a:lnTo>
                  <a:lnTo>
                    <a:pt x="26481" y="1315419"/>
                  </a:lnTo>
                  <a:lnTo>
                    <a:pt x="56180" y="1345118"/>
                  </a:lnTo>
                  <a:lnTo>
                    <a:pt x="93829" y="1364601"/>
                  </a:lnTo>
                  <a:lnTo>
                    <a:pt x="137159" y="1371600"/>
                  </a:lnTo>
                  <a:lnTo>
                    <a:pt x="2478023" y="1371600"/>
                  </a:lnTo>
                  <a:lnTo>
                    <a:pt x="2521354" y="1364601"/>
                  </a:lnTo>
                  <a:lnTo>
                    <a:pt x="2559003" y="1345118"/>
                  </a:lnTo>
                  <a:lnTo>
                    <a:pt x="2588702" y="1315419"/>
                  </a:lnTo>
                  <a:lnTo>
                    <a:pt x="2608185" y="1277770"/>
                  </a:lnTo>
                  <a:lnTo>
                    <a:pt x="2615183" y="1234439"/>
                  </a:lnTo>
                  <a:lnTo>
                    <a:pt x="2615183" y="137160"/>
                  </a:lnTo>
                  <a:lnTo>
                    <a:pt x="2608185" y="93829"/>
                  </a:lnTo>
                  <a:lnTo>
                    <a:pt x="2588702" y="56180"/>
                  </a:lnTo>
                  <a:lnTo>
                    <a:pt x="2559003" y="26481"/>
                  </a:lnTo>
                  <a:lnTo>
                    <a:pt x="2521354" y="6998"/>
                  </a:lnTo>
                  <a:lnTo>
                    <a:pt x="2478023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408807" y="1306449"/>
              <a:ext cx="2615565" cy="1371600"/>
            </a:xfrm>
            <a:custGeom>
              <a:avLst/>
              <a:gdLst/>
              <a:ahLst/>
              <a:cxnLst/>
              <a:rect l="l" t="t" r="r" b="b"/>
              <a:pathLst>
                <a:path w="2615565" h="1371600">
                  <a:moveTo>
                    <a:pt x="0" y="137160"/>
                  </a:moveTo>
                  <a:lnTo>
                    <a:pt x="6998" y="93829"/>
                  </a:lnTo>
                  <a:lnTo>
                    <a:pt x="26481" y="56180"/>
                  </a:lnTo>
                  <a:lnTo>
                    <a:pt x="56180" y="26481"/>
                  </a:lnTo>
                  <a:lnTo>
                    <a:pt x="93829" y="6998"/>
                  </a:lnTo>
                  <a:lnTo>
                    <a:pt x="137159" y="0"/>
                  </a:lnTo>
                  <a:lnTo>
                    <a:pt x="2478023" y="0"/>
                  </a:lnTo>
                  <a:lnTo>
                    <a:pt x="2521354" y="6998"/>
                  </a:lnTo>
                  <a:lnTo>
                    <a:pt x="2559003" y="26481"/>
                  </a:lnTo>
                  <a:lnTo>
                    <a:pt x="2588702" y="56180"/>
                  </a:lnTo>
                  <a:lnTo>
                    <a:pt x="2608185" y="93829"/>
                  </a:lnTo>
                  <a:lnTo>
                    <a:pt x="2615183" y="137160"/>
                  </a:lnTo>
                  <a:lnTo>
                    <a:pt x="2615183" y="1234439"/>
                  </a:lnTo>
                  <a:lnTo>
                    <a:pt x="2608185" y="1277770"/>
                  </a:lnTo>
                  <a:lnTo>
                    <a:pt x="2588702" y="1315419"/>
                  </a:lnTo>
                  <a:lnTo>
                    <a:pt x="2559003" y="1345118"/>
                  </a:lnTo>
                  <a:lnTo>
                    <a:pt x="2521354" y="1364601"/>
                  </a:lnTo>
                  <a:lnTo>
                    <a:pt x="2478023" y="1371600"/>
                  </a:lnTo>
                  <a:lnTo>
                    <a:pt x="137159" y="1371600"/>
                  </a:lnTo>
                  <a:lnTo>
                    <a:pt x="93829" y="1364601"/>
                  </a:lnTo>
                  <a:lnTo>
                    <a:pt x="56180" y="1345118"/>
                  </a:lnTo>
                  <a:lnTo>
                    <a:pt x="26481" y="1315419"/>
                  </a:lnTo>
                  <a:lnTo>
                    <a:pt x="6998" y="1277770"/>
                  </a:lnTo>
                  <a:lnTo>
                    <a:pt x="0" y="1234439"/>
                  </a:lnTo>
                  <a:lnTo>
                    <a:pt x="0" y="137160"/>
                  </a:lnTo>
                  <a:close/>
                </a:path>
              </a:pathLst>
            </a:custGeom>
            <a:ln w="251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3636771" y="1334008"/>
            <a:ext cx="2159000" cy="120523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CSAS-2:</a:t>
            </a:r>
            <a:endParaRPr sz="1800">
              <a:latin typeface="Times New Roman"/>
              <a:cs typeface="Times New Roman"/>
            </a:endParaRPr>
          </a:p>
          <a:p>
            <a:pPr algn="ctr" marL="12700" marR="5080">
              <a:lnSpc>
                <a:spcPts val="1939"/>
              </a:lnSpc>
              <a:spcBef>
                <a:spcPts val="785"/>
              </a:spcBef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Auditing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Standard</a:t>
            </a:r>
            <a:r>
              <a:rPr dirty="0" sz="18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Audit 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Process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&amp;  Documentation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467861" y="2602229"/>
            <a:ext cx="2585720" cy="3583304"/>
            <a:chOff x="3467861" y="2602229"/>
            <a:chExt cx="2585720" cy="3583304"/>
          </a:xfrm>
        </p:grpSpPr>
        <p:sp>
          <p:nvSpPr>
            <p:cNvPr id="18" name="object 18"/>
            <p:cNvSpPr/>
            <p:nvPr/>
          </p:nvSpPr>
          <p:spPr>
            <a:xfrm>
              <a:off x="4670044" y="2618104"/>
              <a:ext cx="104775" cy="32384"/>
            </a:xfrm>
            <a:custGeom>
              <a:avLst/>
              <a:gdLst/>
              <a:ahLst/>
              <a:cxnLst/>
              <a:rect l="l" t="t" r="r" b="b"/>
              <a:pathLst>
                <a:path w="104775" h="32385">
                  <a:moveTo>
                    <a:pt x="51942" y="0"/>
                  </a:moveTo>
                  <a:lnTo>
                    <a:pt x="0" y="16764"/>
                  </a:lnTo>
                  <a:lnTo>
                    <a:pt x="17398" y="16383"/>
                  </a:lnTo>
                  <a:lnTo>
                    <a:pt x="17652" y="32131"/>
                  </a:lnTo>
                  <a:lnTo>
                    <a:pt x="87248" y="30861"/>
                  </a:lnTo>
                  <a:lnTo>
                    <a:pt x="86994" y="15112"/>
                  </a:lnTo>
                  <a:lnTo>
                    <a:pt x="104266" y="14732"/>
                  </a:lnTo>
                  <a:lnTo>
                    <a:pt x="51942" y="0"/>
                  </a:lnTo>
                  <a:close/>
                </a:path>
              </a:pathLst>
            </a:custGeom>
            <a:solidFill>
              <a:srgbClr val="B1C1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480434" y="2614802"/>
              <a:ext cx="2560320" cy="3557904"/>
            </a:xfrm>
            <a:custGeom>
              <a:avLst/>
              <a:gdLst/>
              <a:ahLst/>
              <a:cxnLst/>
              <a:rect l="l" t="t" r="r" b="b"/>
              <a:pathLst>
                <a:path w="2560320" h="3557904">
                  <a:moveTo>
                    <a:pt x="2304288" y="0"/>
                  </a:moveTo>
                  <a:lnTo>
                    <a:pt x="256031" y="0"/>
                  </a:lnTo>
                  <a:lnTo>
                    <a:pt x="210023" y="4126"/>
                  </a:lnTo>
                  <a:lnTo>
                    <a:pt x="166714" y="16023"/>
                  </a:lnTo>
                  <a:lnTo>
                    <a:pt x="126830" y="34967"/>
                  </a:lnTo>
                  <a:lnTo>
                    <a:pt x="91095" y="60232"/>
                  </a:lnTo>
                  <a:lnTo>
                    <a:pt x="60232" y="91095"/>
                  </a:lnTo>
                  <a:lnTo>
                    <a:pt x="34967" y="126830"/>
                  </a:lnTo>
                  <a:lnTo>
                    <a:pt x="16023" y="166714"/>
                  </a:lnTo>
                  <a:lnTo>
                    <a:pt x="4126" y="210023"/>
                  </a:lnTo>
                  <a:lnTo>
                    <a:pt x="0" y="256032"/>
                  </a:lnTo>
                  <a:lnTo>
                    <a:pt x="0" y="3301746"/>
                  </a:lnTo>
                  <a:lnTo>
                    <a:pt x="4126" y="3347767"/>
                  </a:lnTo>
                  <a:lnTo>
                    <a:pt x="16023" y="3391083"/>
                  </a:lnTo>
                  <a:lnTo>
                    <a:pt x="34967" y="3430969"/>
                  </a:lnTo>
                  <a:lnTo>
                    <a:pt x="60232" y="3466703"/>
                  </a:lnTo>
                  <a:lnTo>
                    <a:pt x="91095" y="3497562"/>
                  </a:lnTo>
                  <a:lnTo>
                    <a:pt x="126830" y="3522821"/>
                  </a:lnTo>
                  <a:lnTo>
                    <a:pt x="166714" y="3541759"/>
                  </a:lnTo>
                  <a:lnTo>
                    <a:pt x="210023" y="3553652"/>
                  </a:lnTo>
                  <a:lnTo>
                    <a:pt x="256031" y="3557778"/>
                  </a:lnTo>
                  <a:lnTo>
                    <a:pt x="2304288" y="3557778"/>
                  </a:lnTo>
                  <a:lnTo>
                    <a:pt x="2350296" y="3553652"/>
                  </a:lnTo>
                  <a:lnTo>
                    <a:pt x="2393605" y="3541759"/>
                  </a:lnTo>
                  <a:lnTo>
                    <a:pt x="2433489" y="3522821"/>
                  </a:lnTo>
                  <a:lnTo>
                    <a:pt x="2469224" y="3497562"/>
                  </a:lnTo>
                  <a:lnTo>
                    <a:pt x="2500087" y="3466703"/>
                  </a:lnTo>
                  <a:lnTo>
                    <a:pt x="2525352" y="3430969"/>
                  </a:lnTo>
                  <a:lnTo>
                    <a:pt x="2544296" y="3391083"/>
                  </a:lnTo>
                  <a:lnTo>
                    <a:pt x="2556193" y="3347767"/>
                  </a:lnTo>
                  <a:lnTo>
                    <a:pt x="2560319" y="3301746"/>
                  </a:lnTo>
                  <a:lnTo>
                    <a:pt x="2560319" y="256032"/>
                  </a:lnTo>
                  <a:lnTo>
                    <a:pt x="2556193" y="210023"/>
                  </a:lnTo>
                  <a:lnTo>
                    <a:pt x="2544296" y="166714"/>
                  </a:lnTo>
                  <a:lnTo>
                    <a:pt x="2525352" y="126830"/>
                  </a:lnTo>
                  <a:lnTo>
                    <a:pt x="2500087" y="91095"/>
                  </a:lnTo>
                  <a:lnTo>
                    <a:pt x="2469224" y="60232"/>
                  </a:lnTo>
                  <a:lnTo>
                    <a:pt x="2433489" y="34967"/>
                  </a:lnTo>
                  <a:lnTo>
                    <a:pt x="2393605" y="16023"/>
                  </a:lnTo>
                  <a:lnTo>
                    <a:pt x="2350296" y="4126"/>
                  </a:lnTo>
                  <a:lnTo>
                    <a:pt x="230428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480434" y="2614802"/>
              <a:ext cx="2560320" cy="3557904"/>
            </a:xfrm>
            <a:custGeom>
              <a:avLst/>
              <a:gdLst/>
              <a:ahLst/>
              <a:cxnLst/>
              <a:rect l="l" t="t" r="r" b="b"/>
              <a:pathLst>
                <a:path w="2560320" h="3557904">
                  <a:moveTo>
                    <a:pt x="0" y="256032"/>
                  </a:moveTo>
                  <a:lnTo>
                    <a:pt x="4126" y="210023"/>
                  </a:lnTo>
                  <a:lnTo>
                    <a:pt x="16023" y="166714"/>
                  </a:lnTo>
                  <a:lnTo>
                    <a:pt x="34967" y="126830"/>
                  </a:lnTo>
                  <a:lnTo>
                    <a:pt x="60232" y="91095"/>
                  </a:lnTo>
                  <a:lnTo>
                    <a:pt x="91095" y="60232"/>
                  </a:lnTo>
                  <a:lnTo>
                    <a:pt x="126830" y="34967"/>
                  </a:lnTo>
                  <a:lnTo>
                    <a:pt x="166714" y="16023"/>
                  </a:lnTo>
                  <a:lnTo>
                    <a:pt x="210023" y="4126"/>
                  </a:lnTo>
                  <a:lnTo>
                    <a:pt x="256031" y="0"/>
                  </a:lnTo>
                  <a:lnTo>
                    <a:pt x="2304288" y="0"/>
                  </a:lnTo>
                  <a:lnTo>
                    <a:pt x="2350296" y="4126"/>
                  </a:lnTo>
                  <a:lnTo>
                    <a:pt x="2393605" y="16023"/>
                  </a:lnTo>
                  <a:lnTo>
                    <a:pt x="2433489" y="34967"/>
                  </a:lnTo>
                  <a:lnTo>
                    <a:pt x="2469224" y="60232"/>
                  </a:lnTo>
                  <a:lnTo>
                    <a:pt x="2500087" y="91095"/>
                  </a:lnTo>
                  <a:lnTo>
                    <a:pt x="2525352" y="126830"/>
                  </a:lnTo>
                  <a:lnTo>
                    <a:pt x="2544296" y="166714"/>
                  </a:lnTo>
                  <a:lnTo>
                    <a:pt x="2556193" y="210023"/>
                  </a:lnTo>
                  <a:lnTo>
                    <a:pt x="2560319" y="256032"/>
                  </a:lnTo>
                  <a:lnTo>
                    <a:pt x="2560319" y="3301746"/>
                  </a:lnTo>
                  <a:lnTo>
                    <a:pt x="2556193" y="3347767"/>
                  </a:lnTo>
                  <a:lnTo>
                    <a:pt x="2544296" y="3391083"/>
                  </a:lnTo>
                  <a:lnTo>
                    <a:pt x="2525352" y="3430969"/>
                  </a:lnTo>
                  <a:lnTo>
                    <a:pt x="2500087" y="3466703"/>
                  </a:lnTo>
                  <a:lnTo>
                    <a:pt x="2469224" y="3497562"/>
                  </a:lnTo>
                  <a:lnTo>
                    <a:pt x="2433489" y="3522821"/>
                  </a:lnTo>
                  <a:lnTo>
                    <a:pt x="2393605" y="3541759"/>
                  </a:lnTo>
                  <a:lnTo>
                    <a:pt x="2350296" y="3553652"/>
                  </a:lnTo>
                  <a:lnTo>
                    <a:pt x="2304288" y="3557778"/>
                  </a:lnTo>
                  <a:lnTo>
                    <a:pt x="256031" y="3557778"/>
                  </a:lnTo>
                  <a:lnTo>
                    <a:pt x="210023" y="3553652"/>
                  </a:lnTo>
                  <a:lnTo>
                    <a:pt x="166714" y="3541759"/>
                  </a:lnTo>
                  <a:lnTo>
                    <a:pt x="126830" y="3522821"/>
                  </a:lnTo>
                  <a:lnTo>
                    <a:pt x="91095" y="3497562"/>
                  </a:lnTo>
                  <a:lnTo>
                    <a:pt x="60232" y="3466703"/>
                  </a:lnTo>
                  <a:lnTo>
                    <a:pt x="34967" y="3430969"/>
                  </a:lnTo>
                  <a:lnTo>
                    <a:pt x="16023" y="3391083"/>
                  </a:lnTo>
                  <a:lnTo>
                    <a:pt x="4126" y="3347767"/>
                  </a:lnTo>
                  <a:lnTo>
                    <a:pt x="0" y="3301746"/>
                  </a:lnTo>
                  <a:lnTo>
                    <a:pt x="0" y="25603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5473191" y="3940555"/>
            <a:ext cx="482600" cy="54673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 marR="5080" indent="125730">
              <a:lnSpc>
                <a:spcPts val="1939"/>
              </a:lnSpc>
              <a:spcBef>
                <a:spcPts val="345"/>
              </a:spcBef>
            </a:pPr>
            <a:r>
              <a:rPr dirty="0" sz="1800">
                <a:latin typeface="Times New Roman"/>
                <a:cs typeface="Times New Roman"/>
              </a:rPr>
              <a:t>and  audit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65652" y="2596388"/>
            <a:ext cx="2390140" cy="297497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Audit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planning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Risk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assessment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Audit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checklists</a:t>
            </a:r>
            <a:endParaRPr sz="1800">
              <a:latin typeface="Times New Roman"/>
              <a:cs typeface="Times New Roman"/>
            </a:endParaRPr>
          </a:p>
          <a:p>
            <a:pPr marL="355600" marR="779780" indent="-342900">
              <a:lnSpc>
                <a:spcPts val="1939"/>
              </a:lnSpc>
              <a:spcBef>
                <a:spcPts val="785"/>
              </a:spcBef>
              <a:buAutoNum type="arabicPeriod"/>
              <a:tabLst>
                <a:tab pos="354965" algn="l"/>
                <a:tab pos="355600" algn="l"/>
                <a:tab pos="1410970" algn="l"/>
              </a:tabLst>
            </a:pPr>
            <a:r>
              <a:rPr dirty="0" sz="1800" spc="-5">
                <a:latin typeface="Times New Roman"/>
                <a:cs typeface="Times New Roman"/>
              </a:rPr>
              <a:t>Collection,  </a:t>
            </a:r>
            <a:r>
              <a:rPr dirty="0" sz="1800">
                <a:latin typeface="Times New Roman"/>
                <a:cs typeface="Times New Roman"/>
              </a:rPr>
              <a:t>verification  analysis	of  </a:t>
            </a:r>
            <a:r>
              <a:rPr dirty="0" sz="1800" spc="-5">
                <a:latin typeface="Times New Roman"/>
                <a:cs typeface="Times New Roman"/>
              </a:rPr>
              <a:t>evidence.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740"/>
              </a:spcBef>
              <a:buAutoNum type="arabicPeriod"/>
              <a:tabLst>
                <a:tab pos="354965" algn="l"/>
                <a:tab pos="355600" algn="l"/>
                <a:tab pos="1130935" algn="l"/>
                <a:tab pos="2046605" algn="l"/>
              </a:tabLst>
            </a:pPr>
            <a:r>
              <a:rPr dirty="0" sz="1800" spc="-5">
                <a:latin typeface="Times New Roman"/>
                <a:cs typeface="Times New Roman"/>
              </a:rPr>
              <a:t>Documentation,  </a:t>
            </a:r>
            <a:r>
              <a:rPr dirty="0" sz="1800">
                <a:latin typeface="Times New Roman"/>
                <a:cs typeface="Times New Roman"/>
              </a:rPr>
              <a:t>record	keeping	and  </a:t>
            </a:r>
            <a:r>
              <a:rPr dirty="0" sz="1800" spc="-5">
                <a:latin typeface="Times New Roman"/>
                <a:cs typeface="Times New Roman"/>
              </a:rPr>
              <a:t>retention.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345046" y="1293749"/>
            <a:ext cx="2635250" cy="1397000"/>
            <a:chOff x="6345046" y="1293749"/>
            <a:chExt cx="2635250" cy="1397000"/>
          </a:xfrm>
        </p:grpSpPr>
        <p:sp>
          <p:nvSpPr>
            <p:cNvPr id="24" name="object 24"/>
            <p:cNvSpPr/>
            <p:nvPr/>
          </p:nvSpPr>
          <p:spPr>
            <a:xfrm>
              <a:off x="6357746" y="1306449"/>
              <a:ext cx="2609850" cy="1371600"/>
            </a:xfrm>
            <a:custGeom>
              <a:avLst/>
              <a:gdLst/>
              <a:ahLst/>
              <a:cxnLst/>
              <a:rect l="l" t="t" r="r" b="b"/>
              <a:pathLst>
                <a:path w="2609850" h="1371600">
                  <a:moveTo>
                    <a:pt x="2472689" y="0"/>
                  </a:moveTo>
                  <a:lnTo>
                    <a:pt x="137160" y="0"/>
                  </a:lnTo>
                  <a:lnTo>
                    <a:pt x="93829" y="6998"/>
                  </a:lnTo>
                  <a:lnTo>
                    <a:pt x="56180" y="26481"/>
                  </a:lnTo>
                  <a:lnTo>
                    <a:pt x="26481" y="56180"/>
                  </a:lnTo>
                  <a:lnTo>
                    <a:pt x="6998" y="93829"/>
                  </a:lnTo>
                  <a:lnTo>
                    <a:pt x="0" y="137160"/>
                  </a:lnTo>
                  <a:lnTo>
                    <a:pt x="0" y="1234439"/>
                  </a:lnTo>
                  <a:lnTo>
                    <a:pt x="6998" y="1277770"/>
                  </a:lnTo>
                  <a:lnTo>
                    <a:pt x="26481" y="1315419"/>
                  </a:lnTo>
                  <a:lnTo>
                    <a:pt x="56180" y="1345118"/>
                  </a:lnTo>
                  <a:lnTo>
                    <a:pt x="93829" y="1364601"/>
                  </a:lnTo>
                  <a:lnTo>
                    <a:pt x="137160" y="1371600"/>
                  </a:lnTo>
                  <a:lnTo>
                    <a:pt x="2472689" y="1371600"/>
                  </a:lnTo>
                  <a:lnTo>
                    <a:pt x="2516020" y="1364601"/>
                  </a:lnTo>
                  <a:lnTo>
                    <a:pt x="2553669" y="1345118"/>
                  </a:lnTo>
                  <a:lnTo>
                    <a:pt x="2583368" y="1315419"/>
                  </a:lnTo>
                  <a:lnTo>
                    <a:pt x="2602851" y="1277770"/>
                  </a:lnTo>
                  <a:lnTo>
                    <a:pt x="2609850" y="1234439"/>
                  </a:lnTo>
                  <a:lnTo>
                    <a:pt x="2609850" y="137160"/>
                  </a:lnTo>
                  <a:lnTo>
                    <a:pt x="2602851" y="93829"/>
                  </a:lnTo>
                  <a:lnTo>
                    <a:pt x="2583368" y="56180"/>
                  </a:lnTo>
                  <a:lnTo>
                    <a:pt x="2553669" y="26481"/>
                  </a:lnTo>
                  <a:lnTo>
                    <a:pt x="2516020" y="6998"/>
                  </a:lnTo>
                  <a:lnTo>
                    <a:pt x="2472689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357746" y="1306449"/>
              <a:ext cx="2609850" cy="1371600"/>
            </a:xfrm>
            <a:custGeom>
              <a:avLst/>
              <a:gdLst/>
              <a:ahLst/>
              <a:cxnLst/>
              <a:rect l="l" t="t" r="r" b="b"/>
              <a:pathLst>
                <a:path w="2609850" h="1371600">
                  <a:moveTo>
                    <a:pt x="0" y="137160"/>
                  </a:moveTo>
                  <a:lnTo>
                    <a:pt x="6998" y="93829"/>
                  </a:lnTo>
                  <a:lnTo>
                    <a:pt x="26481" y="56180"/>
                  </a:lnTo>
                  <a:lnTo>
                    <a:pt x="56180" y="26481"/>
                  </a:lnTo>
                  <a:lnTo>
                    <a:pt x="93829" y="6998"/>
                  </a:lnTo>
                  <a:lnTo>
                    <a:pt x="137160" y="0"/>
                  </a:lnTo>
                  <a:lnTo>
                    <a:pt x="2472689" y="0"/>
                  </a:lnTo>
                  <a:lnTo>
                    <a:pt x="2516020" y="6998"/>
                  </a:lnTo>
                  <a:lnTo>
                    <a:pt x="2553669" y="26481"/>
                  </a:lnTo>
                  <a:lnTo>
                    <a:pt x="2583368" y="56180"/>
                  </a:lnTo>
                  <a:lnTo>
                    <a:pt x="2602851" y="93829"/>
                  </a:lnTo>
                  <a:lnTo>
                    <a:pt x="2609850" y="137160"/>
                  </a:lnTo>
                  <a:lnTo>
                    <a:pt x="2609850" y="1234439"/>
                  </a:lnTo>
                  <a:lnTo>
                    <a:pt x="2602851" y="1277770"/>
                  </a:lnTo>
                  <a:lnTo>
                    <a:pt x="2583368" y="1315419"/>
                  </a:lnTo>
                  <a:lnTo>
                    <a:pt x="2553669" y="1345118"/>
                  </a:lnTo>
                  <a:lnTo>
                    <a:pt x="2516020" y="1364601"/>
                  </a:lnTo>
                  <a:lnTo>
                    <a:pt x="2472689" y="1371600"/>
                  </a:lnTo>
                  <a:lnTo>
                    <a:pt x="137160" y="1371600"/>
                  </a:lnTo>
                  <a:lnTo>
                    <a:pt x="93829" y="1364601"/>
                  </a:lnTo>
                  <a:lnTo>
                    <a:pt x="56180" y="1345118"/>
                  </a:lnTo>
                  <a:lnTo>
                    <a:pt x="26481" y="1315419"/>
                  </a:lnTo>
                  <a:lnTo>
                    <a:pt x="6998" y="1277770"/>
                  </a:lnTo>
                  <a:lnTo>
                    <a:pt x="0" y="1234439"/>
                  </a:lnTo>
                  <a:lnTo>
                    <a:pt x="0" y="137160"/>
                  </a:lnTo>
                  <a:close/>
                </a:path>
              </a:pathLst>
            </a:custGeom>
            <a:ln w="251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6582918" y="1457452"/>
            <a:ext cx="2159000" cy="95821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CSAS-3:</a:t>
            </a:r>
            <a:endParaRPr sz="1800">
              <a:latin typeface="Times New Roman"/>
              <a:cs typeface="Times New Roman"/>
            </a:endParaRPr>
          </a:p>
          <a:p>
            <a:pPr algn="ctr" marL="12700" marR="5080">
              <a:lnSpc>
                <a:spcPts val="1939"/>
              </a:lnSpc>
              <a:spcBef>
                <a:spcPts val="785"/>
              </a:spcBef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Auditing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Standard</a:t>
            </a:r>
            <a:r>
              <a:rPr dirty="0" sz="18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Forming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8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Opinion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369558" y="2654807"/>
            <a:ext cx="2585720" cy="3435985"/>
            <a:chOff x="6369558" y="2654807"/>
            <a:chExt cx="2585720" cy="3435985"/>
          </a:xfrm>
        </p:grpSpPr>
        <p:sp>
          <p:nvSpPr>
            <p:cNvPr id="28" name="object 28"/>
            <p:cNvSpPr/>
            <p:nvPr/>
          </p:nvSpPr>
          <p:spPr>
            <a:xfrm>
              <a:off x="7610094" y="2670047"/>
              <a:ext cx="104775" cy="5715"/>
            </a:xfrm>
            <a:custGeom>
              <a:avLst/>
              <a:gdLst/>
              <a:ahLst/>
              <a:cxnLst/>
              <a:rect l="l" t="t" r="r" b="b"/>
              <a:pathLst>
                <a:path w="104775" h="5714">
                  <a:moveTo>
                    <a:pt x="52197" y="0"/>
                  </a:moveTo>
                  <a:lnTo>
                    <a:pt x="0" y="2666"/>
                  </a:lnTo>
                  <a:lnTo>
                    <a:pt x="17399" y="2666"/>
                  </a:lnTo>
                  <a:lnTo>
                    <a:pt x="17399" y="5334"/>
                  </a:lnTo>
                  <a:lnTo>
                    <a:pt x="86995" y="5334"/>
                  </a:lnTo>
                  <a:lnTo>
                    <a:pt x="86995" y="2666"/>
                  </a:lnTo>
                  <a:lnTo>
                    <a:pt x="104394" y="2666"/>
                  </a:lnTo>
                  <a:lnTo>
                    <a:pt x="52197" y="0"/>
                  </a:lnTo>
                  <a:close/>
                </a:path>
              </a:pathLst>
            </a:custGeom>
            <a:solidFill>
              <a:srgbClr val="B1C1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382131" y="2667380"/>
              <a:ext cx="2560320" cy="3411220"/>
            </a:xfrm>
            <a:custGeom>
              <a:avLst/>
              <a:gdLst/>
              <a:ahLst/>
              <a:cxnLst/>
              <a:rect l="l" t="t" r="r" b="b"/>
              <a:pathLst>
                <a:path w="2560320" h="3411220">
                  <a:moveTo>
                    <a:pt x="2304288" y="0"/>
                  </a:moveTo>
                  <a:lnTo>
                    <a:pt x="256032" y="0"/>
                  </a:lnTo>
                  <a:lnTo>
                    <a:pt x="210023" y="4126"/>
                  </a:lnTo>
                  <a:lnTo>
                    <a:pt x="166714" y="16023"/>
                  </a:lnTo>
                  <a:lnTo>
                    <a:pt x="126830" y="34967"/>
                  </a:lnTo>
                  <a:lnTo>
                    <a:pt x="91095" y="60232"/>
                  </a:lnTo>
                  <a:lnTo>
                    <a:pt x="60232" y="91095"/>
                  </a:lnTo>
                  <a:lnTo>
                    <a:pt x="34967" y="126830"/>
                  </a:lnTo>
                  <a:lnTo>
                    <a:pt x="16023" y="166714"/>
                  </a:lnTo>
                  <a:lnTo>
                    <a:pt x="4126" y="210023"/>
                  </a:lnTo>
                  <a:lnTo>
                    <a:pt x="0" y="256032"/>
                  </a:lnTo>
                  <a:lnTo>
                    <a:pt x="0" y="3154680"/>
                  </a:lnTo>
                  <a:lnTo>
                    <a:pt x="4126" y="3200701"/>
                  </a:lnTo>
                  <a:lnTo>
                    <a:pt x="16023" y="3244017"/>
                  </a:lnTo>
                  <a:lnTo>
                    <a:pt x="34967" y="3283903"/>
                  </a:lnTo>
                  <a:lnTo>
                    <a:pt x="60232" y="3319637"/>
                  </a:lnTo>
                  <a:lnTo>
                    <a:pt x="91095" y="3350496"/>
                  </a:lnTo>
                  <a:lnTo>
                    <a:pt x="126830" y="3375755"/>
                  </a:lnTo>
                  <a:lnTo>
                    <a:pt x="166714" y="3394693"/>
                  </a:lnTo>
                  <a:lnTo>
                    <a:pt x="210023" y="3406586"/>
                  </a:lnTo>
                  <a:lnTo>
                    <a:pt x="256032" y="3410712"/>
                  </a:lnTo>
                  <a:lnTo>
                    <a:pt x="2304288" y="3410712"/>
                  </a:lnTo>
                  <a:lnTo>
                    <a:pt x="2350296" y="3406586"/>
                  </a:lnTo>
                  <a:lnTo>
                    <a:pt x="2393605" y="3394693"/>
                  </a:lnTo>
                  <a:lnTo>
                    <a:pt x="2433489" y="3375755"/>
                  </a:lnTo>
                  <a:lnTo>
                    <a:pt x="2469224" y="3350496"/>
                  </a:lnTo>
                  <a:lnTo>
                    <a:pt x="2500087" y="3319637"/>
                  </a:lnTo>
                  <a:lnTo>
                    <a:pt x="2525352" y="3283903"/>
                  </a:lnTo>
                  <a:lnTo>
                    <a:pt x="2544296" y="3244017"/>
                  </a:lnTo>
                  <a:lnTo>
                    <a:pt x="2556193" y="3200701"/>
                  </a:lnTo>
                  <a:lnTo>
                    <a:pt x="2560320" y="3154680"/>
                  </a:lnTo>
                  <a:lnTo>
                    <a:pt x="2560320" y="256032"/>
                  </a:lnTo>
                  <a:lnTo>
                    <a:pt x="2556193" y="210023"/>
                  </a:lnTo>
                  <a:lnTo>
                    <a:pt x="2544296" y="166714"/>
                  </a:lnTo>
                  <a:lnTo>
                    <a:pt x="2525352" y="126830"/>
                  </a:lnTo>
                  <a:lnTo>
                    <a:pt x="2500087" y="91095"/>
                  </a:lnTo>
                  <a:lnTo>
                    <a:pt x="2469224" y="60232"/>
                  </a:lnTo>
                  <a:lnTo>
                    <a:pt x="2433489" y="34967"/>
                  </a:lnTo>
                  <a:lnTo>
                    <a:pt x="2393605" y="16023"/>
                  </a:lnTo>
                  <a:lnTo>
                    <a:pt x="2350296" y="4126"/>
                  </a:lnTo>
                  <a:lnTo>
                    <a:pt x="230428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382131" y="2667380"/>
              <a:ext cx="2560320" cy="3411220"/>
            </a:xfrm>
            <a:custGeom>
              <a:avLst/>
              <a:gdLst/>
              <a:ahLst/>
              <a:cxnLst/>
              <a:rect l="l" t="t" r="r" b="b"/>
              <a:pathLst>
                <a:path w="2560320" h="3411220">
                  <a:moveTo>
                    <a:pt x="0" y="256032"/>
                  </a:moveTo>
                  <a:lnTo>
                    <a:pt x="4126" y="210023"/>
                  </a:lnTo>
                  <a:lnTo>
                    <a:pt x="16023" y="166714"/>
                  </a:lnTo>
                  <a:lnTo>
                    <a:pt x="34967" y="126830"/>
                  </a:lnTo>
                  <a:lnTo>
                    <a:pt x="60232" y="91095"/>
                  </a:lnTo>
                  <a:lnTo>
                    <a:pt x="91095" y="60232"/>
                  </a:lnTo>
                  <a:lnTo>
                    <a:pt x="126830" y="34967"/>
                  </a:lnTo>
                  <a:lnTo>
                    <a:pt x="166714" y="16023"/>
                  </a:lnTo>
                  <a:lnTo>
                    <a:pt x="210023" y="4126"/>
                  </a:lnTo>
                  <a:lnTo>
                    <a:pt x="256032" y="0"/>
                  </a:lnTo>
                  <a:lnTo>
                    <a:pt x="2304288" y="0"/>
                  </a:lnTo>
                  <a:lnTo>
                    <a:pt x="2350296" y="4126"/>
                  </a:lnTo>
                  <a:lnTo>
                    <a:pt x="2393605" y="16023"/>
                  </a:lnTo>
                  <a:lnTo>
                    <a:pt x="2433489" y="34967"/>
                  </a:lnTo>
                  <a:lnTo>
                    <a:pt x="2469224" y="60232"/>
                  </a:lnTo>
                  <a:lnTo>
                    <a:pt x="2500087" y="91095"/>
                  </a:lnTo>
                  <a:lnTo>
                    <a:pt x="2525352" y="126830"/>
                  </a:lnTo>
                  <a:lnTo>
                    <a:pt x="2544296" y="166714"/>
                  </a:lnTo>
                  <a:lnTo>
                    <a:pt x="2556193" y="210023"/>
                  </a:lnTo>
                  <a:lnTo>
                    <a:pt x="2560320" y="256032"/>
                  </a:lnTo>
                  <a:lnTo>
                    <a:pt x="2560320" y="3154680"/>
                  </a:lnTo>
                  <a:lnTo>
                    <a:pt x="2556193" y="3200701"/>
                  </a:lnTo>
                  <a:lnTo>
                    <a:pt x="2544296" y="3244017"/>
                  </a:lnTo>
                  <a:lnTo>
                    <a:pt x="2525352" y="3283903"/>
                  </a:lnTo>
                  <a:lnTo>
                    <a:pt x="2500087" y="3319637"/>
                  </a:lnTo>
                  <a:lnTo>
                    <a:pt x="2469224" y="3350496"/>
                  </a:lnTo>
                  <a:lnTo>
                    <a:pt x="2433489" y="3375755"/>
                  </a:lnTo>
                  <a:lnTo>
                    <a:pt x="2393605" y="3394693"/>
                  </a:lnTo>
                  <a:lnTo>
                    <a:pt x="2350296" y="3406586"/>
                  </a:lnTo>
                  <a:lnTo>
                    <a:pt x="2304288" y="3410712"/>
                  </a:lnTo>
                  <a:lnTo>
                    <a:pt x="256032" y="3410712"/>
                  </a:lnTo>
                  <a:lnTo>
                    <a:pt x="210023" y="3406586"/>
                  </a:lnTo>
                  <a:lnTo>
                    <a:pt x="166714" y="3394693"/>
                  </a:lnTo>
                  <a:lnTo>
                    <a:pt x="126830" y="3375755"/>
                  </a:lnTo>
                  <a:lnTo>
                    <a:pt x="91095" y="3350496"/>
                  </a:lnTo>
                  <a:lnTo>
                    <a:pt x="60232" y="3319637"/>
                  </a:lnTo>
                  <a:lnTo>
                    <a:pt x="34967" y="3283903"/>
                  </a:lnTo>
                  <a:lnTo>
                    <a:pt x="16023" y="3244017"/>
                  </a:lnTo>
                  <a:lnTo>
                    <a:pt x="4126" y="3200701"/>
                  </a:lnTo>
                  <a:lnTo>
                    <a:pt x="0" y="3154680"/>
                  </a:lnTo>
                  <a:lnTo>
                    <a:pt x="0" y="256032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6467602" y="2648711"/>
            <a:ext cx="2389505" cy="154813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Modified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opinion</a:t>
            </a:r>
            <a:endParaRPr sz="1800">
              <a:latin typeface="Times New Roman"/>
              <a:cs typeface="Times New Roman"/>
            </a:endParaRPr>
          </a:p>
          <a:p>
            <a:pPr algn="just" marL="355600" indent="-3429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355600" algn="l"/>
              </a:tabLst>
            </a:pPr>
            <a:r>
              <a:rPr dirty="0" sz="1800" spc="-5">
                <a:latin typeface="Times New Roman"/>
                <a:cs typeface="Times New Roman"/>
              </a:rPr>
              <a:t>Unmodified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opinion</a:t>
            </a:r>
            <a:endParaRPr sz="18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ts val="1939"/>
              </a:lnSpc>
              <a:spcBef>
                <a:spcPts val="785"/>
              </a:spcBef>
              <a:buAutoNum type="arabicPeriod"/>
              <a:tabLst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Specifying </a:t>
            </a:r>
            <a:r>
              <a:rPr dirty="0" sz="1800" spc="-10">
                <a:latin typeface="Times New Roman"/>
                <a:cs typeface="Times New Roman"/>
              </a:rPr>
              <a:t>Auditor’s  </a:t>
            </a:r>
            <a:r>
              <a:rPr dirty="0" sz="1800" spc="-5">
                <a:latin typeface="Times New Roman"/>
                <a:cs typeface="Times New Roman"/>
              </a:rPr>
              <a:t>responsibility </a:t>
            </a:r>
            <a:r>
              <a:rPr dirty="0" sz="1800">
                <a:latin typeface="Times New Roman"/>
                <a:cs typeface="Times New Roman"/>
              </a:rPr>
              <a:t>in the  </a:t>
            </a:r>
            <a:r>
              <a:rPr dirty="0" sz="1800" spc="-5">
                <a:latin typeface="Times New Roman"/>
                <a:cs typeface="Times New Roman"/>
              </a:rPr>
              <a:t>report;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67602" y="4240021"/>
            <a:ext cx="23895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299210" algn="l"/>
                <a:tab pos="1773555" algn="l"/>
              </a:tabLst>
            </a:pPr>
            <a:r>
              <a:rPr dirty="0" sz="1800">
                <a:latin typeface="Times New Roman"/>
                <a:cs typeface="Times New Roman"/>
              </a:rPr>
              <a:t>4.	Format	of	report,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10502" y="4486909"/>
            <a:ext cx="2046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things </a:t>
            </a:r>
            <a:r>
              <a:rPr dirty="0" sz="1800">
                <a:latin typeface="Times New Roman"/>
                <a:cs typeface="Times New Roman"/>
              </a:rPr>
              <a:t>to </a:t>
            </a:r>
            <a:r>
              <a:rPr dirty="0" sz="1800" spc="-5">
                <a:latin typeface="Times New Roman"/>
                <a:cs typeface="Times New Roman"/>
              </a:rPr>
              <a:t>be</a:t>
            </a:r>
            <a:r>
              <a:rPr dirty="0" sz="1800" spc="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specified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810502" y="4733797"/>
            <a:ext cx="20459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2450" algn="l"/>
                <a:tab pos="1195070" algn="l"/>
              </a:tabLst>
            </a:pPr>
            <a:r>
              <a:rPr dirty="0" sz="1800" spc="-5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n	the	signature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10502" y="4980685"/>
            <a:ext cx="5905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bloc</a:t>
            </a:r>
            <a:r>
              <a:rPr dirty="0" sz="1800" spc="-5">
                <a:latin typeface="Times New Roman"/>
                <a:cs typeface="Times New Roman"/>
              </a:rPr>
              <a:t>k</a:t>
            </a:r>
            <a:r>
              <a:rPr dirty="0" sz="180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9288653" y="1293749"/>
            <a:ext cx="2470150" cy="1397000"/>
            <a:chOff x="9288653" y="1293749"/>
            <a:chExt cx="2470150" cy="1397000"/>
          </a:xfrm>
        </p:grpSpPr>
        <p:sp>
          <p:nvSpPr>
            <p:cNvPr id="37" name="object 37"/>
            <p:cNvSpPr/>
            <p:nvPr/>
          </p:nvSpPr>
          <p:spPr>
            <a:xfrm>
              <a:off x="9301353" y="1306449"/>
              <a:ext cx="2444750" cy="1371600"/>
            </a:xfrm>
            <a:custGeom>
              <a:avLst/>
              <a:gdLst/>
              <a:ahLst/>
              <a:cxnLst/>
              <a:rect l="l" t="t" r="r" b="b"/>
              <a:pathLst>
                <a:path w="2444750" h="1371600">
                  <a:moveTo>
                    <a:pt x="2307336" y="0"/>
                  </a:moveTo>
                  <a:lnTo>
                    <a:pt x="137160" y="0"/>
                  </a:lnTo>
                  <a:lnTo>
                    <a:pt x="93829" y="6998"/>
                  </a:lnTo>
                  <a:lnTo>
                    <a:pt x="56180" y="26481"/>
                  </a:lnTo>
                  <a:lnTo>
                    <a:pt x="26481" y="56180"/>
                  </a:lnTo>
                  <a:lnTo>
                    <a:pt x="6998" y="93829"/>
                  </a:lnTo>
                  <a:lnTo>
                    <a:pt x="0" y="137160"/>
                  </a:lnTo>
                  <a:lnTo>
                    <a:pt x="0" y="1234439"/>
                  </a:lnTo>
                  <a:lnTo>
                    <a:pt x="6998" y="1277770"/>
                  </a:lnTo>
                  <a:lnTo>
                    <a:pt x="26481" y="1315419"/>
                  </a:lnTo>
                  <a:lnTo>
                    <a:pt x="56180" y="1345118"/>
                  </a:lnTo>
                  <a:lnTo>
                    <a:pt x="93829" y="1364601"/>
                  </a:lnTo>
                  <a:lnTo>
                    <a:pt x="137160" y="1371600"/>
                  </a:lnTo>
                  <a:lnTo>
                    <a:pt x="2307336" y="1371600"/>
                  </a:lnTo>
                  <a:lnTo>
                    <a:pt x="2350666" y="1364601"/>
                  </a:lnTo>
                  <a:lnTo>
                    <a:pt x="2388315" y="1345118"/>
                  </a:lnTo>
                  <a:lnTo>
                    <a:pt x="2418014" y="1315419"/>
                  </a:lnTo>
                  <a:lnTo>
                    <a:pt x="2437497" y="1277770"/>
                  </a:lnTo>
                  <a:lnTo>
                    <a:pt x="2444496" y="1234439"/>
                  </a:lnTo>
                  <a:lnTo>
                    <a:pt x="2444496" y="137160"/>
                  </a:lnTo>
                  <a:lnTo>
                    <a:pt x="2437497" y="93829"/>
                  </a:lnTo>
                  <a:lnTo>
                    <a:pt x="2418014" y="56180"/>
                  </a:lnTo>
                  <a:lnTo>
                    <a:pt x="2388315" y="26481"/>
                  </a:lnTo>
                  <a:lnTo>
                    <a:pt x="2350666" y="6998"/>
                  </a:lnTo>
                  <a:lnTo>
                    <a:pt x="2307336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9301353" y="1306449"/>
              <a:ext cx="2444750" cy="1371600"/>
            </a:xfrm>
            <a:custGeom>
              <a:avLst/>
              <a:gdLst/>
              <a:ahLst/>
              <a:cxnLst/>
              <a:rect l="l" t="t" r="r" b="b"/>
              <a:pathLst>
                <a:path w="2444750" h="1371600">
                  <a:moveTo>
                    <a:pt x="0" y="137160"/>
                  </a:moveTo>
                  <a:lnTo>
                    <a:pt x="6998" y="93829"/>
                  </a:lnTo>
                  <a:lnTo>
                    <a:pt x="26481" y="56180"/>
                  </a:lnTo>
                  <a:lnTo>
                    <a:pt x="56180" y="26481"/>
                  </a:lnTo>
                  <a:lnTo>
                    <a:pt x="93829" y="6998"/>
                  </a:lnTo>
                  <a:lnTo>
                    <a:pt x="137160" y="0"/>
                  </a:lnTo>
                  <a:lnTo>
                    <a:pt x="2307336" y="0"/>
                  </a:lnTo>
                  <a:lnTo>
                    <a:pt x="2350666" y="6998"/>
                  </a:lnTo>
                  <a:lnTo>
                    <a:pt x="2388315" y="26481"/>
                  </a:lnTo>
                  <a:lnTo>
                    <a:pt x="2418014" y="56180"/>
                  </a:lnTo>
                  <a:lnTo>
                    <a:pt x="2437497" y="93829"/>
                  </a:lnTo>
                  <a:lnTo>
                    <a:pt x="2444496" y="137160"/>
                  </a:lnTo>
                  <a:lnTo>
                    <a:pt x="2444496" y="1234439"/>
                  </a:lnTo>
                  <a:lnTo>
                    <a:pt x="2437497" y="1277770"/>
                  </a:lnTo>
                  <a:lnTo>
                    <a:pt x="2418014" y="1315419"/>
                  </a:lnTo>
                  <a:lnTo>
                    <a:pt x="2388315" y="1345118"/>
                  </a:lnTo>
                  <a:lnTo>
                    <a:pt x="2350666" y="1364601"/>
                  </a:lnTo>
                  <a:lnTo>
                    <a:pt x="2307336" y="1371600"/>
                  </a:lnTo>
                  <a:lnTo>
                    <a:pt x="137160" y="1371600"/>
                  </a:lnTo>
                  <a:lnTo>
                    <a:pt x="93829" y="1364601"/>
                  </a:lnTo>
                  <a:lnTo>
                    <a:pt x="56180" y="1345118"/>
                  </a:lnTo>
                  <a:lnTo>
                    <a:pt x="26481" y="1315419"/>
                  </a:lnTo>
                  <a:lnTo>
                    <a:pt x="6998" y="1277770"/>
                  </a:lnTo>
                  <a:lnTo>
                    <a:pt x="0" y="1234439"/>
                  </a:lnTo>
                  <a:lnTo>
                    <a:pt x="0" y="137160"/>
                  </a:lnTo>
                  <a:close/>
                </a:path>
              </a:pathLst>
            </a:custGeom>
            <a:ln w="251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9444481" y="1457452"/>
            <a:ext cx="2159000" cy="95821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CSAS-4:</a:t>
            </a:r>
            <a:endParaRPr sz="1800">
              <a:latin typeface="Times New Roman"/>
              <a:cs typeface="Times New Roman"/>
            </a:endParaRPr>
          </a:p>
          <a:p>
            <a:pPr algn="ctr" marL="12700" marR="5080">
              <a:lnSpc>
                <a:spcPts val="1939"/>
              </a:lnSpc>
              <a:spcBef>
                <a:spcPts val="785"/>
              </a:spcBef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Auditing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Standard</a:t>
            </a:r>
            <a:r>
              <a:rPr dirty="0" sz="18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Secretarial</a:t>
            </a:r>
            <a:r>
              <a:rPr dirty="0" sz="18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Audit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9334500" y="2643377"/>
            <a:ext cx="2402840" cy="3435985"/>
            <a:chOff x="9334500" y="2643377"/>
            <a:chExt cx="2402840" cy="3435985"/>
          </a:xfrm>
        </p:grpSpPr>
        <p:sp>
          <p:nvSpPr>
            <p:cNvPr id="41" name="object 41"/>
            <p:cNvSpPr/>
            <p:nvPr/>
          </p:nvSpPr>
          <p:spPr>
            <a:xfrm>
              <a:off x="10474452" y="2661284"/>
              <a:ext cx="104775" cy="11430"/>
            </a:xfrm>
            <a:custGeom>
              <a:avLst/>
              <a:gdLst/>
              <a:ahLst/>
              <a:cxnLst/>
              <a:rect l="l" t="t" r="r" b="b"/>
              <a:pathLst>
                <a:path w="104775" h="11430">
                  <a:moveTo>
                    <a:pt x="52197" y="0"/>
                  </a:moveTo>
                  <a:lnTo>
                    <a:pt x="0" y="5714"/>
                  </a:lnTo>
                  <a:lnTo>
                    <a:pt x="17399" y="5714"/>
                  </a:lnTo>
                  <a:lnTo>
                    <a:pt x="17399" y="11175"/>
                  </a:lnTo>
                  <a:lnTo>
                    <a:pt x="86995" y="10794"/>
                  </a:lnTo>
                  <a:lnTo>
                    <a:pt x="86995" y="5334"/>
                  </a:lnTo>
                  <a:lnTo>
                    <a:pt x="104394" y="5206"/>
                  </a:lnTo>
                  <a:lnTo>
                    <a:pt x="52197" y="0"/>
                  </a:lnTo>
                  <a:close/>
                </a:path>
              </a:pathLst>
            </a:custGeom>
            <a:solidFill>
              <a:srgbClr val="B1C1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9347073" y="2655950"/>
              <a:ext cx="2377440" cy="3411220"/>
            </a:xfrm>
            <a:custGeom>
              <a:avLst/>
              <a:gdLst/>
              <a:ahLst/>
              <a:cxnLst/>
              <a:rect l="l" t="t" r="r" b="b"/>
              <a:pathLst>
                <a:path w="2377440" h="3411220">
                  <a:moveTo>
                    <a:pt x="2139696" y="0"/>
                  </a:moveTo>
                  <a:lnTo>
                    <a:pt x="237744" y="0"/>
                  </a:lnTo>
                  <a:lnTo>
                    <a:pt x="189825" y="4829"/>
                  </a:lnTo>
                  <a:lnTo>
                    <a:pt x="145196" y="18680"/>
                  </a:lnTo>
                  <a:lnTo>
                    <a:pt x="104812" y="40598"/>
                  </a:lnTo>
                  <a:lnTo>
                    <a:pt x="69627" y="69627"/>
                  </a:lnTo>
                  <a:lnTo>
                    <a:pt x="40598" y="104812"/>
                  </a:lnTo>
                  <a:lnTo>
                    <a:pt x="18680" y="145196"/>
                  </a:lnTo>
                  <a:lnTo>
                    <a:pt x="4829" y="189825"/>
                  </a:lnTo>
                  <a:lnTo>
                    <a:pt x="0" y="237744"/>
                  </a:lnTo>
                  <a:lnTo>
                    <a:pt x="0" y="3172968"/>
                  </a:lnTo>
                  <a:lnTo>
                    <a:pt x="4829" y="3220882"/>
                  </a:lnTo>
                  <a:lnTo>
                    <a:pt x="18680" y="3265509"/>
                  </a:lnTo>
                  <a:lnTo>
                    <a:pt x="40598" y="3305894"/>
                  </a:lnTo>
                  <a:lnTo>
                    <a:pt x="69627" y="3341079"/>
                  </a:lnTo>
                  <a:lnTo>
                    <a:pt x="104812" y="3370109"/>
                  </a:lnTo>
                  <a:lnTo>
                    <a:pt x="145196" y="3392029"/>
                  </a:lnTo>
                  <a:lnTo>
                    <a:pt x="189825" y="3405882"/>
                  </a:lnTo>
                  <a:lnTo>
                    <a:pt x="237744" y="3410712"/>
                  </a:lnTo>
                  <a:lnTo>
                    <a:pt x="2139696" y="3410712"/>
                  </a:lnTo>
                  <a:lnTo>
                    <a:pt x="2187614" y="3405882"/>
                  </a:lnTo>
                  <a:lnTo>
                    <a:pt x="2232243" y="3392029"/>
                  </a:lnTo>
                  <a:lnTo>
                    <a:pt x="2272627" y="3370109"/>
                  </a:lnTo>
                  <a:lnTo>
                    <a:pt x="2307812" y="3341079"/>
                  </a:lnTo>
                  <a:lnTo>
                    <a:pt x="2336841" y="3305894"/>
                  </a:lnTo>
                  <a:lnTo>
                    <a:pt x="2358759" y="3265509"/>
                  </a:lnTo>
                  <a:lnTo>
                    <a:pt x="2372610" y="3220882"/>
                  </a:lnTo>
                  <a:lnTo>
                    <a:pt x="2377440" y="3172968"/>
                  </a:lnTo>
                  <a:lnTo>
                    <a:pt x="2377440" y="237744"/>
                  </a:lnTo>
                  <a:lnTo>
                    <a:pt x="2372610" y="189825"/>
                  </a:lnTo>
                  <a:lnTo>
                    <a:pt x="2358759" y="145196"/>
                  </a:lnTo>
                  <a:lnTo>
                    <a:pt x="2336841" y="104812"/>
                  </a:lnTo>
                  <a:lnTo>
                    <a:pt x="2307812" y="69627"/>
                  </a:lnTo>
                  <a:lnTo>
                    <a:pt x="2272627" y="40598"/>
                  </a:lnTo>
                  <a:lnTo>
                    <a:pt x="2232243" y="18680"/>
                  </a:lnTo>
                  <a:lnTo>
                    <a:pt x="2187614" y="4829"/>
                  </a:lnTo>
                  <a:lnTo>
                    <a:pt x="213969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9347073" y="2655950"/>
              <a:ext cx="2377440" cy="3411220"/>
            </a:xfrm>
            <a:custGeom>
              <a:avLst/>
              <a:gdLst/>
              <a:ahLst/>
              <a:cxnLst/>
              <a:rect l="l" t="t" r="r" b="b"/>
              <a:pathLst>
                <a:path w="2377440" h="3411220">
                  <a:moveTo>
                    <a:pt x="0" y="237744"/>
                  </a:moveTo>
                  <a:lnTo>
                    <a:pt x="4829" y="189825"/>
                  </a:lnTo>
                  <a:lnTo>
                    <a:pt x="18680" y="145196"/>
                  </a:lnTo>
                  <a:lnTo>
                    <a:pt x="40598" y="104812"/>
                  </a:lnTo>
                  <a:lnTo>
                    <a:pt x="69627" y="69627"/>
                  </a:lnTo>
                  <a:lnTo>
                    <a:pt x="104812" y="40598"/>
                  </a:lnTo>
                  <a:lnTo>
                    <a:pt x="145196" y="18680"/>
                  </a:lnTo>
                  <a:lnTo>
                    <a:pt x="189825" y="4829"/>
                  </a:lnTo>
                  <a:lnTo>
                    <a:pt x="237744" y="0"/>
                  </a:lnTo>
                  <a:lnTo>
                    <a:pt x="2139696" y="0"/>
                  </a:lnTo>
                  <a:lnTo>
                    <a:pt x="2187614" y="4829"/>
                  </a:lnTo>
                  <a:lnTo>
                    <a:pt x="2232243" y="18680"/>
                  </a:lnTo>
                  <a:lnTo>
                    <a:pt x="2272627" y="40598"/>
                  </a:lnTo>
                  <a:lnTo>
                    <a:pt x="2307812" y="69627"/>
                  </a:lnTo>
                  <a:lnTo>
                    <a:pt x="2336841" y="104812"/>
                  </a:lnTo>
                  <a:lnTo>
                    <a:pt x="2358759" y="145196"/>
                  </a:lnTo>
                  <a:lnTo>
                    <a:pt x="2372610" y="189825"/>
                  </a:lnTo>
                  <a:lnTo>
                    <a:pt x="2377440" y="237744"/>
                  </a:lnTo>
                  <a:lnTo>
                    <a:pt x="2377440" y="3172968"/>
                  </a:lnTo>
                  <a:lnTo>
                    <a:pt x="2372610" y="3220882"/>
                  </a:lnTo>
                  <a:lnTo>
                    <a:pt x="2358759" y="3265509"/>
                  </a:lnTo>
                  <a:lnTo>
                    <a:pt x="2336841" y="3305894"/>
                  </a:lnTo>
                  <a:lnTo>
                    <a:pt x="2307812" y="3341079"/>
                  </a:lnTo>
                  <a:lnTo>
                    <a:pt x="2272627" y="3370109"/>
                  </a:lnTo>
                  <a:lnTo>
                    <a:pt x="2232243" y="3392029"/>
                  </a:lnTo>
                  <a:lnTo>
                    <a:pt x="2187614" y="3405882"/>
                  </a:lnTo>
                  <a:lnTo>
                    <a:pt x="2139696" y="3410712"/>
                  </a:lnTo>
                  <a:lnTo>
                    <a:pt x="237744" y="3410712"/>
                  </a:lnTo>
                  <a:lnTo>
                    <a:pt x="189825" y="3405882"/>
                  </a:lnTo>
                  <a:lnTo>
                    <a:pt x="145196" y="3392029"/>
                  </a:lnTo>
                  <a:lnTo>
                    <a:pt x="104812" y="3370109"/>
                  </a:lnTo>
                  <a:lnTo>
                    <a:pt x="69627" y="3341079"/>
                  </a:lnTo>
                  <a:lnTo>
                    <a:pt x="40598" y="3305894"/>
                  </a:lnTo>
                  <a:lnTo>
                    <a:pt x="18680" y="3265509"/>
                  </a:lnTo>
                  <a:lnTo>
                    <a:pt x="4829" y="3220882"/>
                  </a:lnTo>
                  <a:lnTo>
                    <a:pt x="0" y="3172968"/>
                  </a:lnTo>
                  <a:lnTo>
                    <a:pt x="0" y="237744"/>
                  </a:lnTo>
                  <a:close/>
                </a:path>
              </a:pathLst>
            </a:custGeom>
            <a:ln w="25145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9426956" y="2701797"/>
            <a:ext cx="2218690" cy="79375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just" marL="355600" marR="5080" indent="-342900">
              <a:lnSpc>
                <a:spcPts val="1939"/>
              </a:lnSpc>
              <a:spcBef>
                <a:spcPts val="345"/>
              </a:spcBef>
              <a:tabLst>
                <a:tab pos="2014220" algn="l"/>
              </a:tabLst>
            </a:pPr>
            <a:r>
              <a:rPr dirty="0" sz="1800">
                <a:latin typeface="Times New Roman"/>
                <a:cs typeface="Times New Roman"/>
              </a:rPr>
              <a:t>1. Identification and  segregation	of  </a:t>
            </a:r>
            <a:r>
              <a:rPr dirty="0" sz="1800" spc="-5">
                <a:latin typeface="Times New Roman"/>
                <a:cs typeface="Times New Roman"/>
              </a:rPr>
              <a:t>applicable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laws;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91</a:t>
            </a:fld>
          </a:p>
        </p:txBody>
      </p:sp>
      <p:sp>
        <p:nvSpPr>
          <p:cNvPr id="45" name="object 45"/>
          <p:cNvSpPr txBox="1"/>
          <p:nvPr/>
        </p:nvSpPr>
        <p:spPr>
          <a:xfrm>
            <a:off x="9426956" y="3538473"/>
            <a:ext cx="22180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2014220" algn="l"/>
              </a:tabLst>
            </a:pPr>
            <a:r>
              <a:rPr dirty="0" sz="1800">
                <a:latin typeface="Times New Roman"/>
                <a:cs typeface="Times New Roman"/>
              </a:rPr>
              <a:t>2.	</a:t>
            </a:r>
            <a:r>
              <a:rPr dirty="0" sz="1800" spc="-204">
                <a:latin typeface="Times New Roman"/>
                <a:cs typeface="Times New Roman"/>
              </a:rPr>
              <a:t>V</a:t>
            </a:r>
            <a:r>
              <a:rPr dirty="0" sz="1800">
                <a:latin typeface="Times New Roman"/>
                <a:cs typeface="Times New Roman"/>
              </a:rPr>
              <a:t>erifi</a:t>
            </a:r>
            <a:r>
              <a:rPr dirty="0" sz="1800" spc="-10">
                <a:latin typeface="Times New Roman"/>
                <a:cs typeface="Times New Roman"/>
              </a:rPr>
              <a:t>c</a:t>
            </a:r>
            <a:r>
              <a:rPr dirty="0" sz="1800">
                <a:latin typeface="Times New Roman"/>
                <a:cs typeface="Times New Roman"/>
              </a:rPr>
              <a:t>ation	of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769856" y="3785361"/>
            <a:ext cx="1875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7920" algn="l"/>
              </a:tabLst>
            </a:pPr>
            <a:r>
              <a:rPr dirty="0" sz="1800">
                <a:latin typeface="Times New Roman"/>
                <a:cs typeface="Times New Roman"/>
              </a:rPr>
              <a:t>corporate	conduct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426956" y="4032250"/>
            <a:ext cx="2218055" cy="113665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55600" marR="5080">
              <a:lnSpc>
                <a:spcPts val="1939"/>
              </a:lnSpc>
              <a:spcBef>
                <a:spcPts val="345"/>
              </a:spcBef>
              <a:tabLst>
                <a:tab pos="822325" algn="l"/>
                <a:tab pos="2014220" algn="l"/>
              </a:tabLst>
            </a:pPr>
            <a:r>
              <a:rPr dirty="0" sz="1800">
                <a:latin typeface="Times New Roman"/>
                <a:cs typeface="Times New Roman"/>
              </a:rPr>
              <a:t>and	complian</a:t>
            </a:r>
            <a:r>
              <a:rPr dirty="0" sz="1800" spc="5">
                <a:latin typeface="Times New Roman"/>
                <a:cs typeface="Times New Roman"/>
              </a:rPr>
              <a:t>c</a:t>
            </a:r>
            <a:r>
              <a:rPr dirty="0" sz="1800">
                <a:latin typeface="Times New Roman"/>
                <a:cs typeface="Times New Roman"/>
              </a:rPr>
              <a:t>e	of  </a:t>
            </a:r>
            <a:r>
              <a:rPr dirty="0" sz="1800" spc="-5">
                <a:latin typeface="Times New Roman"/>
                <a:cs typeface="Times New Roman"/>
              </a:rPr>
              <a:t>laws;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765"/>
              </a:spcBef>
              <a:tabLst>
                <a:tab pos="354965" algn="l"/>
              </a:tabLst>
            </a:pPr>
            <a:r>
              <a:rPr dirty="0" sz="1800">
                <a:latin typeface="Times New Roman"/>
                <a:cs typeface="Times New Roman"/>
              </a:rPr>
              <a:t>3.	Board composition,  Board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processes;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288776" y="5212079"/>
            <a:ext cx="355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426956" y="5212079"/>
            <a:ext cx="1797050" cy="889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2050"/>
              </a:lnSpc>
              <a:spcBef>
                <a:spcPts val="100"/>
              </a:spcBef>
              <a:buAutoNum type="arabicPeriod" startAt="4"/>
              <a:tabLst>
                <a:tab pos="354965" algn="l"/>
                <a:tab pos="355600" algn="l"/>
              </a:tabLst>
            </a:pPr>
            <a:r>
              <a:rPr dirty="0" sz="1800" spc="-5">
                <a:latin typeface="Times New Roman"/>
                <a:cs typeface="Times New Roman"/>
              </a:rPr>
              <a:t>System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ts val="2050"/>
              </a:lnSpc>
            </a:pPr>
            <a:r>
              <a:rPr dirty="0" sz="1800" spc="-5">
                <a:latin typeface="Times New Roman"/>
                <a:cs typeface="Times New Roman"/>
              </a:rPr>
              <a:t>process;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40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dirty="0" sz="1800">
                <a:latin typeface="Times New Roman"/>
                <a:cs typeface="Times New Roman"/>
              </a:rPr>
              <a:t>Fraud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reporting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" y="4093464"/>
            <a:ext cx="11653520" cy="20510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latin typeface="Times New Roman"/>
                <a:cs typeface="Times New Roman"/>
              </a:rPr>
              <a:t>*This limit shall be applied based on combined holding of the Auditor along with partners, spouse, parent, </a:t>
            </a:r>
            <a:r>
              <a:rPr dirty="0" sz="2000" spc="-10">
                <a:latin typeface="Times New Roman"/>
                <a:cs typeface="Times New Roman"/>
              </a:rPr>
              <a:t>sibling,  </a:t>
            </a:r>
            <a:r>
              <a:rPr dirty="0" sz="2000" spc="-5">
                <a:latin typeface="Times New Roman"/>
                <a:cs typeface="Times New Roman"/>
              </a:rPr>
              <a:t>and child of such person or of the spouse, any of whom is dependent financially on such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person.</a:t>
            </a:r>
            <a:endParaRPr sz="2000">
              <a:latin typeface="Times New Roman"/>
              <a:cs typeface="Times New Roman"/>
            </a:endParaRPr>
          </a:p>
          <a:p>
            <a:pPr marL="47625" marR="18415">
              <a:lnSpc>
                <a:spcPct val="100000"/>
              </a:lnSpc>
              <a:spcBef>
                <a:spcPts val="775"/>
              </a:spcBef>
              <a:tabLst>
                <a:tab pos="432434" algn="l"/>
                <a:tab pos="958215" algn="l"/>
                <a:tab pos="1564640" algn="l"/>
                <a:tab pos="1906905" algn="l"/>
                <a:tab pos="2369185" algn="l"/>
                <a:tab pos="2626360" algn="l"/>
                <a:tab pos="3194050" algn="l"/>
                <a:tab pos="3802379" algn="l"/>
                <a:tab pos="4172585" algn="l"/>
                <a:tab pos="5344795" algn="l"/>
                <a:tab pos="5672455" algn="l"/>
                <a:tab pos="6111875" algn="l"/>
                <a:tab pos="7242809" algn="l"/>
                <a:tab pos="8683625" algn="l"/>
                <a:tab pos="9025255" algn="l"/>
                <a:tab pos="9465945" algn="l"/>
                <a:tab pos="10102850" algn="l"/>
                <a:tab pos="10668635" algn="l"/>
              </a:tabLst>
            </a:pPr>
            <a:r>
              <a:rPr dirty="0" sz="2000" spc="-5">
                <a:latin typeface="Times New Roman"/>
                <a:cs typeface="Times New Roman"/>
              </a:rPr>
              <a:t>**</a:t>
            </a:r>
            <a:r>
              <a:rPr dirty="0" sz="2000" spc="-5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l</a:t>
            </a:r>
            <a:r>
              <a:rPr dirty="0" sz="2000" spc="-15">
                <a:latin typeface="Times New Roman"/>
                <a:cs typeface="Times New Roman"/>
              </a:rPr>
              <a:t>im</a:t>
            </a:r>
            <a:r>
              <a:rPr dirty="0" sz="2000" spc="-5">
                <a:latin typeface="Times New Roman"/>
                <a:cs typeface="Times New Roman"/>
              </a:rPr>
              <a:t>it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of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 spc="-5">
                <a:latin typeface="Times New Roman"/>
                <a:cs typeface="Times New Roman"/>
              </a:rPr>
              <a:t>s</a:t>
            </a:r>
            <a:r>
              <a:rPr dirty="0" sz="2000" spc="-5">
                <a:latin typeface="Times New Roman"/>
                <a:cs typeface="Times New Roman"/>
              </a:rPr>
              <a:t>.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5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lakh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shall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be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applicab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 spc="-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to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10">
                <a:latin typeface="Times New Roman"/>
                <a:cs typeface="Times New Roman"/>
              </a:rPr>
              <a:t>th</a:t>
            </a:r>
            <a:r>
              <a:rPr dirty="0" sz="2000" spc="-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combined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indebtedness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of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audit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fi</a:t>
            </a:r>
            <a:r>
              <a:rPr dirty="0" sz="2000" spc="-15">
                <a:latin typeface="Times New Roman"/>
                <a:cs typeface="Times New Roman"/>
              </a:rPr>
              <a:t>r</a:t>
            </a:r>
            <a:r>
              <a:rPr dirty="0" sz="2000" spc="-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Times New Roman"/>
                <a:cs typeface="Times New Roman"/>
              </a:rPr>
              <a:t>includ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 spc="-5">
                <a:latin typeface="Times New Roman"/>
                <a:cs typeface="Times New Roman"/>
              </a:rPr>
              <a:t>ng  </a:t>
            </a:r>
            <a:r>
              <a:rPr dirty="0" sz="2000">
                <a:latin typeface="Times New Roman"/>
                <a:cs typeface="Times New Roman"/>
              </a:rPr>
              <a:t>indebtedness by the partners </a:t>
            </a:r>
            <a:r>
              <a:rPr dirty="0" sz="2000" spc="-5">
                <a:latin typeface="Times New Roman"/>
                <a:cs typeface="Times New Roman"/>
              </a:rPr>
              <a:t>in </a:t>
            </a:r>
            <a:r>
              <a:rPr dirty="0" sz="2000">
                <a:latin typeface="Times New Roman"/>
                <a:cs typeface="Times New Roman"/>
              </a:rPr>
              <a:t>their </a:t>
            </a:r>
            <a:r>
              <a:rPr dirty="0" sz="2000" spc="-5">
                <a:latin typeface="Times New Roman"/>
                <a:cs typeface="Times New Roman"/>
              </a:rPr>
              <a:t>individual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capacity.</a:t>
            </a:r>
            <a:endParaRPr sz="2000">
              <a:latin typeface="Times New Roman"/>
              <a:cs typeface="Times New Roman"/>
            </a:endParaRPr>
          </a:p>
          <a:p>
            <a:pPr marL="47625" marR="131445">
              <a:lnSpc>
                <a:spcPct val="100000"/>
              </a:lnSpc>
              <a:spcBef>
                <a:spcPts val="775"/>
              </a:spcBef>
            </a:pPr>
            <a:r>
              <a:rPr dirty="0" sz="2000" spc="-5">
                <a:latin typeface="Times New Roman"/>
                <a:cs typeface="Times New Roman"/>
              </a:rPr>
              <a:t># The term “ordinary course of business” has not been defined. Hence, it can be subjective and may vary on  case-to-case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basis.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50520" y="1937766"/>
            <a:ext cx="1948814" cy="1083310"/>
            <a:chOff x="350520" y="1937766"/>
            <a:chExt cx="1948814" cy="1083310"/>
          </a:xfrm>
        </p:grpSpPr>
        <p:sp>
          <p:nvSpPr>
            <p:cNvPr id="4" name="object 4"/>
            <p:cNvSpPr/>
            <p:nvPr/>
          </p:nvSpPr>
          <p:spPr>
            <a:xfrm>
              <a:off x="363093" y="1950339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4" h="1057910">
                  <a:moveTo>
                    <a:pt x="1817496" y="0"/>
                  </a:moveTo>
                  <a:lnTo>
                    <a:pt x="105765" y="0"/>
                  </a:lnTo>
                  <a:lnTo>
                    <a:pt x="64599" y="8314"/>
                  </a:lnTo>
                  <a:lnTo>
                    <a:pt x="30980" y="30987"/>
                  </a:lnTo>
                  <a:lnTo>
                    <a:pt x="8312" y="64615"/>
                  </a:lnTo>
                  <a:lnTo>
                    <a:pt x="0" y="105790"/>
                  </a:lnTo>
                  <a:lnTo>
                    <a:pt x="0" y="951864"/>
                  </a:lnTo>
                  <a:lnTo>
                    <a:pt x="8312" y="993040"/>
                  </a:lnTo>
                  <a:lnTo>
                    <a:pt x="30980" y="1026667"/>
                  </a:lnTo>
                  <a:lnTo>
                    <a:pt x="64599" y="1049341"/>
                  </a:lnTo>
                  <a:lnTo>
                    <a:pt x="105765" y="1057656"/>
                  </a:lnTo>
                  <a:lnTo>
                    <a:pt x="1817496" y="1057656"/>
                  </a:lnTo>
                  <a:lnTo>
                    <a:pt x="1858672" y="1049341"/>
                  </a:lnTo>
                  <a:lnTo>
                    <a:pt x="1892300" y="1026667"/>
                  </a:lnTo>
                  <a:lnTo>
                    <a:pt x="1914973" y="993040"/>
                  </a:lnTo>
                  <a:lnTo>
                    <a:pt x="1923288" y="951864"/>
                  </a:lnTo>
                  <a:lnTo>
                    <a:pt x="1923288" y="105790"/>
                  </a:lnTo>
                  <a:lnTo>
                    <a:pt x="1914973" y="64615"/>
                  </a:lnTo>
                  <a:lnTo>
                    <a:pt x="1892300" y="30987"/>
                  </a:lnTo>
                  <a:lnTo>
                    <a:pt x="1858672" y="8314"/>
                  </a:lnTo>
                  <a:lnTo>
                    <a:pt x="18174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63093" y="1950339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4" h="1057910">
                  <a:moveTo>
                    <a:pt x="0" y="105790"/>
                  </a:moveTo>
                  <a:lnTo>
                    <a:pt x="8312" y="64615"/>
                  </a:lnTo>
                  <a:lnTo>
                    <a:pt x="30980" y="30987"/>
                  </a:lnTo>
                  <a:lnTo>
                    <a:pt x="64599" y="8314"/>
                  </a:lnTo>
                  <a:lnTo>
                    <a:pt x="105765" y="0"/>
                  </a:lnTo>
                  <a:lnTo>
                    <a:pt x="1817496" y="0"/>
                  </a:lnTo>
                  <a:lnTo>
                    <a:pt x="1858672" y="8314"/>
                  </a:lnTo>
                  <a:lnTo>
                    <a:pt x="1892300" y="30987"/>
                  </a:lnTo>
                  <a:lnTo>
                    <a:pt x="1914973" y="64615"/>
                  </a:lnTo>
                  <a:lnTo>
                    <a:pt x="1923288" y="105790"/>
                  </a:lnTo>
                  <a:lnTo>
                    <a:pt x="1923288" y="951864"/>
                  </a:lnTo>
                  <a:lnTo>
                    <a:pt x="1914973" y="993040"/>
                  </a:lnTo>
                  <a:lnTo>
                    <a:pt x="1892300" y="1026667"/>
                  </a:lnTo>
                  <a:lnTo>
                    <a:pt x="1858672" y="1049341"/>
                  </a:lnTo>
                  <a:lnTo>
                    <a:pt x="1817496" y="1057656"/>
                  </a:lnTo>
                  <a:lnTo>
                    <a:pt x="105765" y="1057656"/>
                  </a:lnTo>
                  <a:lnTo>
                    <a:pt x="64599" y="1049341"/>
                  </a:lnTo>
                  <a:lnTo>
                    <a:pt x="30980" y="1026667"/>
                  </a:lnTo>
                  <a:lnTo>
                    <a:pt x="8312" y="993040"/>
                  </a:lnTo>
                  <a:lnTo>
                    <a:pt x="0" y="951864"/>
                  </a:lnTo>
                  <a:lnTo>
                    <a:pt x="0" y="105790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499872" y="2015744"/>
            <a:ext cx="1648460" cy="87884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algn="ctr" marL="12700" marR="5080" indent="635">
              <a:lnSpc>
                <a:spcPts val="2160"/>
              </a:lnSpc>
              <a:spcBef>
                <a:spcPts val="370"/>
              </a:spcBef>
            </a:pPr>
            <a:r>
              <a:rPr dirty="0" sz="2000" spc="-5" b="1">
                <a:latin typeface="Times New Roman"/>
                <a:cs typeface="Times New Roman"/>
              </a:rPr>
              <a:t>Substantial  Conflict of  </a:t>
            </a:r>
            <a:r>
              <a:rPr dirty="0" sz="2000" spc="-10" b="1">
                <a:latin typeface="Times New Roman"/>
                <a:cs typeface="Times New Roman"/>
              </a:rPr>
              <a:t>Interest</a:t>
            </a:r>
            <a:r>
              <a:rPr dirty="0" sz="2000" spc="-6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Means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58008" y="754252"/>
            <a:ext cx="2837815" cy="1796414"/>
            <a:chOff x="2358008" y="754252"/>
            <a:chExt cx="2837815" cy="1796414"/>
          </a:xfrm>
        </p:grpSpPr>
        <p:sp>
          <p:nvSpPr>
            <p:cNvPr id="8" name="object 8"/>
            <p:cNvSpPr/>
            <p:nvPr/>
          </p:nvSpPr>
          <p:spPr>
            <a:xfrm>
              <a:off x="2370708" y="1354454"/>
              <a:ext cx="846455" cy="1183640"/>
            </a:xfrm>
            <a:custGeom>
              <a:avLst/>
              <a:gdLst/>
              <a:ahLst/>
              <a:cxnLst/>
              <a:rect l="l" t="t" r="r" b="b"/>
              <a:pathLst>
                <a:path w="846455" h="1183639">
                  <a:moveTo>
                    <a:pt x="0" y="1183386"/>
                  </a:moveTo>
                  <a:lnTo>
                    <a:pt x="846201" y="0"/>
                  </a:lnTo>
                </a:path>
              </a:pathLst>
            </a:custGeom>
            <a:ln w="254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259455" y="766952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4" h="1057910">
                  <a:moveTo>
                    <a:pt x="1817497" y="0"/>
                  </a:moveTo>
                  <a:lnTo>
                    <a:pt x="105791" y="0"/>
                  </a:lnTo>
                  <a:lnTo>
                    <a:pt x="64615" y="8314"/>
                  </a:lnTo>
                  <a:lnTo>
                    <a:pt x="30988" y="30988"/>
                  </a:lnTo>
                  <a:lnTo>
                    <a:pt x="8314" y="64615"/>
                  </a:lnTo>
                  <a:lnTo>
                    <a:pt x="0" y="105791"/>
                  </a:lnTo>
                  <a:lnTo>
                    <a:pt x="0" y="951864"/>
                  </a:lnTo>
                  <a:lnTo>
                    <a:pt x="8314" y="993040"/>
                  </a:lnTo>
                  <a:lnTo>
                    <a:pt x="30988" y="1026667"/>
                  </a:lnTo>
                  <a:lnTo>
                    <a:pt x="64615" y="1049341"/>
                  </a:lnTo>
                  <a:lnTo>
                    <a:pt x="105791" y="1057656"/>
                  </a:lnTo>
                  <a:lnTo>
                    <a:pt x="1817497" y="1057656"/>
                  </a:lnTo>
                  <a:lnTo>
                    <a:pt x="1858672" y="1049341"/>
                  </a:lnTo>
                  <a:lnTo>
                    <a:pt x="1892300" y="1026667"/>
                  </a:lnTo>
                  <a:lnTo>
                    <a:pt x="1914973" y="993040"/>
                  </a:lnTo>
                  <a:lnTo>
                    <a:pt x="1923288" y="951864"/>
                  </a:lnTo>
                  <a:lnTo>
                    <a:pt x="1923288" y="105791"/>
                  </a:lnTo>
                  <a:lnTo>
                    <a:pt x="1914973" y="64615"/>
                  </a:lnTo>
                  <a:lnTo>
                    <a:pt x="1892300" y="30988"/>
                  </a:lnTo>
                  <a:lnTo>
                    <a:pt x="1858672" y="8314"/>
                  </a:lnTo>
                  <a:lnTo>
                    <a:pt x="18174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259455" y="766952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4" h="1057910">
                  <a:moveTo>
                    <a:pt x="0" y="105791"/>
                  </a:moveTo>
                  <a:lnTo>
                    <a:pt x="8314" y="64615"/>
                  </a:lnTo>
                  <a:lnTo>
                    <a:pt x="30988" y="30988"/>
                  </a:lnTo>
                  <a:lnTo>
                    <a:pt x="64615" y="8314"/>
                  </a:lnTo>
                  <a:lnTo>
                    <a:pt x="105791" y="0"/>
                  </a:lnTo>
                  <a:lnTo>
                    <a:pt x="1817497" y="0"/>
                  </a:lnTo>
                  <a:lnTo>
                    <a:pt x="1858672" y="8314"/>
                  </a:lnTo>
                  <a:lnTo>
                    <a:pt x="1892300" y="30988"/>
                  </a:lnTo>
                  <a:lnTo>
                    <a:pt x="1914973" y="64615"/>
                  </a:lnTo>
                  <a:lnTo>
                    <a:pt x="1923288" y="105791"/>
                  </a:lnTo>
                  <a:lnTo>
                    <a:pt x="1923288" y="951864"/>
                  </a:lnTo>
                  <a:lnTo>
                    <a:pt x="1914973" y="993040"/>
                  </a:lnTo>
                  <a:lnTo>
                    <a:pt x="1892300" y="1026667"/>
                  </a:lnTo>
                  <a:lnTo>
                    <a:pt x="1858672" y="1049341"/>
                  </a:lnTo>
                  <a:lnTo>
                    <a:pt x="1817497" y="1057656"/>
                  </a:lnTo>
                  <a:lnTo>
                    <a:pt x="105791" y="1057656"/>
                  </a:lnTo>
                  <a:lnTo>
                    <a:pt x="64615" y="1049341"/>
                  </a:lnTo>
                  <a:lnTo>
                    <a:pt x="30988" y="1026667"/>
                  </a:lnTo>
                  <a:lnTo>
                    <a:pt x="8314" y="993040"/>
                  </a:lnTo>
                  <a:lnTo>
                    <a:pt x="0" y="951864"/>
                  </a:lnTo>
                  <a:lnTo>
                    <a:pt x="0" y="105791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651250" y="1106677"/>
            <a:ext cx="113982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latin typeface="Times New Roman"/>
                <a:cs typeface="Times New Roman"/>
              </a:rPr>
              <a:t>Ownership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170042" y="615569"/>
            <a:ext cx="4112895" cy="1360805"/>
            <a:chOff x="5170042" y="615569"/>
            <a:chExt cx="4112895" cy="1360805"/>
          </a:xfrm>
        </p:grpSpPr>
        <p:sp>
          <p:nvSpPr>
            <p:cNvPr id="13" name="object 13"/>
            <p:cNvSpPr/>
            <p:nvPr/>
          </p:nvSpPr>
          <p:spPr>
            <a:xfrm>
              <a:off x="5182742" y="1292987"/>
              <a:ext cx="846455" cy="0"/>
            </a:xfrm>
            <a:custGeom>
              <a:avLst/>
              <a:gdLst/>
              <a:ahLst/>
              <a:cxnLst/>
              <a:rect l="l" t="t" r="r" b="b"/>
              <a:pathLst>
                <a:path w="846454" h="0">
                  <a:moveTo>
                    <a:pt x="0" y="0"/>
                  </a:moveTo>
                  <a:lnTo>
                    <a:pt x="846201" y="0"/>
                  </a:lnTo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029325" y="628269"/>
              <a:ext cx="3241040" cy="1335405"/>
            </a:xfrm>
            <a:custGeom>
              <a:avLst/>
              <a:gdLst/>
              <a:ahLst/>
              <a:cxnLst/>
              <a:rect l="l" t="t" r="r" b="b"/>
              <a:pathLst>
                <a:path w="3241040" h="1335405">
                  <a:moveTo>
                    <a:pt x="3107308" y="0"/>
                  </a:moveTo>
                  <a:lnTo>
                    <a:pt x="133476" y="0"/>
                  </a:lnTo>
                  <a:lnTo>
                    <a:pt x="91309" y="6810"/>
                  </a:lnTo>
                  <a:lnTo>
                    <a:pt x="54671" y="25769"/>
                  </a:lnTo>
                  <a:lnTo>
                    <a:pt x="25769" y="54671"/>
                  </a:lnTo>
                  <a:lnTo>
                    <a:pt x="6810" y="91309"/>
                  </a:lnTo>
                  <a:lnTo>
                    <a:pt x="0" y="133476"/>
                  </a:lnTo>
                  <a:lnTo>
                    <a:pt x="0" y="1201546"/>
                  </a:lnTo>
                  <a:lnTo>
                    <a:pt x="6810" y="1243714"/>
                  </a:lnTo>
                  <a:lnTo>
                    <a:pt x="25769" y="1280352"/>
                  </a:lnTo>
                  <a:lnTo>
                    <a:pt x="54671" y="1309254"/>
                  </a:lnTo>
                  <a:lnTo>
                    <a:pt x="91309" y="1328213"/>
                  </a:lnTo>
                  <a:lnTo>
                    <a:pt x="133476" y="1335023"/>
                  </a:lnTo>
                  <a:lnTo>
                    <a:pt x="3107308" y="1335023"/>
                  </a:lnTo>
                  <a:lnTo>
                    <a:pt x="3149476" y="1328213"/>
                  </a:lnTo>
                  <a:lnTo>
                    <a:pt x="3186114" y="1309254"/>
                  </a:lnTo>
                  <a:lnTo>
                    <a:pt x="3215016" y="1280352"/>
                  </a:lnTo>
                  <a:lnTo>
                    <a:pt x="3233975" y="1243714"/>
                  </a:lnTo>
                  <a:lnTo>
                    <a:pt x="3240785" y="1201546"/>
                  </a:lnTo>
                  <a:lnTo>
                    <a:pt x="3240785" y="133476"/>
                  </a:lnTo>
                  <a:lnTo>
                    <a:pt x="3233975" y="91309"/>
                  </a:lnTo>
                  <a:lnTo>
                    <a:pt x="3215016" y="54671"/>
                  </a:lnTo>
                  <a:lnTo>
                    <a:pt x="3186114" y="25769"/>
                  </a:lnTo>
                  <a:lnTo>
                    <a:pt x="3149476" y="6810"/>
                  </a:lnTo>
                  <a:lnTo>
                    <a:pt x="3107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029325" y="628269"/>
              <a:ext cx="3241040" cy="1335405"/>
            </a:xfrm>
            <a:custGeom>
              <a:avLst/>
              <a:gdLst/>
              <a:ahLst/>
              <a:cxnLst/>
              <a:rect l="l" t="t" r="r" b="b"/>
              <a:pathLst>
                <a:path w="3241040" h="1335405">
                  <a:moveTo>
                    <a:pt x="0" y="133476"/>
                  </a:moveTo>
                  <a:lnTo>
                    <a:pt x="6810" y="91309"/>
                  </a:lnTo>
                  <a:lnTo>
                    <a:pt x="25769" y="54671"/>
                  </a:lnTo>
                  <a:lnTo>
                    <a:pt x="54671" y="25769"/>
                  </a:lnTo>
                  <a:lnTo>
                    <a:pt x="91309" y="6810"/>
                  </a:lnTo>
                  <a:lnTo>
                    <a:pt x="133476" y="0"/>
                  </a:lnTo>
                  <a:lnTo>
                    <a:pt x="3107308" y="0"/>
                  </a:lnTo>
                  <a:lnTo>
                    <a:pt x="3149476" y="6810"/>
                  </a:lnTo>
                  <a:lnTo>
                    <a:pt x="3186114" y="25769"/>
                  </a:lnTo>
                  <a:lnTo>
                    <a:pt x="3215016" y="54671"/>
                  </a:lnTo>
                  <a:lnTo>
                    <a:pt x="3233975" y="91309"/>
                  </a:lnTo>
                  <a:lnTo>
                    <a:pt x="3240785" y="133476"/>
                  </a:lnTo>
                  <a:lnTo>
                    <a:pt x="3240785" y="1201546"/>
                  </a:lnTo>
                  <a:lnTo>
                    <a:pt x="3233975" y="1243714"/>
                  </a:lnTo>
                  <a:lnTo>
                    <a:pt x="3215016" y="1280352"/>
                  </a:lnTo>
                  <a:lnTo>
                    <a:pt x="3186114" y="1309254"/>
                  </a:lnTo>
                  <a:lnTo>
                    <a:pt x="3149476" y="1328213"/>
                  </a:lnTo>
                  <a:lnTo>
                    <a:pt x="3107308" y="1335023"/>
                  </a:lnTo>
                  <a:lnTo>
                    <a:pt x="133476" y="1335023"/>
                  </a:lnTo>
                  <a:lnTo>
                    <a:pt x="91309" y="1328213"/>
                  </a:lnTo>
                  <a:lnTo>
                    <a:pt x="54671" y="1309254"/>
                  </a:lnTo>
                  <a:lnTo>
                    <a:pt x="25769" y="1280352"/>
                  </a:lnTo>
                  <a:lnTo>
                    <a:pt x="6810" y="1243714"/>
                  </a:lnTo>
                  <a:lnTo>
                    <a:pt x="0" y="1201546"/>
                  </a:lnTo>
                  <a:lnTo>
                    <a:pt x="0" y="133476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6291834" y="695198"/>
            <a:ext cx="2713990" cy="1153160"/>
          </a:xfrm>
          <a:prstGeom prst="rect"/>
        </p:spPr>
        <p:txBody>
          <a:bodyPr wrap="square" lIns="0" tIns="46990" rIns="0" bIns="0" rtlCol="0" vert="horz">
            <a:spAutoFit/>
          </a:bodyPr>
          <a:lstStyle/>
          <a:p>
            <a:pPr algn="ctr" marL="12065" marR="5080" indent="1270">
              <a:lnSpc>
                <a:spcPts val="2160"/>
              </a:lnSpc>
              <a:spcBef>
                <a:spcPts val="370"/>
              </a:spcBef>
            </a:pPr>
            <a:r>
              <a:rPr dirty="0" sz="2000" spc="-5">
                <a:solidFill>
                  <a:srgbClr val="000000"/>
                </a:solidFill>
              </a:rPr>
              <a:t>More than 2% </a:t>
            </a:r>
            <a:r>
              <a:rPr dirty="0" sz="2000">
                <a:solidFill>
                  <a:srgbClr val="000000"/>
                </a:solidFill>
              </a:rPr>
              <a:t>of </a:t>
            </a:r>
            <a:r>
              <a:rPr dirty="0" sz="2000" spc="-5">
                <a:solidFill>
                  <a:srgbClr val="000000"/>
                </a:solidFill>
              </a:rPr>
              <a:t>Paid up  capital/ </a:t>
            </a:r>
            <a:r>
              <a:rPr dirty="0" sz="2000">
                <a:solidFill>
                  <a:srgbClr val="000000"/>
                </a:solidFill>
              </a:rPr>
              <a:t>voting </a:t>
            </a:r>
            <a:r>
              <a:rPr dirty="0" sz="2000" spc="-5">
                <a:solidFill>
                  <a:srgbClr val="000000"/>
                </a:solidFill>
              </a:rPr>
              <a:t>power </a:t>
            </a:r>
            <a:r>
              <a:rPr dirty="0" sz="2000" spc="-5" b="1">
                <a:solidFill>
                  <a:srgbClr val="000000"/>
                </a:solidFill>
                <a:latin typeface="Times New Roman"/>
                <a:cs typeface="Times New Roman"/>
              </a:rPr>
              <a:t>or  </a:t>
            </a:r>
            <a:r>
              <a:rPr dirty="0" sz="2000" spc="-5">
                <a:solidFill>
                  <a:srgbClr val="000000"/>
                </a:solidFill>
              </a:rPr>
              <a:t>shares of nominal value</a:t>
            </a:r>
            <a:r>
              <a:rPr dirty="0" sz="2000" spc="-5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of  above Rs.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50,000*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400426" y="1974214"/>
            <a:ext cx="2795270" cy="1083310"/>
            <a:chOff x="2400426" y="1974214"/>
            <a:chExt cx="2795270" cy="1083310"/>
          </a:xfrm>
        </p:grpSpPr>
        <p:sp>
          <p:nvSpPr>
            <p:cNvPr id="18" name="object 18"/>
            <p:cNvSpPr/>
            <p:nvPr/>
          </p:nvSpPr>
          <p:spPr>
            <a:xfrm>
              <a:off x="2413126" y="2476372"/>
              <a:ext cx="846455" cy="36830"/>
            </a:xfrm>
            <a:custGeom>
              <a:avLst/>
              <a:gdLst/>
              <a:ahLst/>
              <a:cxnLst/>
              <a:rect l="l" t="t" r="r" b="b"/>
              <a:pathLst>
                <a:path w="846454" h="36830">
                  <a:moveTo>
                    <a:pt x="0" y="0"/>
                  </a:moveTo>
                  <a:lnTo>
                    <a:pt x="846201" y="36702"/>
                  </a:lnTo>
                </a:path>
              </a:pathLst>
            </a:custGeom>
            <a:ln w="254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259454" y="1986914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4" h="1057910">
                  <a:moveTo>
                    <a:pt x="1817497" y="0"/>
                  </a:moveTo>
                  <a:lnTo>
                    <a:pt x="105791" y="0"/>
                  </a:lnTo>
                  <a:lnTo>
                    <a:pt x="64615" y="8314"/>
                  </a:lnTo>
                  <a:lnTo>
                    <a:pt x="30988" y="30987"/>
                  </a:lnTo>
                  <a:lnTo>
                    <a:pt x="8314" y="64615"/>
                  </a:lnTo>
                  <a:lnTo>
                    <a:pt x="0" y="105790"/>
                  </a:lnTo>
                  <a:lnTo>
                    <a:pt x="0" y="951864"/>
                  </a:lnTo>
                  <a:lnTo>
                    <a:pt x="8314" y="993040"/>
                  </a:lnTo>
                  <a:lnTo>
                    <a:pt x="30988" y="1026667"/>
                  </a:lnTo>
                  <a:lnTo>
                    <a:pt x="64615" y="1049341"/>
                  </a:lnTo>
                  <a:lnTo>
                    <a:pt x="105791" y="1057656"/>
                  </a:lnTo>
                  <a:lnTo>
                    <a:pt x="1817497" y="1057656"/>
                  </a:lnTo>
                  <a:lnTo>
                    <a:pt x="1858672" y="1049341"/>
                  </a:lnTo>
                  <a:lnTo>
                    <a:pt x="1892300" y="1026667"/>
                  </a:lnTo>
                  <a:lnTo>
                    <a:pt x="1914973" y="993040"/>
                  </a:lnTo>
                  <a:lnTo>
                    <a:pt x="1923288" y="951864"/>
                  </a:lnTo>
                  <a:lnTo>
                    <a:pt x="1923288" y="105790"/>
                  </a:lnTo>
                  <a:lnTo>
                    <a:pt x="1914973" y="64615"/>
                  </a:lnTo>
                  <a:lnTo>
                    <a:pt x="1892300" y="30987"/>
                  </a:lnTo>
                  <a:lnTo>
                    <a:pt x="1858672" y="8314"/>
                  </a:lnTo>
                  <a:lnTo>
                    <a:pt x="18174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259454" y="1986914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4" h="1057910">
                  <a:moveTo>
                    <a:pt x="0" y="105790"/>
                  </a:moveTo>
                  <a:lnTo>
                    <a:pt x="8314" y="64615"/>
                  </a:lnTo>
                  <a:lnTo>
                    <a:pt x="30988" y="30987"/>
                  </a:lnTo>
                  <a:lnTo>
                    <a:pt x="64615" y="8314"/>
                  </a:lnTo>
                  <a:lnTo>
                    <a:pt x="105791" y="0"/>
                  </a:lnTo>
                  <a:lnTo>
                    <a:pt x="1817497" y="0"/>
                  </a:lnTo>
                  <a:lnTo>
                    <a:pt x="1858672" y="8314"/>
                  </a:lnTo>
                  <a:lnTo>
                    <a:pt x="1892300" y="30987"/>
                  </a:lnTo>
                  <a:lnTo>
                    <a:pt x="1914973" y="64615"/>
                  </a:lnTo>
                  <a:lnTo>
                    <a:pt x="1923288" y="105790"/>
                  </a:lnTo>
                  <a:lnTo>
                    <a:pt x="1923288" y="951864"/>
                  </a:lnTo>
                  <a:lnTo>
                    <a:pt x="1914973" y="993040"/>
                  </a:lnTo>
                  <a:lnTo>
                    <a:pt x="1892300" y="1026667"/>
                  </a:lnTo>
                  <a:lnTo>
                    <a:pt x="1858672" y="1049341"/>
                  </a:lnTo>
                  <a:lnTo>
                    <a:pt x="1817497" y="1057656"/>
                  </a:lnTo>
                  <a:lnTo>
                    <a:pt x="105791" y="1057656"/>
                  </a:lnTo>
                  <a:lnTo>
                    <a:pt x="64615" y="1049341"/>
                  </a:lnTo>
                  <a:lnTo>
                    <a:pt x="30988" y="1026667"/>
                  </a:lnTo>
                  <a:lnTo>
                    <a:pt x="8314" y="993040"/>
                  </a:lnTo>
                  <a:lnTo>
                    <a:pt x="0" y="951864"/>
                  </a:lnTo>
                  <a:lnTo>
                    <a:pt x="0" y="105790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3324352" y="2326894"/>
            <a:ext cx="1793239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latin typeface="Times New Roman"/>
                <a:cs typeface="Times New Roman"/>
              </a:rPr>
              <a:t>Financial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Interest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169915" y="2003170"/>
            <a:ext cx="4112895" cy="1083310"/>
            <a:chOff x="5169915" y="2003170"/>
            <a:chExt cx="4112895" cy="1083310"/>
          </a:xfrm>
        </p:grpSpPr>
        <p:sp>
          <p:nvSpPr>
            <p:cNvPr id="23" name="object 23"/>
            <p:cNvSpPr/>
            <p:nvPr/>
          </p:nvSpPr>
          <p:spPr>
            <a:xfrm>
              <a:off x="5182615" y="2513075"/>
              <a:ext cx="846455" cy="29209"/>
            </a:xfrm>
            <a:custGeom>
              <a:avLst/>
              <a:gdLst/>
              <a:ahLst/>
              <a:cxnLst/>
              <a:rect l="l" t="t" r="r" b="b"/>
              <a:pathLst>
                <a:path w="846454" h="29210">
                  <a:moveTo>
                    <a:pt x="0" y="0"/>
                  </a:moveTo>
                  <a:lnTo>
                    <a:pt x="846201" y="28956"/>
                  </a:lnTo>
                </a:path>
              </a:pathLst>
            </a:custGeom>
            <a:ln w="254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029324" y="2015870"/>
              <a:ext cx="3241040" cy="1057910"/>
            </a:xfrm>
            <a:custGeom>
              <a:avLst/>
              <a:gdLst/>
              <a:ahLst/>
              <a:cxnLst/>
              <a:rect l="l" t="t" r="r" b="b"/>
              <a:pathLst>
                <a:path w="3241040" h="1057910">
                  <a:moveTo>
                    <a:pt x="3134995" y="0"/>
                  </a:moveTo>
                  <a:lnTo>
                    <a:pt x="105790" y="0"/>
                  </a:lnTo>
                  <a:lnTo>
                    <a:pt x="64615" y="8314"/>
                  </a:lnTo>
                  <a:lnTo>
                    <a:pt x="30987" y="30987"/>
                  </a:lnTo>
                  <a:lnTo>
                    <a:pt x="8314" y="64615"/>
                  </a:lnTo>
                  <a:lnTo>
                    <a:pt x="0" y="105790"/>
                  </a:lnTo>
                  <a:lnTo>
                    <a:pt x="0" y="951864"/>
                  </a:lnTo>
                  <a:lnTo>
                    <a:pt x="8314" y="993040"/>
                  </a:lnTo>
                  <a:lnTo>
                    <a:pt x="30987" y="1026667"/>
                  </a:lnTo>
                  <a:lnTo>
                    <a:pt x="64615" y="1049341"/>
                  </a:lnTo>
                  <a:lnTo>
                    <a:pt x="105790" y="1057655"/>
                  </a:lnTo>
                  <a:lnTo>
                    <a:pt x="3134995" y="1057655"/>
                  </a:lnTo>
                  <a:lnTo>
                    <a:pt x="3176170" y="1049341"/>
                  </a:lnTo>
                  <a:lnTo>
                    <a:pt x="3209798" y="1026667"/>
                  </a:lnTo>
                  <a:lnTo>
                    <a:pt x="3232471" y="993040"/>
                  </a:lnTo>
                  <a:lnTo>
                    <a:pt x="3240785" y="951864"/>
                  </a:lnTo>
                  <a:lnTo>
                    <a:pt x="3240785" y="105790"/>
                  </a:lnTo>
                  <a:lnTo>
                    <a:pt x="3232471" y="64615"/>
                  </a:lnTo>
                  <a:lnTo>
                    <a:pt x="3209798" y="30987"/>
                  </a:lnTo>
                  <a:lnTo>
                    <a:pt x="3176170" y="8314"/>
                  </a:lnTo>
                  <a:lnTo>
                    <a:pt x="3134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029324" y="2015870"/>
              <a:ext cx="3241040" cy="1057910"/>
            </a:xfrm>
            <a:custGeom>
              <a:avLst/>
              <a:gdLst/>
              <a:ahLst/>
              <a:cxnLst/>
              <a:rect l="l" t="t" r="r" b="b"/>
              <a:pathLst>
                <a:path w="3241040" h="1057910">
                  <a:moveTo>
                    <a:pt x="0" y="105790"/>
                  </a:moveTo>
                  <a:lnTo>
                    <a:pt x="8314" y="64615"/>
                  </a:lnTo>
                  <a:lnTo>
                    <a:pt x="30987" y="30987"/>
                  </a:lnTo>
                  <a:lnTo>
                    <a:pt x="64615" y="8314"/>
                  </a:lnTo>
                  <a:lnTo>
                    <a:pt x="105790" y="0"/>
                  </a:lnTo>
                  <a:lnTo>
                    <a:pt x="3134995" y="0"/>
                  </a:lnTo>
                  <a:lnTo>
                    <a:pt x="3176170" y="8314"/>
                  </a:lnTo>
                  <a:lnTo>
                    <a:pt x="3209798" y="30987"/>
                  </a:lnTo>
                  <a:lnTo>
                    <a:pt x="3232471" y="64615"/>
                  </a:lnTo>
                  <a:lnTo>
                    <a:pt x="3240785" y="105790"/>
                  </a:lnTo>
                  <a:lnTo>
                    <a:pt x="3240785" y="951864"/>
                  </a:lnTo>
                  <a:lnTo>
                    <a:pt x="3232471" y="993040"/>
                  </a:lnTo>
                  <a:lnTo>
                    <a:pt x="3209798" y="1026667"/>
                  </a:lnTo>
                  <a:lnTo>
                    <a:pt x="3176170" y="1049341"/>
                  </a:lnTo>
                  <a:lnTo>
                    <a:pt x="3134995" y="1057655"/>
                  </a:lnTo>
                  <a:lnTo>
                    <a:pt x="105790" y="1057655"/>
                  </a:lnTo>
                  <a:lnTo>
                    <a:pt x="64615" y="1049341"/>
                  </a:lnTo>
                  <a:lnTo>
                    <a:pt x="30987" y="1026667"/>
                  </a:lnTo>
                  <a:lnTo>
                    <a:pt x="8314" y="993040"/>
                  </a:lnTo>
                  <a:lnTo>
                    <a:pt x="0" y="951864"/>
                  </a:lnTo>
                  <a:lnTo>
                    <a:pt x="0" y="105790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6293103" y="2355850"/>
            <a:ext cx="271272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latin typeface="Times New Roman"/>
                <a:cs typeface="Times New Roman"/>
              </a:rPr>
              <a:t>Indebtness&gt; Rs 5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Lakhs**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257410" y="2000885"/>
            <a:ext cx="2795270" cy="1083310"/>
            <a:chOff x="9257410" y="2000885"/>
            <a:chExt cx="2795270" cy="1083310"/>
          </a:xfrm>
        </p:grpSpPr>
        <p:sp>
          <p:nvSpPr>
            <p:cNvPr id="28" name="object 28"/>
            <p:cNvSpPr/>
            <p:nvPr/>
          </p:nvSpPr>
          <p:spPr>
            <a:xfrm>
              <a:off x="9270110" y="2539492"/>
              <a:ext cx="846455" cy="2540"/>
            </a:xfrm>
            <a:custGeom>
              <a:avLst/>
              <a:gdLst/>
              <a:ahLst/>
              <a:cxnLst/>
              <a:rect l="l" t="t" r="r" b="b"/>
              <a:pathLst>
                <a:path w="846454" h="2539">
                  <a:moveTo>
                    <a:pt x="0" y="2540"/>
                  </a:moveTo>
                  <a:lnTo>
                    <a:pt x="846201" y="0"/>
                  </a:lnTo>
                </a:path>
              </a:pathLst>
            </a:custGeom>
            <a:ln w="254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0116692" y="2013585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5" h="1057910">
                  <a:moveTo>
                    <a:pt x="1817497" y="0"/>
                  </a:moveTo>
                  <a:lnTo>
                    <a:pt x="105790" y="0"/>
                  </a:lnTo>
                  <a:lnTo>
                    <a:pt x="64615" y="8314"/>
                  </a:lnTo>
                  <a:lnTo>
                    <a:pt x="30988" y="30987"/>
                  </a:lnTo>
                  <a:lnTo>
                    <a:pt x="8314" y="64615"/>
                  </a:lnTo>
                  <a:lnTo>
                    <a:pt x="0" y="105790"/>
                  </a:lnTo>
                  <a:lnTo>
                    <a:pt x="0" y="951864"/>
                  </a:lnTo>
                  <a:lnTo>
                    <a:pt x="8314" y="993040"/>
                  </a:lnTo>
                  <a:lnTo>
                    <a:pt x="30987" y="1026668"/>
                  </a:lnTo>
                  <a:lnTo>
                    <a:pt x="64615" y="1049341"/>
                  </a:lnTo>
                  <a:lnTo>
                    <a:pt x="105790" y="1057655"/>
                  </a:lnTo>
                  <a:lnTo>
                    <a:pt x="1817497" y="1057655"/>
                  </a:lnTo>
                  <a:lnTo>
                    <a:pt x="1858672" y="1049341"/>
                  </a:lnTo>
                  <a:lnTo>
                    <a:pt x="1892299" y="1026667"/>
                  </a:lnTo>
                  <a:lnTo>
                    <a:pt x="1914973" y="993040"/>
                  </a:lnTo>
                  <a:lnTo>
                    <a:pt x="1923287" y="951864"/>
                  </a:lnTo>
                  <a:lnTo>
                    <a:pt x="1923287" y="105790"/>
                  </a:lnTo>
                  <a:lnTo>
                    <a:pt x="1914973" y="64615"/>
                  </a:lnTo>
                  <a:lnTo>
                    <a:pt x="1892300" y="30987"/>
                  </a:lnTo>
                  <a:lnTo>
                    <a:pt x="1858672" y="8314"/>
                  </a:lnTo>
                  <a:lnTo>
                    <a:pt x="18174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0116692" y="2013585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5" h="1057910">
                  <a:moveTo>
                    <a:pt x="0" y="105790"/>
                  </a:moveTo>
                  <a:lnTo>
                    <a:pt x="8314" y="64615"/>
                  </a:lnTo>
                  <a:lnTo>
                    <a:pt x="30988" y="30987"/>
                  </a:lnTo>
                  <a:lnTo>
                    <a:pt x="64615" y="8314"/>
                  </a:lnTo>
                  <a:lnTo>
                    <a:pt x="105790" y="0"/>
                  </a:lnTo>
                  <a:lnTo>
                    <a:pt x="1817497" y="0"/>
                  </a:lnTo>
                  <a:lnTo>
                    <a:pt x="1858672" y="8314"/>
                  </a:lnTo>
                  <a:lnTo>
                    <a:pt x="1892300" y="30987"/>
                  </a:lnTo>
                  <a:lnTo>
                    <a:pt x="1914973" y="64615"/>
                  </a:lnTo>
                  <a:lnTo>
                    <a:pt x="1923287" y="105790"/>
                  </a:lnTo>
                  <a:lnTo>
                    <a:pt x="1923287" y="951864"/>
                  </a:lnTo>
                  <a:lnTo>
                    <a:pt x="1914973" y="993040"/>
                  </a:lnTo>
                  <a:lnTo>
                    <a:pt x="1892299" y="1026667"/>
                  </a:lnTo>
                  <a:lnTo>
                    <a:pt x="1858672" y="1049341"/>
                  </a:lnTo>
                  <a:lnTo>
                    <a:pt x="1817497" y="1057655"/>
                  </a:lnTo>
                  <a:lnTo>
                    <a:pt x="105790" y="1057655"/>
                  </a:lnTo>
                  <a:lnTo>
                    <a:pt x="64615" y="1049341"/>
                  </a:lnTo>
                  <a:lnTo>
                    <a:pt x="30987" y="1026668"/>
                  </a:lnTo>
                  <a:lnTo>
                    <a:pt x="8314" y="993040"/>
                  </a:lnTo>
                  <a:lnTo>
                    <a:pt x="0" y="951864"/>
                  </a:lnTo>
                  <a:lnTo>
                    <a:pt x="0" y="105790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10216133" y="2078989"/>
            <a:ext cx="1724025" cy="87884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273050" marR="5080" indent="-260985">
              <a:lnSpc>
                <a:spcPts val="2160"/>
              </a:lnSpc>
              <a:spcBef>
                <a:spcPts val="370"/>
              </a:spcBef>
            </a:pPr>
            <a:r>
              <a:rPr dirty="0" sz="2000" spc="-5">
                <a:latin typeface="Times New Roman"/>
                <a:cs typeface="Times New Roman"/>
              </a:rPr>
              <a:t>Ordinary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Course  of Business  Exempted#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358008" y="2406776"/>
            <a:ext cx="2837815" cy="1797685"/>
            <a:chOff x="2358008" y="2406776"/>
            <a:chExt cx="2837815" cy="1797685"/>
          </a:xfrm>
        </p:grpSpPr>
        <p:sp>
          <p:nvSpPr>
            <p:cNvPr id="33" name="object 33"/>
            <p:cNvSpPr/>
            <p:nvPr/>
          </p:nvSpPr>
          <p:spPr>
            <a:xfrm>
              <a:off x="2370708" y="2419476"/>
              <a:ext cx="846455" cy="1183640"/>
            </a:xfrm>
            <a:custGeom>
              <a:avLst/>
              <a:gdLst/>
              <a:ahLst/>
              <a:cxnLst/>
              <a:rect l="l" t="t" r="r" b="b"/>
              <a:pathLst>
                <a:path w="846455" h="1183639">
                  <a:moveTo>
                    <a:pt x="0" y="0"/>
                  </a:moveTo>
                  <a:lnTo>
                    <a:pt x="846201" y="1183513"/>
                  </a:lnTo>
                </a:path>
              </a:pathLst>
            </a:custGeom>
            <a:ln w="254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259455" y="3133724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4" h="1057910">
                  <a:moveTo>
                    <a:pt x="1817497" y="0"/>
                  </a:moveTo>
                  <a:lnTo>
                    <a:pt x="105791" y="0"/>
                  </a:lnTo>
                  <a:lnTo>
                    <a:pt x="64615" y="8314"/>
                  </a:lnTo>
                  <a:lnTo>
                    <a:pt x="30988" y="30987"/>
                  </a:lnTo>
                  <a:lnTo>
                    <a:pt x="8314" y="64615"/>
                  </a:lnTo>
                  <a:lnTo>
                    <a:pt x="0" y="105790"/>
                  </a:lnTo>
                  <a:lnTo>
                    <a:pt x="0" y="951864"/>
                  </a:lnTo>
                  <a:lnTo>
                    <a:pt x="8314" y="993040"/>
                  </a:lnTo>
                  <a:lnTo>
                    <a:pt x="30988" y="1026668"/>
                  </a:lnTo>
                  <a:lnTo>
                    <a:pt x="64615" y="1049341"/>
                  </a:lnTo>
                  <a:lnTo>
                    <a:pt x="105791" y="1057656"/>
                  </a:lnTo>
                  <a:lnTo>
                    <a:pt x="1817497" y="1057656"/>
                  </a:lnTo>
                  <a:lnTo>
                    <a:pt x="1858672" y="1049341"/>
                  </a:lnTo>
                  <a:lnTo>
                    <a:pt x="1892300" y="1026668"/>
                  </a:lnTo>
                  <a:lnTo>
                    <a:pt x="1914973" y="993040"/>
                  </a:lnTo>
                  <a:lnTo>
                    <a:pt x="1923288" y="951864"/>
                  </a:lnTo>
                  <a:lnTo>
                    <a:pt x="1923288" y="105790"/>
                  </a:lnTo>
                  <a:lnTo>
                    <a:pt x="1914973" y="64615"/>
                  </a:lnTo>
                  <a:lnTo>
                    <a:pt x="1892300" y="30987"/>
                  </a:lnTo>
                  <a:lnTo>
                    <a:pt x="1858672" y="8314"/>
                  </a:lnTo>
                  <a:lnTo>
                    <a:pt x="18174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259455" y="3133724"/>
              <a:ext cx="1923414" cy="1057910"/>
            </a:xfrm>
            <a:custGeom>
              <a:avLst/>
              <a:gdLst/>
              <a:ahLst/>
              <a:cxnLst/>
              <a:rect l="l" t="t" r="r" b="b"/>
              <a:pathLst>
                <a:path w="1923414" h="1057910">
                  <a:moveTo>
                    <a:pt x="0" y="105790"/>
                  </a:moveTo>
                  <a:lnTo>
                    <a:pt x="8314" y="64615"/>
                  </a:lnTo>
                  <a:lnTo>
                    <a:pt x="30988" y="30987"/>
                  </a:lnTo>
                  <a:lnTo>
                    <a:pt x="64615" y="8314"/>
                  </a:lnTo>
                  <a:lnTo>
                    <a:pt x="105791" y="0"/>
                  </a:lnTo>
                  <a:lnTo>
                    <a:pt x="1817497" y="0"/>
                  </a:lnTo>
                  <a:lnTo>
                    <a:pt x="1858672" y="8314"/>
                  </a:lnTo>
                  <a:lnTo>
                    <a:pt x="1892300" y="30987"/>
                  </a:lnTo>
                  <a:lnTo>
                    <a:pt x="1914973" y="64615"/>
                  </a:lnTo>
                  <a:lnTo>
                    <a:pt x="1923288" y="105790"/>
                  </a:lnTo>
                  <a:lnTo>
                    <a:pt x="1923288" y="951864"/>
                  </a:lnTo>
                  <a:lnTo>
                    <a:pt x="1914973" y="993040"/>
                  </a:lnTo>
                  <a:lnTo>
                    <a:pt x="1892300" y="1026668"/>
                  </a:lnTo>
                  <a:lnTo>
                    <a:pt x="1858672" y="1049341"/>
                  </a:lnTo>
                  <a:lnTo>
                    <a:pt x="1817497" y="1057656"/>
                  </a:lnTo>
                  <a:lnTo>
                    <a:pt x="105791" y="1057656"/>
                  </a:lnTo>
                  <a:lnTo>
                    <a:pt x="64615" y="1049341"/>
                  </a:lnTo>
                  <a:lnTo>
                    <a:pt x="30988" y="1026668"/>
                  </a:lnTo>
                  <a:lnTo>
                    <a:pt x="8314" y="993040"/>
                  </a:lnTo>
                  <a:lnTo>
                    <a:pt x="0" y="951864"/>
                  </a:lnTo>
                  <a:lnTo>
                    <a:pt x="0" y="105790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3309873" y="3473703"/>
            <a:ext cx="182372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latin typeface="Times New Roman"/>
                <a:cs typeface="Times New Roman"/>
              </a:rPr>
              <a:t>Past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Employment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182742" y="3121151"/>
            <a:ext cx="4100195" cy="1083310"/>
            <a:chOff x="5182742" y="3121151"/>
            <a:chExt cx="4100195" cy="1083310"/>
          </a:xfrm>
        </p:grpSpPr>
        <p:sp>
          <p:nvSpPr>
            <p:cNvPr id="38" name="object 38"/>
            <p:cNvSpPr/>
            <p:nvPr/>
          </p:nvSpPr>
          <p:spPr>
            <a:xfrm>
              <a:off x="5182742" y="3660520"/>
              <a:ext cx="846455" cy="0"/>
            </a:xfrm>
            <a:custGeom>
              <a:avLst/>
              <a:gdLst/>
              <a:ahLst/>
              <a:cxnLst/>
              <a:rect l="l" t="t" r="r" b="b"/>
              <a:pathLst>
                <a:path w="846454" h="0">
                  <a:moveTo>
                    <a:pt x="0" y="0"/>
                  </a:moveTo>
                  <a:lnTo>
                    <a:pt x="846201" y="0"/>
                  </a:lnTo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029325" y="3133724"/>
              <a:ext cx="3241040" cy="1057910"/>
            </a:xfrm>
            <a:custGeom>
              <a:avLst/>
              <a:gdLst/>
              <a:ahLst/>
              <a:cxnLst/>
              <a:rect l="l" t="t" r="r" b="b"/>
              <a:pathLst>
                <a:path w="3241040" h="1057910">
                  <a:moveTo>
                    <a:pt x="3134995" y="0"/>
                  </a:moveTo>
                  <a:lnTo>
                    <a:pt x="105790" y="0"/>
                  </a:lnTo>
                  <a:lnTo>
                    <a:pt x="64615" y="8314"/>
                  </a:lnTo>
                  <a:lnTo>
                    <a:pt x="30987" y="30987"/>
                  </a:lnTo>
                  <a:lnTo>
                    <a:pt x="8314" y="64615"/>
                  </a:lnTo>
                  <a:lnTo>
                    <a:pt x="0" y="105790"/>
                  </a:lnTo>
                  <a:lnTo>
                    <a:pt x="0" y="951864"/>
                  </a:lnTo>
                  <a:lnTo>
                    <a:pt x="8314" y="993040"/>
                  </a:lnTo>
                  <a:lnTo>
                    <a:pt x="30987" y="1026668"/>
                  </a:lnTo>
                  <a:lnTo>
                    <a:pt x="64615" y="1049341"/>
                  </a:lnTo>
                  <a:lnTo>
                    <a:pt x="105790" y="1057656"/>
                  </a:lnTo>
                  <a:lnTo>
                    <a:pt x="3134995" y="1057656"/>
                  </a:lnTo>
                  <a:lnTo>
                    <a:pt x="3176170" y="1049341"/>
                  </a:lnTo>
                  <a:lnTo>
                    <a:pt x="3209798" y="1026668"/>
                  </a:lnTo>
                  <a:lnTo>
                    <a:pt x="3232471" y="993040"/>
                  </a:lnTo>
                  <a:lnTo>
                    <a:pt x="3240785" y="951864"/>
                  </a:lnTo>
                  <a:lnTo>
                    <a:pt x="3240785" y="105790"/>
                  </a:lnTo>
                  <a:lnTo>
                    <a:pt x="3232471" y="64615"/>
                  </a:lnTo>
                  <a:lnTo>
                    <a:pt x="3209798" y="30987"/>
                  </a:lnTo>
                  <a:lnTo>
                    <a:pt x="3176170" y="8314"/>
                  </a:lnTo>
                  <a:lnTo>
                    <a:pt x="3134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6029325" y="3133724"/>
              <a:ext cx="3241040" cy="1057910"/>
            </a:xfrm>
            <a:custGeom>
              <a:avLst/>
              <a:gdLst/>
              <a:ahLst/>
              <a:cxnLst/>
              <a:rect l="l" t="t" r="r" b="b"/>
              <a:pathLst>
                <a:path w="3241040" h="1057910">
                  <a:moveTo>
                    <a:pt x="0" y="105790"/>
                  </a:moveTo>
                  <a:lnTo>
                    <a:pt x="8314" y="64615"/>
                  </a:lnTo>
                  <a:lnTo>
                    <a:pt x="30987" y="30987"/>
                  </a:lnTo>
                  <a:lnTo>
                    <a:pt x="64615" y="8314"/>
                  </a:lnTo>
                  <a:lnTo>
                    <a:pt x="105790" y="0"/>
                  </a:lnTo>
                  <a:lnTo>
                    <a:pt x="3134995" y="0"/>
                  </a:lnTo>
                  <a:lnTo>
                    <a:pt x="3176170" y="8314"/>
                  </a:lnTo>
                  <a:lnTo>
                    <a:pt x="3209798" y="30987"/>
                  </a:lnTo>
                  <a:lnTo>
                    <a:pt x="3232471" y="64615"/>
                  </a:lnTo>
                  <a:lnTo>
                    <a:pt x="3240785" y="105790"/>
                  </a:lnTo>
                  <a:lnTo>
                    <a:pt x="3240785" y="951864"/>
                  </a:lnTo>
                  <a:lnTo>
                    <a:pt x="3232471" y="993040"/>
                  </a:lnTo>
                  <a:lnTo>
                    <a:pt x="3209798" y="1026668"/>
                  </a:lnTo>
                  <a:lnTo>
                    <a:pt x="3176170" y="1049341"/>
                  </a:lnTo>
                  <a:lnTo>
                    <a:pt x="3134995" y="1057656"/>
                  </a:lnTo>
                  <a:lnTo>
                    <a:pt x="105790" y="1057656"/>
                  </a:lnTo>
                  <a:lnTo>
                    <a:pt x="64615" y="1049341"/>
                  </a:lnTo>
                  <a:lnTo>
                    <a:pt x="30987" y="1026668"/>
                  </a:lnTo>
                  <a:lnTo>
                    <a:pt x="8314" y="993040"/>
                  </a:lnTo>
                  <a:lnTo>
                    <a:pt x="0" y="951864"/>
                  </a:lnTo>
                  <a:lnTo>
                    <a:pt x="0" y="105790"/>
                  </a:lnTo>
                  <a:close/>
                </a:path>
              </a:pathLst>
            </a:custGeom>
            <a:ln w="25146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6244335" y="3199383"/>
            <a:ext cx="2809240" cy="87884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algn="ctr" marL="12065" marR="5080">
              <a:lnSpc>
                <a:spcPts val="2160"/>
              </a:lnSpc>
              <a:spcBef>
                <a:spcPts val="370"/>
              </a:spcBef>
            </a:pPr>
            <a:r>
              <a:rPr dirty="0" sz="2000" spc="-15">
                <a:latin typeface="Times New Roman"/>
                <a:cs typeface="Times New Roman"/>
              </a:rPr>
              <a:t>Within </a:t>
            </a:r>
            <a:r>
              <a:rPr dirty="0" sz="2000" spc="-5">
                <a:latin typeface="Times New Roman"/>
                <a:cs typeface="Times New Roman"/>
              </a:rPr>
              <a:t>last 2 years with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  Auditee or holding or  subsidiary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91</a:t>
            </a:fld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85714" y="507746"/>
            <a:ext cx="102044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Limits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91</a:t>
            </a:fld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1060450"/>
          <a:ext cx="11880215" cy="5133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86800"/>
                <a:gridCol w="3174365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Audit Assignments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86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Limit per</a:t>
                      </a:r>
                      <a:r>
                        <a:rPr dirty="0" sz="2400" spc="-3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F.Y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1. Secretarial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Audits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per partner/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PCS</a:t>
                      </a:r>
                      <a:r>
                        <a:rPr dirty="0" sz="2400" spc="-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: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79095" indent="-288925">
                        <a:lnSpc>
                          <a:spcPct val="100000"/>
                        </a:lnSpc>
                        <a:buAutoNum type="alphaLcPeriod"/>
                        <a:tabLst>
                          <a:tab pos="379730" algn="l"/>
                        </a:tabLst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Unit not peer</a:t>
                      </a:r>
                      <a:r>
                        <a:rPr dirty="0" sz="2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reviewed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96240" indent="-305435">
                        <a:lnSpc>
                          <a:spcPct val="100000"/>
                        </a:lnSpc>
                        <a:buAutoNum type="alphaLcPeriod"/>
                        <a:tabLst>
                          <a:tab pos="396240" algn="l"/>
                        </a:tabLst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Unit peer</a:t>
                      </a:r>
                      <a:r>
                        <a:rPr dirty="0" sz="2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reviewed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  <a:tr h="1188719">
                <a:tc>
                  <a:txBody>
                    <a:bodyPr/>
                    <a:lstStyle/>
                    <a:p>
                      <a:pPr marL="396240" indent="-305435">
                        <a:lnSpc>
                          <a:spcPct val="100000"/>
                        </a:lnSpc>
                        <a:spcBef>
                          <a:spcPts val="275"/>
                        </a:spcBef>
                        <a:buAutoNum type="arabicPeriod" startAt="2"/>
                        <a:tabLst>
                          <a:tab pos="396240" algn="l"/>
                        </a:tabLst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Annual Secretarial Compliance Reports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individually/per</a:t>
                      </a:r>
                      <a:r>
                        <a:rPr dirty="0" sz="24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partner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lvl="1" marL="379095" indent="-288925">
                        <a:lnSpc>
                          <a:spcPct val="100000"/>
                        </a:lnSpc>
                        <a:buAutoNum type="alphaLcPeriod"/>
                        <a:tabLst>
                          <a:tab pos="379730" algn="l"/>
                        </a:tabLst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Unit not peer</a:t>
                      </a:r>
                      <a:r>
                        <a:rPr dirty="0" sz="2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reviewed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lvl="1" marL="396240" indent="-305435">
                        <a:lnSpc>
                          <a:spcPct val="100000"/>
                        </a:lnSpc>
                        <a:buAutoNum type="alphaLcPeriod"/>
                        <a:tabLst>
                          <a:tab pos="396240" algn="l"/>
                        </a:tabLst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Unit peer</a:t>
                      </a:r>
                      <a:r>
                        <a:rPr dirty="0" sz="2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reviewed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marL="90805" marR="158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3. In case of the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following, Secretarial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Audit/ Secretarial</a:t>
                      </a:r>
                      <a:r>
                        <a:rPr dirty="0" sz="24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Compliance  Report to be done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Peer Reviewed </a:t>
                      </a:r>
                      <a:r>
                        <a:rPr dirty="0" sz="2400" spc="-5" b="1">
                          <a:latin typeface="Times New Roman"/>
                          <a:cs typeface="Times New Roman"/>
                        </a:rPr>
                        <a:t>Units</a:t>
                      </a:r>
                      <a:r>
                        <a:rPr dirty="0" sz="24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: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79095" indent="-288925">
                        <a:lnSpc>
                          <a:spcPct val="100000"/>
                        </a:lnSpc>
                        <a:buAutoNum type="alphaLcPeriod"/>
                        <a:tabLst>
                          <a:tab pos="379730" algn="l"/>
                        </a:tabLst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Top 100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companies as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per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market</a:t>
                      </a:r>
                      <a:r>
                        <a:rPr dirty="0" sz="2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capitalization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96240" indent="-305435">
                        <a:lnSpc>
                          <a:spcPct val="100000"/>
                        </a:lnSpc>
                        <a:buAutoNum type="alphaLcPeriod"/>
                        <a:tabLst>
                          <a:tab pos="396240" algn="l"/>
                        </a:tabLst>
                      </a:pPr>
                      <a:r>
                        <a:rPr dirty="0" sz="2400">
                          <a:latin typeface="Times New Roman"/>
                          <a:cs typeface="Times New Roman"/>
                        </a:rPr>
                        <a:t>Top 500 companies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per market</a:t>
                      </a:r>
                      <a:r>
                        <a:rPr dirty="0" sz="2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capitalization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79095" indent="-288925">
                        <a:lnSpc>
                          <a:spcPct val="100000"/>
                        </a:lnSpc>
                        <a:buAutoNum type="alphaLcPeriod"/>
                        <a:tabLst>
                          <a:tab pos="379730" algn="l"/>
                        </a:tabLst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All listed</a:t>
                      </a:r>
                      <a:r>
                        <a:rPr dirty="0" sz="2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companies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96240" indent="-305435">
                        <a:lnSpc>
                          <a:spcPct val="100000"/>
                        </a:lnSpc>
                        <a:buAutoNum type="alphaLcPeriod"/>
                        <a:tabLst>
                          <a:tab pos="396240" algn="l"/>
                        </a:tabLst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2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companies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w.e.f.</a:t>
                      </a:r>
                      <a:r>
                        <a:rPr dirty="0" sz="2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01.04.2020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w.e.f.</a:t>
                      </a:r>
                      <a:r>
                        <a:rPr dirty="0" sz="2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01.04.2021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w.e.f.</a:t>
                      </a:r>
                      <a:r>
                        <a:rPr dirty="0" sz="2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01.04.2022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w.e.f.</a:t>
                      </a:r>
                      <a:r>
                        <a:rPr dirty="0" sz="2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01.04.2023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2229" y="733552"/>
            <a:ext cx="698754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Format of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Audit Report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(GN </a:t>
            </a:r>
            <a:r>
              <a:rPr dirty="0" spc="-5" b="1">
                <a:solidFill>
                  <a:srgbClr val="000000"/>
                </a:solidFill>
                <a:latin typeface="Times New Roman"/>
                <a:cs typeface="Times New Roman"/>
              </a:rPr>
              <a:t>on CSAS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dirty="0" spc="-2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3)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91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3500" y="1448308"/>
            <a:ext cx="11915140" cy="404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report shall be addressed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Appointing</a:t>
            </a:r>
            <a:r>
              <a:rPr dirty="0" sz="2400" spc="-7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Authority;</a:t>
            </a:r>
            <a:endParaRPr sz="2400">
              <a:latin typeface="Times New Roman"/>
              <a:cs typeface="Times New Roman"/>
            </a:endParaRPr>
          </a:p>
          <a:p>
            <a:pPr algn="just"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Shall have a separate para on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Auditor’s</a:t>
            </a:r>
            <a:r>
              <a:rPr dirty="0" sz="2400" spc="-5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responsibility;</a:t>
            </a:r>
            <a:endParaRPr sz="24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Signature block shall mention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name of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audit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firm along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with 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registration number, if 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any,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the name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Auditor, certificate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practice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number, 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membership number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the  Auditor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specifying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whether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associate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fellow member, as applicable.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Auditor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shall  clearly mention date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place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signing the report,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in case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report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signed by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two different 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persons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different dates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or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different places; same shall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be mentioned in the</a:t>
            </a:r>
            <a:r>
              <a:rPr dirty="0" sz="2400" spc="-10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report;</a:t>
            </a:r>
            <a:endParaRPr sz="24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100000"/>
              </a:lnSpc>
              <a:buClr>
                <a:srgbClr val="1F487C"/>
              </a:buClr>
              <a:buFont typeface="Arial"/>
              <a:buChar char="•"/>
              <a:tabLst>
                <a:tab pos="431800" algn="l"/>
              </a:tabLst>
            </a:pPr>
            <a:r>
              <a:rPr dirty="0"/>
              <a:t>	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Audit Report may point out areas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compliance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non-compliance, as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well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areas for 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improvement;</a:t>
            </a:r>
            <a:endParaRPr sz="24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Audit Report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prepared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must be precise,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accurate, clear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and should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be unbiased with </a:t>
            </a:r>
            <a:r>
              <a:rPr dirty="0" sz="2400" spc="59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suggestions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and</a:t>
            </a:r>
            <a:r>
              <a:rPr dirty="0" sz="24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opinions;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7200" y="583692"/>
            <a:ext cx="365696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Auditor’s</a:t>
            </a:r>
            <a:r>
              <a:rPr dirty="0" spc="-70"/>
              <a:t> </a:t>
            </a:r>
            <a:r>
              <a:rPr dirty="0"/>
              <a:t>responsibility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1910">
              <a:lnSpc>
                <a:spcPts val="1810"/>
              </a:lnSpc>
            </a:pPr>
            <a:fld id="{81D60167-4931-47E6-BA6A-407CBD079E47}" type="slidenum">
              <a:rPr dirty="0"/>
              <a:t>91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73862" y="1196085"/>
            <a:ext cx="10846435" cy="3410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Separate para expressing opinion on</a:t>
            </a:r>
            <a:r>
              <a:rPr dirty="0" sz="2400" spc="-5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following:</a:t>
            </a:r>
            <a:endParaRPr sz="2400">
              <a:latin typeface="Times New Roman"/>
              <a:cs typeface="Times New Roman"/>
            </a:endParaRPr>
          </a:p>
          <a:p>
            <a:pPr algn="just" lvl="1" marL="75565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Whether the audit has been conducted as per the applicable Auditing</a:t>
            </a:r>
            <a:r>
              <a:rPr dirty="0" sz="2200" spc="-13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Standards.</a:t>
            </a:r>
            <a:endParaRPr sz="2200">
              <a:latin typeface="Times New Roman"/>
              <a:cs typeface="Times New Roman"/>
            </a:endParaRPr>
          </a:p>
          <a:p>
            <a:pPr algn="just" lvl="1" marL="755650" marR="5080" indent="-285750">
              <a:lnSpc>
                <a:spcPct val="100000"/>
              </a:lnSpc>
              <a:buFont typeface="Arial"/>
              <a:buChar char="•"/>
              <a:tabLst>
                <a:tab pos="755650" algn="l"/>
              </a:tabLst>
            </a:pPr>
            <a:r>
              <a:rPr dirty="0" sz="2200" spc="-5">
                <a:latin typeface="Times New Roman"/>
                <a:cs typeface="Times New Roman"/>
              </a:rPr>
              <a:t>Whether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5">
                <a:latin typeface="Times New Roman"/>
                <a:cs typeface="Times New Roman"/>
              </a:rPr>
              <a:t>Auditor has obtained reasonable assurance about whether the statements  </a:t>
            </a:r>
            <a:r>
              <a:rPr dirty="0" sz="2200">
                <a:latin typeface="Times New Roman"/>
                <a:cs typeface="Times New Roman"/>
              </a:rPr>
              <a:t>prepared, documents or Records maintained by the Auditee are free from</a:t>
            </a:r>
            <a:r>
              <a:rPr dirty="0" sz="2200" spc="-11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misstatement.</a:t>
            </a:r>
            <a:endParaRPr sz="2200">
              <a:latin typeface="Times New Roman"/>
              <a:cs typeface="Times New Roman"/>
            </a:endParaRPr>
          </a:p>
          <a:p>
            <a:pPr algn="just" lvl="1" marL="755650" marR="5080" indent="-285750">
              <a:lnSpc>
                <a:spcPct val="100000"/>
              </a:lnSpc>
              <a:buFont typeface="Arial"/>
              <a:buChar char="•"/>
              <a:tabLst>
                <a:tab pos="755650" algn="l"/>
              </a:tabLst>
            </a:pPr>
            <a:r>
              <a:rPr dirty="0" sz="2200">
                <a:latin typeface="Times New Roman"/>
                <a:cs typeface="Times New Roman"/>
              </a:rPr>
              <a:t>That Auditor has the </a:t>
            </a:r>
            <a:r>
              <a:rPr dirty="0" sz="2200" spc="-5">
                <a:latin typeface="Times New Roman"/>
                <a:cs typeface="Times New Roman"/>
              </a:rPr>
              <a:t>responsibility </a:t>
            </a:r>
            <a:r>
              <a:rPr dirty="0" sz="2200">
                <a:latin typeface="Times New Roman"/>
                <a:cs typeface="Times New Roman"/>
              </a:rPr>
              <a:t>to only </a:t>
            </a:r>
            <a:r>
              <a:rPr dirty="0" sz="2200" spc="-5">
                <a:latin typeface="Times New Roman"/>
                <a:cs typeface="Times New Roman"/>
              </a:rPr>
              <a:t>express </a:t>
            </a:r>
            <a:r>
              <a:rPr dirty="0" sz="2200">
                <a:latin typeface="Times New Roman"/>
                <a:cs typeface="Times New Roman"/>
              </a:rPr>
              <a:t>his opinion on the </a:t>
            </a:r>
            <a:r>
              <a:rPr dirty="0" sz="2200" spc="-5">
                <a:latin typeface="Times New Roman"/>
                <a:cs typeface="Times New Roman"/>
              </a:rPr>
              <a:t>evidences collected,  </a:t>
            </a:r>
            <a:r>
              <a:rPr dirty="0" sz="2200">
                <a:latin typeface="Times New Roman"/>
                <a:cs typeface="Times New Roman"/>
              </a:rPr>
              <a:t>information received and </a:t>
            </a:r>
            <a:r>
              <a:rPr dirty="0" sz="2200" spc="-5">
                <a:latin typeface="Times New Roman"/>
                <a:cs typeface="Times New Roman"/>
              </a:rPr>
              <a:t>Records maintained </a:t>
            </a:r>
            <a:r>
              <a:rPr dirty="0" sz="2200">
                <a:latin typeface="Times New Roman"/>
                <a:cs typeface="Times New Roman"/>
              </a:rPr>
              <a:t>by </a:t>
            </a:r>
            <a:r>
              <a:rPr dirty="0" sz="2200" spc="-5">
                <a:latin typeface="Times New Roman"/>
                <a:cs typeface="Times New Roman"/>
              </a:rPr>
              <a:t>the Auditee </a:t>
            </a:r>
            <a:r>
              <a:rPr dirty="0" sz="2200">
                <a:latin typeface="Times New Roman"/>
                <a:cs typeface="Times New Roman"/>
              </a:rPr>
              <a:t>or given </a:t>
            </a:r>
            <a:r>
              <a:rPr dirty="0" sz="2200" spc="-5">
                <a:latin typeface="Times New Roman"/>
                <a:cs typeface="Times New Roman"/>
              </a:rPr>
              <a:t>by </a:t>
            </a:r>
            <a:r>
              <a:rPr dirty="0" sz="2200">
                <a:latin typeface="Times New Roman"/>
                <a:cs typeface="Times New Roman"/>
              </a:rPr>
              <a:t>the  Management.</a:t>
            </a:r>
            <a:endParaRPr sz="2200">
              <a:latin typeface="Times New Roman"/>
              <a:cs typeface="Times New Roman"/>
            </a:endParaRPr>
          </a:p>
          <a:p>
            <a:pPr algn="just" lvl="1" marL="755650" marR="6350" indent="-285750">
              <a:lnSpc>
                <a:spcPct val="100000"/>
              </a:lnSpc>
              <a:buFont typeface="Arial"/>
              <a:buChar char="•"/>
              <a:tabLst>
                <a:tab pos="755650" algn="l"/>
              </a:tabLst>
            </a:pPr>
            <a:r>
              <a:rPr dirty="0" sz="2200" spc="-5">
                <a:latin typeface="Times New Roman"/>
                <a:cs typeface="Times New Roman"/>
              </a:rPr>
              <a:t>Whether </a:t>
            </a:r>
            <a:r>
              <a:rPr dirty="0" sz="2200">
                <a:latin typeface="Times New Roman"/>
                <a:cs typeface="Times New Roman"/>
              </a:rPr>
              <a:t>the </a:t>
            </a:r>
            <a:r>
              <a:rPr dirty="0" sz="2200" spc="-5">
                <a:latin typeface="Times New Roman"/>
                <a:cs typeface="Times New Roman"/>
              </a:rPr>
              <a:t>Auditee has </a:t>
            </a:r>
            <a:r>
              <a:rPr dirty="0" sz="2200">
                <a:latin typeface="Times New Roman"/>
                <a:cs typeface="Times New Roman"/>
              </a:rPr>
              <a:t>followed </a:t>
            </a:r>
            <a:r>
              <a:rPr dirty="0" sz="2200" spc="-5">
                <a:latin typeface="Times New Roman"/>
                <a:cs typeface="Times New Roman"/>
              </a:rPr>
              <a:t>applicable laws, </a:t>
            </a:r>
            <a:r>
              <a:rPr dirty="0" sz="2200">
                <a:latin typeface="Times New Roman"/>
                <a:cs typeface="Times New Roman"/>
              </a:rPr>
              <a:t>act, rules or </a:t>
            </a:r>
            <a:r>
              <a:rPr dirty="0" sz="2200" spc="-5">
                <a:latin typeface="Times New Roman"/>
                <a:cs typeface="Times New Roman"/>
              </a:rPr>
              <a:t>regulations </a:t>
            </a:r>
            <a:r>
              <a:rPr dirty="0" sz="2200" spc="-10">
                <a:latin typeface="Times New Roman"/>
                <a:cs typeface="Times New Roman"/>
              </a:rPr>
              <a:t>in  </a:t>
            </a:r>
            <a:r>
              <a:rPr dirty="0" sz="2200">
                <a:latin typeface="Times New Roman"/>
                <a:cs typeface="Times New Roman"/>
              </a:rPr>
              <a:t>maintaining their </a:t>
            </a:r>
            <a:r>
              <a:rPr dirty="0" sz="2200" spc="-5">
                <a:latin typeface="Times New Roman"/>
                <a:cs typeface="Times New Roman"/>
              </a:rPr>
              <a:t>records, documents, statements, </a:t>
            </a:r>
            <a:r>
              <a:rPr dirty="0" sz="2200">
                <a:latin typeface="Times New Roman"/>
                <a:cs typeface="Times New Roman"/>
              </a:rPr>
              <a:t>or have complied with </a:t>
            </a:r>
            <a:r>
              <a:rPr dirty="0" sz="2200" spc="-5">
                <a:latin typeface="Times New Roman"/>
                <a:cs typeface="Times New Roman"/>
              </a:rPr>
              <a:t>applicable </a:t>
            </a:r>
            <a:r>
              <a:rPr dirty="0" sz="2200" spc="-10">
                <a:latin typeface="Times New Roman"/>
                <a:cs typeface="Times New Roman"/>
              </a:rPr>
              <a:t>laws  </a:t>
            </a:r>
            <a:r>
              <a:rPr dirty="0" sz="2200">
                <a:latin typeface="Times New Roman"/>
                <a:cs typeface="Times New Roman"/>
              </a:rPr>
              <a:t>or rules while performing any corporate</a:t>
            </a:r>
            <a:r>
              <a:rPr dirty="0" sz="2200" spc="-3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action.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25195"/>
            <a:ext cx="7213600" cy="0"/>
          </a:xfrm>
          <a:custGeom>
            <a:avLst/>
            <a:gdLst/>
            <a:ahLst/>
            <a:cxnLst/>
            <a:rect l="l" t="t" r="r" b="b"/>
            <a:pathLst>
              <a:path w="7213600" h="0">
                <a:moveTo>
                  <a:pt x="0" y="0"/>
                </a:moveTo>
                <a:lnTo>
                  <a:pt x="7213346" y="0"/>
                </a:lnTo>
              </a:path>
            </a:pathLst>
          </a:custGeom>
          <a:ln w="51816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190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1830" y="0"/>
                </a:moveTo>
                <a:lnTo>
                  <a:pt x="0" y="0"/>
                </a:lnTo>
                <a:lnTo>
                  <a:pt x="0" y="310642"/>
                </a:lnTo>
                <a:lnTo>
                  <a:pt x="1830" y="310642"/>
                </a:lnTo>
                <a:lnTo>
                  <a:pt x="1830" y="0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095988" y="0"/>
            <a:ext cx="17145" cy="311150"/>
          </a:xfrm>
          <a:custGeom>
            <a:avLst/>
            <a:gdLst/>
            <a:ahLst/>
            <a:cxnLst/>
            <a:rect l="l" t="t" r="r" b="b"/>
            <a:pathLst>
              <a:path w="17145" h="311150">
                <a:moveTo>
                  <a:pt x="17136" y="0"/>
                </a:moveTo>
                <a:lnTo>
                  <a:pt x="0" y="0"/>
                </a:lnTo>
                <a:lnTo>
                  <a:pt x="0" y="310642"/>
                </a:lnTo>
                <a:lnTo>
                  <a:pt x="17136" y="310642"/>
                </a:lnTo>
                <a:lnTo>
                  <a:pt x="17136" y="0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11887200" cy="311150"/>
          </a:xfrm>
          <a:custGeom>
            <a:avLst/>
            <a:gdLst/>
            <a:ahLst/>
            <a:cxnLst/>
            <a:rect l="l" t="t" r="r" b="b"/>
            <a:pathLst>
              <a:path w="11887200" h="311150">
                <a:moveTo>
                  <a:pt x="0" y="310642"/>
                </a:moveTo>
                <a:lnTo>
                  <a:pt x="11887200" y="310642"/>
                </a:lnTo>
                <a:lnTo>
                  <a:pt x="11887200" y="0"/>
                </a:lnTo>
                <a:lnTo>
                  <a:pt x="0" y="0"/>
                </a:lnTo>
                <a:lnTo>
                  <a:pt x="0" y="310642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960352" y="0"/>
            <a:ext cx="99695" cy="311150"/>
          </a:xfrm>
          <a:custGeom>
            <a:avLst/>
            <a:gdLst/>
            <a:ahLst/>
            <a:cxnLst/>
            <a:rect l="l" t="t" r="r" b="b"/>
            <a:pathLst>
              <a:path w="99695" h="311150">
                <a:moveTo>
                  <a:pt x="0" y="310642"/>
                </a:moveTo>
                <a:lnTo>
                  <a:pt x="99314" y="310642"/>
                </a:lnTo>
                <a:lnTo>
                  <a:pt x="99314" y="0"/>
                </a:lnTo>
                <a:lnTo>
                  <a:pt x="0" y="0"/>
                </a:lnTo>
                <a:lnTo>
                  <a:pt x="0" y="310642"/>
                </a:lnTo>
                <a:close/>
              </a:path>
            </a:pathLst>
          </a:custGeom>
          <a:solidFill>
            <a:srgbClr val="1F47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190476" y="307847"/>
            <a:ext cx="1905" cy="133350"/>
          </a:xfrm>
          <a:custGeom>
            <a:avLst/>
            <a:gdLst/>
            <a:ahLst/>
            <a:cxnLst/>
            <a:rect l="l" t="t" r="r" b="b"/>
            <a:pathLst>
              <a:path w="1904" h="133350">
                <a:moveTo>
                  <a:pt x="0" y="132841"/>
                </a:moveTo>
                <a:lnTo>
                  <a:pt x="1830" y="132841"/>
                </a:lnTo>
                <a:lnTo>
                  <a:pt x="1830" y="0"/>
                </a:lnTo>
                <a:lnTo>
                  <a:pt x="0" y="0"/>
                </a:lnTo>
                <a:lnTo>
                  <a:pt x="0" y="13284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095988" y="307847"/>
            <a:ext cx="17145" cy="133350"/>
          </a:xfrm>
          <a:custGeom>
            <a:avLst/>
            <a:gdLst/>
            <a:ahLst/>
            <a:cxnLst/>
            <a:rect l="l" t="t" r="r" b="b"/>
            <a:pathLst>
              <a:path w="17145" h="133350">
                <a:moveTo>
                  <a:pt x="0" y="132841"/>
                </a:moveTo>
                <a:lnTo>
                  <a:pt x="17136" y="132841"/>
                </a:lnTo>
                <a:lnTo>
                  <a:pt x="17136" y="0"/>
                </a:lnTo>
                <a:lnTo>
                  <a:pt x="0" y="0"/>
                </a:lnTo>
                <a:lnTo>
                  <a:pt x="0" y="13284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07847"/>
            <a:ext cx="11887200" cy="91440"/>
          </a:xfrm>
          <a:custGeom>
            <a:avLst/>
            <a:gdLst/>
            <a:ahLst/>
            <a:cxnLst/>
            <a:rect l="l" t="t" r="r" b="b"/>
            <a:pathLst>
              <a:path w="11887200" h="91439">
                <a:moveTo>
                  <a:pt x="0" y="91439"/>
                </a:moveTo>
                <a:lnTo>
                  <a:pt x="11887200" y="91439"/>
                </a:lnTo>
                <a:lnTo>
                  <a:pt x="118872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960352" y="307847"/>
            <a:ext cx="99695" cy="91440"/>
          </a:xfrm>
          <a:custGeom>
            <a:avLst/>
            <a:gdLst/>
            <a:ahLst/>
            <a:cxnLst/>
            <a:rect l="l" t="t" r="r" b="b"/>
            <a:pathLst>
              <a:path w="99695" h="91439">
                <a:moveTo>
                  <a:pt x="0" y="91439"/>
                </a:moveTo>
                <a:lnTo>
                  <a:pt x="99314" y="91439"/>
                </a:lnTo>
                <a:lnTo>
                  <a:pt x="9931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213092" y="359665"/>
            <a:ext cx="4674235" cy="81280"/>
          </a:xfrm>
          <a:custGeom>
            <a:avLst/>
            <a:gdLst/>
            <a:ahLst/>
            <a:cxnLst/>
            <a:rect l="l" t="t" r="r" b="b"/>
            <a:pathLst>
              <a:path w="4674234" h="81279">
                <a:moveTo>
                  <a:pt x="0" y="81024"/>
                </a:moveTo>
                <a:lnTo>
                  <a:pt x="4674108" y="81024"/>
                </a:lnTo>
                <a:lnTo>
                  <a:pt x="4674108" y="0"/>
                </a:lnTo>
                <a:lnTo>
                  <a:pt x="0" y="0"/>
                </a:lnTo>
                <a:lnTo>
                  <a:pt x="0" y="8102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960352" y="359665"/>
            <a:ext cx="99060" cy="81280"/>
          </a:xfrm>
          <a:custGeom>
            <a:avLst/>
            <a:gdLst/>
            <a:ahLst/>
            <a:cxnLst/>
            <a:rect l="l" t="t" r="r" b="b"/>
            <a:pathLst>
              <a:path w="99059" h="81279">
                <a:moveTo>
                  <a:pt x="0" y="81024"/>
                </a:moveTo>
                <a:lnTo>
                  <a:pt x="99060" y="81024"/>
                </a:lnTo>
                <a:lnTo>
                  <a:pt x="99060" y="0"/>
                </a:lnTo>
                <a:lnTo>
                  <a:pt x="0" y="0"/>
                </a:lnTo>
                <a:lnTo>
                  <a:pt x="0" y="8102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190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1830" y="0"/>
                </a:moveTo>
                <a:lnTo>
                  <a:pt x="0" y="0"/>
                </a:lnTo>
                <a:lnTo>
                  <a:pt x="0" y="180086"/>
                </a:lnTo>
                <a:lnTo>
                  <a:pt x="1830" y="180086"/>
                </a:lnTo>
                <a:lnTo>
                  <a:pt x="1830" y="0"/>
                </a:lnTo>
                <a:close/>
              </a:path>
            </a:pathLst>
          </a:custGeom>
          <a:solidFill>
            <a:srgbClr val="C0504D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4" name="object 14"/>
          <p:cNvGrpSpPr/>
          <p:nvPr/>
        </p:nvGrpSpPr>
        <p:grpSpPr>
          <a:xfrm>
            <a:off x="7210043" y="0"/>
            <a:ext cx="4903470" cy="624840"/>
            <a:chOff x="7210043" y="0"/>
            <a:chExt cx="4903470" cy="624840"/>
          </a:xfrm>
        </p:grpSpPr>
        <p:sp>
          <p:nvSpPr>
            <p:cNvPr id="15" name="object 15"/>
            <p:cNvSpPr/>
            <p:nvPr/>
          </p:nvSpPr>
          <p:spPr>
            <a:xfrm>
              <a:off x="7213091" y="440435"/>
              <a:ext cx="4900295" cy="180340"/>
            </a:xfrm>
            <a:custGeom>
              <a:avLst/>
              <a:gdLst/>
              <a:ahLst/>
              <a:cxnLst/>
              <a:rect l="l" t="t" r="r" b="b"/>
              <a:pathLst>
                <a:path w="4900295" h="180340">
                  <a:moveTo>
                    <a:pt x="4846320" y="0"/>
                  </a:moveTo>
                  <a:lnTo>
                    <a:pt x="0" y="0"/>
                  </a:lnTo>
                  <a:lnTo>
                    <a:pt x="0" y="144526"/>
                  </a:lnTo>
                  <a:lnTo>
                    <a:pt x="0" y="180086"/>
                  </a:lnTo>
                  <a:lnTo>
                    <a:pt x="4846320" y="180086"/>
                  </a:lnTo>
                  <a:lnTo>
                    <a:pt x="4846320" y="144526"/>
                  </a:lnTo>
                  <a:lnTo>
                    <a:pt x="4846320" y="0"/>
                  </a:lnTo>
                  <a:close/>
                </a:path>
                <a:path w="4900295" h="180340">
                  <a:moveTo>
                    <a:pt x="4900028" y="0"/>
                  </a:moveTo>
                  <a:lnTo>
                    <a:pt x="4882896" y="0"/>
                  </a:lnTo>
                  <a:lnTo>
                    <a:pt x="4882896" y="180086"/>
                  </a:lnTo>
                  <a:lnTo>
                    <a:pt x="4900028" y="180086"/>
                  </a:lnTo>
                  <a:lnTo>
                    <a:pt x="4900028" y="0"/>
                  </a:lnTo>
                  <a:close/>
                </a:path>
              </a:pathLst>
            </a:custGeom>
            <a:solidFill>
              <a:srgbClr val="C0504D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210043" y="510540"/>
              <a:ext cx="4084320" cy="0"/>
            </a:xfrm>
            <a:custGeom>
              <a:avLst/>
              <a:gdLst/>
              <a:ahLst/>
              <a:cxnLst/>
              <a:rect l="l" t="t" r="r" b="b"/>
              <a:pathLst>
                <a:path w="4084320" h="0">
                  <a:moveTo>
                    <a:pt x="0" y="0"/>
                  </a:moveTo>
                  <a:lnTo>
                    <a:pt x="4084320" y="0"/>
                  </a:lnTo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831323" y="606551"/>
              <a:ext cx="2133600" cy="0"/>
            </a:xfrm>
            <a:custGeom>
              <a:avLst/>
              <a:gdLst/>
              <a:ahLst/>
              <a:cxnLst/>
              <a:rect l="l" t="t" r="r" b="b"/>
              <a:pathLst>
                <a:path w="2133600" h="0">
                  <a:moveTo>
                    <a:pt x="0" y="0"/>
                  </a:moveTo>
                  <a:lnTo>
                    <a:pt x="2133600" y="0"/>
                  </a:lnTo>
                </a:path>
              </a:pathLst>
            </a:custGeom>
            <a:ln w="3657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2039599" y="0"/>
              <a:ext cx="0" cy="622300"/>
            </a:xfrm>
            <a:custGeom>
              <a:avLst/>
              <a:gdLst/>
              <a:ahLst/>
              <a:cxnLst/>
              <a:rect l="l" t="t" r="r" b="b"/>
              <a:pathLst>
                <a:path w="0" h="622300">
                  <a:moveTo>
                    <a:pt x="0" y="0"/>
                  </a:moveTo>
                  <a:lnTo>
                    <a:pt x="0" y="622046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1986259" y="0"/>
              <a:ext cx="0" cy="622300"/>
            </a:xfrm>
            <a:custGeom>
              <a:avLst/>
              <a:gdLst/>
              <a:ahLst/>
              <a:cxnLst/>
              <a:rect l="l" t="t" r="r" b="b"/>
              <a:pathLst>
                <a:path w="0" h="622300">
                  <a:moveTo>
                    <a:pt x="0" y="0"/>
                  </a:moveTo>
                  <a:lnTo>
                    <a:pt x="0" y="622046"/>
                  </a:lnTo>
                </a:path>
              </a:pathLst>
            </a:custGeom>
            <a:ln w="3657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1923775" y="0"/>
              <a:ext cx="0" cy="585470"/>
            </a:xfrm>
            <a:custGeom>
              <a:avLst/>
              <a:gdLst/>
              <a:ahLst/>
              <a:cxnLst/>
              <a:rect l="l" t="t" r="r" b="b"/>
              <a:pathLst>
                <a:path w="0" h="585470">
                  <a:moveTo>
                    <a:pt x="0" y="0"/>
                  </a:moveTo>
                  <a:lnTo>
                    <a:pt x="0" y="584962"/>
                  </a:lnTo>
                </a:path>
              </a:pathLst>
            </a:custGeom>
            <a:ln w="7315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1836907" y="0"/>
              <a:ext cx="0" cy="585470"/>
            </a:xfrm>
            <a:custGeom>
              <a:avLst/>
              <a:gdLst/>
              <a:ahLst/>
              <a:cxnLst/>
              <a:rect l="l" t="t" r="r" b="b"/>
              <a:pathLst>
                <a:path w="0" h="585470">
                  <a:moveTo>
                    <a:pt x="0" y="0"/>
                  </a:moveTo>
                  <a:lnTo>
                    <a:pt x="0" y="584962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368300" y="966215"/>
            <a:ext cx="11488420" cy="1931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Further, as per Peer Review Guidelines of the ICSI, it is mandatory to mention the Peer  Review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Certificate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Number in Secretarial Audit Report/Annual Secretarial Compliance  Report and the signature of the PCS should be in following</a:t>
            </a:r>
            <a:r>
              <a:rPr dirty="0" sz="25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format:</a:t>
            </a:r>
            <a:endParaRPr sz="2500">
              <a:latin typeface="Times New Roman"/>
              <a:cs typeface="Times New Roman"/>
            </a:endParaRPr>
          </a:p>
          <a:p>
            <a:pPr algn="just" marL="355600" marR="10223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As per UDIN Guidelines, 2019 effective from Oct 1, 2019 </a:t>
            </a:r>
            <a:r>
              <a:rPr dirty="0" sz="2500" spc="-5">
                <a:solidFill>
                  <a:srgbClr val="1F487C"/>
                </a:solidFill>
                <a:latin typeface="Times New Roman"/>
                <a:cs typeface="Times New Roman"/>
              </a:rPr>
              <a:t>UDIN </a:t>
            </a:r>
            <a:r>
              <a:rPr dirty="0" sz="2500">
                <a:solidFill>
                  <a:srgbClr val="1F487C"/>
                </a:solidFill>
                <a:latin typeface="Times New Roman"/>
                <a:cs typeface="Times New Roman"/>
              </a:rPr>
              <a:t>to be specified in the  attestation.</a:t>
            </a:r>
            <a:endParaRPr sz="2500">
              <a:latin typeface="Times New Roman"/>
              <a:cs typeface="Times New Roman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946150" y="3407409"/>
          <a:ext cx="10650855" cy="3152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19700"/>
                <a:gridCol w="5412105"/>
              </a:tblGrid>
              <a:tr h="313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91440" marR="1495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500" spc="-5">
                          <a:latin typeface="Times New Roman"/>
                          <a:cs typeface="Times New Roman"/>
                        </a:rPr>
                        <a:t>Date:……………………….  </a:t>
                      </a:r>
                      <a:r>
                        <a:rPr dirty="0" sz="2500" spc="-5">
                          <a:latin typeface="Times New Roman"/>
                          <a:cs typeface="Times New Roman"/>
                        </a:rPr>
                        <a:t>Place:………………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413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500">
                          <a:latin typeface="Times New Roman"/>
                          <a:cs typeface="Times New Roman"/>
                        </a:rPr>
                        <a:t>For XYZ &amp; Associate  Company Secretaries  Firm Registration No.  Name</a:t>
                      </a:r>
                      <a:r>
                        <a:rPr dirty="0" sz="25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500" spc="-5">
                          <a:latin typeface="Times New Roman"/>
                          <a:cs typeface="Times New Roman"/>
                        </a:rPr>
                        <a:t>..........................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91440" marR="186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500">
                          <a:latin typeface="Times New Roman"/>
                          <a:cs typeface="Times New Roman"/>
                        </a:rPr>
                        <a:t>FCS</a:t>
                      </a:r>
                      <a:r>
                        <a:rPr dirty="0" sz="25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500" spc="-5">
                          <a:latin typeface="Times New Roman"/>
                          <a:cs typeface="Times New Roman"/>
                        </a:rPr>
                        <a:t>..............................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91440" marR="186055">
                        <a:lnSpc>
                          <a:spcPct val="100000"/>
                        </a:lnSpc>
                      </a:pPr>
                      <a:r>
                        <a:rPr dirty="0" sz="2500" spc="-5">
                          <a:latin typeface="Times New Roman"/>
                          <a:cs typeface="Times New Roman"/>
                        </a:rPr>
                        <a:t>CP................................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91440" marR="2532380">
                        <a:lnSpc>
                          <a:spcPct val="100000"/>
                        </a:lnSpc>
                      </a:pPr>
                      <a:r>
                        <a:rPr dirty="0" sz="2500" spc="-5">
                          <a:latin typeface="Times New Roman"/>
                          <a:cs typeface="Times New Roman"/>
                        </a:rPr>
                        <a:t>PR </a:t>
                      </a:r>
                      <a:r>
                        <a:rPr dirty="0" sz="2500">
                          <a:latin typeface="Times New Roman"/>
                          <a:cs typeface="Times New Roman"/>
                        </a:rPr>
                        <a:t>………………..  </a:t>
                      </a:r>
                      <a:r>
                        <a:rPr dirty="0" sz="2500" spc="-5">
                          <a:latin typeface="Times New Roman"/>
                          <a:cs typeface="Times New Roman"/>
                        </a:rPr>
                        <a:t>UDIN……………….</a:t>
                      </a: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345"/>
                        </a:lnSpc>
                      </a:pPr>
                      <a:r>
                        <a:rPr dirty="0" sz="1800" spc="-5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97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772" y="707390"/>
            <a:ext cx="1007237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394710" marR="5080" indent="-3382010">
              <a:lnSpc>
                <a:spcPct val="100000"/>
              </a:lnSpc>
              <a:spcBef>
                <a:spcPts val="100"/>
              </a:spcBef>
            </a:pPr>
            <a:r>
              <a:rPr dirty="0" u="heavy" sz="25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Annexure to Secretarial Audit Report issued by </a:t>
            </a:r>
            <a:r>
              <a:rPr dirty="0" u="heavy" sz="25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Company </a:t>
            </a:r>
            <a:r>
              <a:rPr dirty="0" u="heavy" sz="25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Secretary in</a:t>
            </a:r>
            <a:r>
              <a:rPr dirty="0" u="heavy" sz="2500" spc="-1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</a:t>
            </a:r>
            <a:r>
              <a:rPr dirty="0" u="heavy" sz="25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Practice </a:t>
            </a:r>
            <a:r>
              <a:rPr dirty="0" sz="2500">
                <a:solidFill>
                  <a:srgbClr val="0000FF"/>
                </a:solidFill>
                <a:hlinkClick r:id="rId2"/>
              </a:rPr>
              <a:t> </a:t>
            </a:r>
            <a:r>
              <a:rPr dirty="0" u="heavy" sz="25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(Qualified/Non-qualified)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11196828" y="6408420"/>
            <a:ext cx="42418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100</a:t>
            </a:fld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562100"/>
            <a:ext cx="11517630" cy="41643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0660">
              <a:lnSpc>
                <a:spcPct val="100000"/>
              </a:lnSpc>
              <a:spcBef>
                <a:spcPts val="100"/>
              </a:spcBef>
            </a:pPr>
            <a:r>
              <a:rPr dirty="0" sz="1800" spc="-60" b="1">
                <a:solidFill>
                  <a:srgbClr val="1F487C"/>
                </a:solidFill>
                <a:latin typeface="Times New Roman"/>
                <a:cs typeface="Times New Roman"/>
              </a:rPr>
              <a:t>To,</a:t>
            </a:r>
            <a:endParaRPr sz="1800">
              <a:latin typeface="Times New Roman"/>
              <a:cs typeface="Times New Roman"/>
            </a:endParaRPr>
          </a:p>
          <a:p>
            <a:pPr marL="200660" marR="9943465">
              <a:lnSpc>
                <a:spcPct val="100000"/>
              </a:lnSpc>
            </a:pPr>
            <a:r>
              <a:rPr dirty="0" sz="1800" spc="-5" b="1">
                <a:solidFill>
                  <a:srgbClr val="1F487C"/>
                </a:solidFill>
                <a:latin typeface="Times New Roman"/>
                <a:cs typeface="Times New Roman"/>
              </a:rPr>
              <a:t>The</a:t>
            </a:r>
            <a:r>
              <a:rPr dirty="0" sz="1800" spc="-50" b="1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1F487C"/>
                </a:solidFill>
                <a:latin typeface="Times New Roman"/>
                <a:cs typeface="Times New Roman"/>
              </a:rPr>
              <a:t>Members  XYZ</a:t>
            </a:r>
            <a:r>
              <a:rPr dirty="0" sz="1800" spc="-35" b="1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800" spc="-5" b="1">
                <a:solidFill>
                  <a:srgbClr val="1F487C"/>
                </a:solidFill>
                <a:latin typeface="Times New Roman"/>
                <a:cs typeface="Times New Roman"/>
              </a:rPr>
              <a:t>Limited</a:t>
            </a:r>
            <a:endParaRPr sz="1800">
              <a:latin typeface="Times New Roman"/>
              <a:cs typeface="Times New Roman"/>
            </a:endParaRPr>
          </a:p>
          <a:p>
            <a:pPr marL="200660">
              <a:lnSpc>
                <a:spcPct val="100000"/>
              </a:lnSpc>
            </a:pPr>
            <a:r>
              <a:rPr dirty="0" sz="1800" b="1">
                <a:solidFill>
                  <a:srgbClr val="1F487C"/>
                </a:solidFill>
                <a:latin typeface="Times New Roman"/>
                <a:cs typeface="Times New Roman"/>
              </a:rPr>
              <a:t>--------------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Our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report of even date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to be read along with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this</a:t>
            </a:r>
            <a:r>
              <a:rPr dirty="0" sz="2400" spc="-5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1F487C"/>
                </a:solidFill>
                <a:latin typeface="Times New Roman"/>
                <a:cs typeface="Times New Roman"/>
              </a:rPr>
              <a:t>letter.</a:t>
            </a:r>
            <a:endParaRPr sz="2400">
              <a:latin typeface="Times New Roman"/>
              <a:cs typeface="Times New Roman"/>
            </a:endParaRPr>
          </a:p>
          <a:p>
            <a:pPr marL="527050" marR="5080" indent="-514350">
              <a:lnSpc>
                <a:spcPct val="100000"/>
              </a:lnSpc>
              <a:buAutoNum type="arabicPeriod"/>
              <a:tabLst>
                <a:tab pos="526415" algn="l"/>
                <a:tab pos="52705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Maintenance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secretarial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record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responsibility of 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management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the</a:t>
            </a:r>
            <a:r>
              <a:rPr dirty="0" sz="2400" spc="-10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company. 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Our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responsibility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to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express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opinion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on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these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secretarial records based on our</a:t>
            </a:r>
            <a:r>
              <a:rPr dirty="0" sz="24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audit.</a:t>
            </a:r>
            <a:endParaRPr sz="2400">
              <a:latin typeface="Times New Roman"/>
              <a:cs typeface="Times New Roman"/>
            </a:endParaRPr>
          </a:p>
          <a:p>
            <a:pPr marL="527050" marR="80010" indent="-514350">
              <a:lnSpc>
                <a:spcPct val="100000"/>
              </a:lnSpc>
              <a:buAutoNum type="arabicPeriod"/>
              <a:tabLst>
                <a:tab pos="526415" algn="l"/>
                <a:tab pos="527050" algn="l"/>
                <a:tab pos="7480300" algn="l"/>
                <a:tab pos="8601075" algn="l"/>
                <a:tab pos="9911715" algn="l"/>
              </a:tabLst>
            </a:pPr>
            <a:r>
              <a:rPr dirty="0" sz="2400" spc="-95">
                <a:solidFill>
                  <a:srgbClr val="1F487C"/>
                </a:solidFill>
                <a:latin typeface="Times New Roman"/>
                <a:cs typeface="Times New Roman"/>
              </a:rPr>
              <a:t>We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have followed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audit practices and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processes as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were appropriate to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obtain 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reasonable assurance about the correctness of the contents of</a:t>
            </a:r>
            <a:r>
              <a:rPr dirty="0" sz="2400" spc="-8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</a:t>
            </a:r>
            <a:r>
              <a:rPr dirty="0" sz="24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Secretarial	records.</a:t>
            </a:r>
            <a:r>
              <a:rPr dirty="0" sz="2400" spc="-1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 verification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was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done on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test basis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to ensure that correct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facts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are	reflected in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secretarial 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records. </a:t>
            </a:r>
            <a:r>
              <a:rPr dirty="0" sz="2400" spc="-95">
                <a:solidFill>
                  <a:srgbClr val="1F487C"/>
                </a:solidFill>
                <a:latin typeface="Times New Roman"/>
                <a:cs typeface="Times New Roman"/>
              </a:rPr>
              <a:t>We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believe that 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processes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and</a:t>
            </a:r>
            <a:r>
              <a:rPr dirty="0" sz="2400" spc="6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practices,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we	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followed provide a reasonable 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basis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for our opinion.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772" y="707390"/>
            <a:ext cx="10072370" cy="788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394710" marR="5080" indent="-338201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1F487C"/>
                </a:solidFill>
              </a:rPr>
              <a:t>Annexure to Secretarial Audit Report issued by </a:t>
            </a:r>
            <a:r>
              <a:rPr dirty="0" sz="2500" spc="-5">
                <a:solidFill>
                  <a:srgbClr val="1F487C"/>
                </a:solidFill>
              </a:rPr>
              <a:t>Company </a:t>
            </a:r>
            <a:r>
              <a:rPr dirty="0" sz="2500">
                <a:solidFill>
                  <a:srgbClr val="1F487C"/>
                </a:solidFill>
              </a:rPr>
              <a:t>Secretary in</a:t>
            </a:r>
            <a:r>
              <a:rPr dirty="0" sz="2500" spc="-120">
                <a:solidFill>
                  <a:srgbClr val="1F487C"/>
                </a:solidFill>
              </a:rPr>
              <a:t> </a:t>
            </a:r>
            <a:r>
              <a:rPr dirty="0" sz="2500">
                <a:solidFill>
                  <a:srgbClr val="1F487C"/>
                </a:solidFill>
              </a:rPr>
              <a:t>Practice  (Qualified/Non-qualified)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11196828" y="6408420"/>
            <a:ext cx="42418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z="1800">
                <a:solidFill>
                  <a:srgbClr val="888888"/>
                </a:solidFill>
                <a:latin typeface="Carlito"/>
                <a:cs typeface="Carlito"/>
              </a:rPr>
              <a:t>100</a:t>
            </a:fld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714246"/>
            <a:ext cx="11619865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050" marR="5080" indent="-51435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526415" algn="l"/>
                <a:tab pos="527050" algn="l"/>
              </a:tabLst>
            </a:pPr>
            <a:r>
              <a:rPr dirty="0" sz="2400" spc="-95">
                <a:solidFill>
                  <a:srgbClr val="1F487C"/>
                </a:solidFill>
                <a:latin typeface="Times New Roman"/>
                <a:cs typeface="Times New Roman"/>
              </a:rPr>
              <a:t>We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have not verified the correctness and appropriateness of financial records and Books</a:t>
            </a:r>
            <a:r>
              <a:rPr dirty="0" sz="2400" spc="-1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 Accounts of the</a:t>
            </a:r>
            <a:r>
              <a:rPr dirty="0" sz="24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company.</a:t>
            </a:r>
            <a:endParaRPr sz="2400">
              <a:latin typeface="Times New Roman"/>
              <a:cs typeface="Times New Roman"/>
            </a:endParaRPr>
          </a:p>
          <a:p>
            <a:pPr marL="527050" marR="1187450" indent="-514350">
              <a:lnSpc>
                <a:spcPct val="100000"/>
              </a:lnSpc>
              <a:buAutoNum type="arabicPeriod" startAt="3"/>
              <a:tabLst>
                <a:tab pos="526415" algn="l"/>
                <a:tab pos="52705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Where ever required,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we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have obtained the Management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representation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about</a:t>
            </a:r>
            <a:r>
              <a:rPr dirty="0" sz="2400" spc="-1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 compliance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laws,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rules and regulations and happening of events</a:t>
            </a:r>
            <a:r>
              <a:rPr dirty="0" sz="2400" spc="-10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  <a:p>
            <a:pPr marL="527050" marR="1187450" indent="-514350">
              <a:lnSpc>
                <a:spcPct val="100000"/>
              </a:lnSpc>
              <a:buAutoNum type="arabicPeriod" startAt="3"/>
              <a:tabLst>
                <a:tab pos="526415" algn="l"/>
                <a:tab pos="52705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Where ever required,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we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have obtained the Management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representation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about</a:t>
            </a:r>
            <a:r>
              <a:rPr dirty="0" sz="2400" spc="-14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 compliance of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laws,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rules and regulations and happening of events</a:t>
            </a:r>
            <a:r>
              <a:rPr dirty="0" sz="2400" spc="-10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  <a:p>
            <a:pPr marL="527050" marR="262890" indent="-514350">
              <a:lnSpc>
                <a:spcPct val="100000"/>
              </a:lnSpc>
              <a:buAutoNum type="arabicPeriod" startAt="3"/>
              <a:tabLst>
                <a:tab pos="526415" algn="l"/>
                <a:tab pos="527050" algn="l"/>
                <a:tab pos="10095230" algn="l"/>
              </a:tabLst>
            </a:pP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Secretarial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Audit report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neither an assurance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as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to the future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viability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the  company</a:t>
            </a:r>
            <a:r>
              <a:rPr dirty="0" sz="24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nor of the e</a:t>
            </a:r>
            <a:r>
              <a:rPr dirty="0" sz="2400" spc="-50">
                <a:solidFill>
                  <a:srgbClr val="1F487C"/>
                </a:solidFill>
                <a:latin typeface="Times New Roman"/>
                <a:cs typeface="Times New Roman"/>
              </a:rPr>
              <a:t>f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ficacy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or e</a:t>
            </a:r>
            <a:r>
              <a:rPr dirty="0" sz="2400" spc="-45">
                <a:solidFill>
                  <a:srgbClr val="1F487C"/>
                </a:solidFill>
                <a:latin typeface="Times New Roman"/>
                <a:cs typeface="Times New Roman"/>
              </a:rPr>
              <a:t>f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fectiveness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with which the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management</a:t>
            </a:r>
            <a:r>
              <a:rPr dirty="0" sz="24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1F487C"/>
                </a:solidFill>
                <a:latin typeface="Times New Roman"/>
                <a:cs typeface="Times New Roman"/>
              </a:rPr>
              <a:t>has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	conducted  the </a:t>
            </a:r>
            <a:r>
              <a:rPr dirty="0" sz="2400" spc="-10">
                <a:solidFill>
                  <a:srgbClr val="1F487C"/>
                </a:solidFill>
                <a:latin typeface="Times New Roman"/>
                <a:cs typeface="Times New Roman"/>
              </a:rPr>
              <a:t>affairs </a:t>
            </a:r>
            <a:r>
              <a:rPr dirty="0" sz="2400">
                <a:solidFill>
                  <a:srgbClr val="1F487C"/>
                </a:solidFill>
                <a:latin typeface="Times New Roman"/>
                <a:cs typeface="Times New Roman"/>
              </a:rPr>
              <a:t>of the</a:t>
            </a:r>
            <a:r>
              <a:rPr dirty="0" sz="24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1F487C"/>
                </a:solidFill>
                <a:latin typeface="Times New Roman"/>
                <a:cs typeface="Times New Roman"/>
              </a:rPr>
              <a:t>company.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VK CO.</dc:creator>
  <dc:title>PowerPoint Presentation</dc:title>
  <dcterms:created xsi:type="dcterms:W3CDTF">2021-06-09T04:47:01Z</dcterms:created>
  <dcterms:modified xsi:type="dcterms:W3CDTF">2021-06-09T04:47:01Z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2021-06-09T00:00:00Z</vt:filetime>
  </property>
</Properties>
</file>