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44"/>
  </p:notesMasterIdLst>
  <p:sldIdLst>
    <p:sldId id="256" r:id="rId2"/>
    <p:sldId id="294" r:id="rId3"/>
    <p:sldId id="277" r:id="rId4"/>
    <p:sldId id="295" r:id="rId5"/>
    <p:sldId id="296" r:id="rId6"/>
    <p:sldId id="258" r:id="rId7"/>
    <p:sldId id="259" r:id="rId8"/>
    <p:sldId id="297" r:id="rId9"/>
    <p:sldId id="298" r:id="rId10"/>
    <p:sldId id="316" r:id="rId11"/>
    <p:sldId id="306" r:id="rId12"/>
    <p:sldId id="317" r:id="rId13"/>
    <p:sldId id="262" r:id="rId14"/>
    <p:sldId id="278" r:id="rId15"/>
    <p:sldId id="279" r:id="rId16"/>
    <p:sldId id="280" r:id="rId17"/>
    <p:sldId id="282" r:id="rId18"/>
    <p:sldId id="288" r:id="rId19"/>
    <p:sldId id="307" r:id="rId20"/>
    <p:sldId id="304" r:id="rId21"/>
    <p:sldId id="305" r:id="rId22"/>
    <p:sldId id="293" r:id="rId23"/>
    <p:sldId id="283" r:id="rId24"/>
    <p:sldId id="284" r:id="rId25"/>
    <p:sldId id="285" r:id="rId26"/>
    <p:sldId id="286" r:id="rId27"/>
    <p:sldId id="308" r:id="rId28"/>
    <p:sldId id="287" r:id="rId29"/>
    <p:sldId id="265" r:id="rId30"/>
    <p:sldId id="309" r:id="rId31"/>
    <p:sldId id="313" r:id="rId32"/>
    <p:sldId id="312" r:id="rId33"/>
    <p:sldId id="314" r:id="rId34"/>
    <p:sldId id="311" r:id="rId35"/>
    <p:sldId id="315" r:id="rId36"/>
    <p:sldId id="270" r:id="rId37"/>
    <p:sldId id="300" r:id="rId38"/>
    <p:sldId id="290" r:id="rId39"/>
    <p:sldId id="301" r:id="rId40"/>
    <p:sldId id="302" r:id="rId41"/>
    <p:sldId id="291" r:id="rId42"/>
    <p:sldId id="318"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82CBFF-3B88-4340-A13C-D0B57C12AB7C}" type="datetimeFigureOut">
              <a:rPr lang="en-IN" smtClean="0"/>
              <a:t>08-04-2021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8B038-62BD-4D63-B21B-0206B83E6339}" type="slidenum">
              <a:rPr lang="en-IN" smtClean="0"/>
              <a:t>‹#›</a:t>
            </a:fld>
            <a:endParaRPr lang="en-IN"/>
          </a:p>
        </p:txBody>
      </p:sp>
    </p:spTree>
    <p:extLst>
      <p:ext uri="{BB962C8B-B14F-4D97-AF65-F5344CB8AC3E}">
        <p14:creationId xmlns:p14="http://schemas.microsoft.com/office/powerpoint/2010/main" val="4152643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CB8E01-A061-4153-B5D2-936E82242453}"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60702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0BBFFD-855A-42E4-A79B-4723C89D49E8}"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6780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D07840-5B0D-4CAE-B23F-A1BE94354634}"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7177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26AA5A6-290F-4A97-B533-E2973183BF14}" type="datetime1">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0155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6759DE8-72E4-44D9-9FDA-F03100640880}" type="datetime1">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0817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493E1F0-7F4B-42B6-A263-264FF58160F0}" type="datetime1">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6972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B586FE-5C6E-4144-867A-ED68F34CF734}"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3458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FE562-BB51-4AF5-A624-60D5ADEE0004}"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8092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716816-A757-496A-9F11-D1CF1AEE8A82}"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0803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10F035-6D5C-49BD-BB64-33E40D10F058}" type="datetime1">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92040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23BBD0-C137-495D-B265-97634D16EE7B}" type="datetime1">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7113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FA5843-0AE6-4439-9DD8-72406404D73B}" type="datetime1">
              <a:rPr lang="en-US" smtClean="0"/>
              <a:t>4/8/2021</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040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3B2CDA-6B9A-4521-8407-F361E350B248}" type="datetime1">
              <a:rPr lang="en-US" smtClean="0"/>
              <a:t>4/8/2021</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1185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3956F-87CF-4028-9E6A-55ED48130F14}" type="datetime1">
              <a:rPr lang="en-US" smtClean="0"/>
              <a:t>4/8/2021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4542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DD5C00-516A-42CF-A9AE-C5F08E39D6E4}" type="datetime1">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942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36CCB-825B-4D5D-97AA-4D460272B513}" type="datetime1">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764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78473F9-5B3E-44BC-BA2D-79B26594BF98}" type="datetime1">
              <a:rPr lang="en-US" smtClean="0"/>
              <a:t>4/8/2021</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75211360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4419599"/>
          </a:xfrm>
        </p:spPr>
        <p:txBody>
          <a:bodyPr>
            <a:normAutofit fontScale="90000"/>
          </a:bodyPr>
          <a:lstStyle/>
          <a:p>
            <a:pPr algn="ctr"/>
            <a:r>
              <a:rPr lang="en-US" sz="5400" dirty="0">
                <a:solidFill>
                  <a:schemeClr val="tx1">
                    <a:lumMod val="95000"/>
                  </a:schemeClr>
                </a:solidFill>
                <a:latin typeface="Algerian" pitchFamily="82" charset="0"/>
              </a:rPr>
              <a:t>DISQUALIFICATION AND VACATION OF OFFICE OF DIRECTORS &amp; REMOVAL </a:t>
            </a:r>
            <a:br>
              <a:rPr lang="en-US" sz="5400" dirty="0">
                <a:solidFill>
                  <a:schemeClr val="tx1">
                    <a:lumMod val="95000"/>
                  </a:schemeClr>
                </a:solidFill>
                <a:latin typeface="Algerian" pitchFamily="82" charset="0"/>
              </a:rPr>
            </a:br>
            <a:r>
              <a:rPr lang="en-US" dirty="0">
                <a:solidFill>
                  <a:schemeClr val="tx1">
                    <a:lumMod val="95000"/>
                  </a:schemeClr>
                </a:solidFill>
                <a:latin typeface="Algerian" pitchFamily="82" charset="0"/>
              </a:rPr>
              <a:t>&amp;</a:t>
            </a:r>
            <a:r>
              <a:rPr lang="en-US" sz="5400" dirty="0">
                <a:solidFill>
                  <a:schemeClr val="tx1">
                    <a:lumMod val="95000"/>
                  </a:schemeClr>
                </a:solidFill>
                <a:latin typeface="Algerian" pitchFamily="82" charset="0"/>
              </a:rPr>
              <a:t> RESIGNATION OF DIRECTORS</a:t>
            </a:r>
          </a:p>
        </p:txBody>
      </p:sp>
      <p:sp>
        <p:nvSpPr>
          <p:cNvPr id="3" name="Subtitle 2"/>
          <p:cNvSpPr>
            <a:spLocks noGrp="1"/>
          </p:cNvSpPr>
          <p:nvPr>
            <p:ph type="subTitle" idx="1"/>
          </p:nvPr>
        </p:nvSpPr>
        <p:spPr>
          <a:xfrm>
            <a:off x="2362200" y="5334000"/>
            <a:ext cx="6400800" cy="762000"/>
          </a:xfrm>
        </p:spPr>
        <p:txBody>
          <a:bodyPr>
            <a:noAutofit/>
          </a:bodyPr>
          <a:lstStyle/>
          <a:p>
            <a:pPr algn="r"/>
            <a:r>
              <a:rPr lang="en-US" sz="2400" dirty="0">
                <a:solidFill>
                  <a:schemeClr val="tx2"/>
                </a:solidFill>
                <a:latin typeface="Algerian" pitchFamily="82" charset="0"/>
              </a:rPr>
              <a:t>BY NILESH A. PRADHAN,</a:t>
            </a:r>
          </a:p>
          <a:p>
            <a:pPr algn="r"/>
            <a:r>
              <a:rPr lang="en-US" sz="2400" dirty="0">
                <a:solidFill>
                  <a:schemeClr val="tx2"/>
                </a:solidFill>
                <a:latin typeface="Algerian" pitchFamily="82" charset="0"/>
              </a:rPr>
              <a:t>PRACTISING COMPANY SECRETARY</a:t>
            </a:r>
          </a:p>
        </p:txBody>
      </p:sp>
      <p:sp>
        <p:nvSpPr>
          <p:cNvPr id="4" name="Slide Number Placeholder 3">
            <a:extLst>
              <a:ext uri="{FF2B5EF4-FFF2-40B4-BE49-F238E27FC236}">
                <a16:creationId xmlns:a16="http://schemas.microsoft.com/office/drawing/2014/main" id="{E56CAED4-BE6A-4026-9B04-EE62794991C2}"/>
              </a:ext>
            </a:extLst>
          </p:cNvPr>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46751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9E5F9-88CF-4CBF-9444-47F2058F185E}"/>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09A8CBC7-1D2C-4FB8-8D02-C237BB7CA2FD}"/>
              </a:ext>
            </a:extLst>
          </p:cNvPr>
          <p:cNvSpPr>
            <a:spLocks noGrp="1"/>
          </p:cNvSpPr>
          <p:nvPr>
            <p:ph idx="1"/>
          </p:nvPr>
        </p:nvSpPr>
        <p:spPr/>
        <p:txBody>
          <a:bodyPr/>
          <a:lstStyle/>
          <a:p>
            <a:pPr marL="0" indent="0" algn="just">
              <a:buNone/>
            </a:pPr>
            <a:r>
              <a:rPr lang="en-US" sz="1800" dirty="0"/>
              <a:t>A private company may by its articles provide for any disqualifications for appointment as a director in addition to those specified above.</a:t>
            </a:r>
          </a:p>
          <a:p>
            <a:pPr algn="just">
              <a:buFont typeface="Wingdings" pitchFamily="2" charset="2"/>
              <a:buChar char="v"/>
            </a:pPr>
            <a:endParaRPr lang="en-US" sz="1800" dirty="0"/>
          </a:p>
          <a:p>
            <a:pPr marL="0" indent="0" algn="just">
              <a:buNone/>
            </a:pPr>
            <a:r>
              <a:rPr lang="en-US" sz="1800" dirty="0"/>
              <a:t>The disqualifications referred to in clauses (d), (e) and (g) of sub-section (1) shall continue to apply even if the appeal or petition has been filed against the order of conviction or disqualification.</a:t>
            </a:r>
          </a:p>
          <a:p>
            <a:endParaRPr lang="en-IN" dirty="0"/>
          </a:p>
        </p:txBody>
      </p:sp>
      <p:sp>
        <p:nvSpPr>
          <p:cNvPr id="4" name="Slide Number Placeholder 3">
            <a:extLst>
              <a:ext uri="{FF2B5EF4-FFF2-40B4-BE49-F238E27FC236}">
                <a16:creationId xmlns:a16="http://schemas.microsoft.com/office/drawing/2014/main" id="{239642F5-623A-4800-824D-EBEF79985DAB}"/>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337919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F00F0-0C9F-4F81-84A9-D6FE0F28DB9E}"/>
              </a:ext>
            </a:extLst>
          </p:cNvPr>
          <p:cNvSpPr>
            <a:spLocks noGrp="1"/>
          </p:cNvSpPr>
          <p:nvPr>
            <p:ph type="title"/>
          </p:nvPr>
        </p:nvSpPr>
        <p:spPr/>
        <p:txBody>
          <a:bodyPr/>
          <a:lstStyle/>
          <a:p>
            <a:r>
              <a:rPr lang="en-US" dirty="0"/>
              <a:t>Some more points..</a:t>
            </a:r>
            <a:endParaRPr lang="en-IN" dirty="0"/>
          </a:p>
        </p:txBody>
      </p:sp>
      <p:sp>
        <p:nvSpPr>
          <p:cNvPr id="3" name="Content Placeholder 2">
            <a:extLst>
              <a:ext uri="{FF2B5EF4-FFF2-40B4-BE49-F238E27FC236}">
                <a16:creationId xmlns:a16="http://schemas.microsoft.com/office/drawing/2014/main" id="{E5C8713D-E5FD-4C29-BC9F-18A5F18ACBA0}"/>
              </a:ext>
            </a:extLst>
          </p:cNvPr>
          <p:cNvSpPr>
            <a:spLocks noGrp="1"/>
          </p:cNvSpPr>
          <p:nvPr>
            <p:ph idx="1"/>
          </p:nvPr>
        </p:nvSpPr>
        <p:spPr/>
        <p:txBody>
          <a:bodyPr>
            <a:normAutofit/>
          </a:bodyPr>
          <a:lstStyle/>
          <a:p>
            <a:pPr marL="137160" indent="0" algn="just">
              <a:buNone/>
            </a:pPr>
            <a:r>
              <a:rPr lang="en-US" sz="1900" dirty="0"/>
              <a:t>When a Company fails to file Financial Statements or Annual Returns or fails to repay any interest, deposit, dividend or fails to redeem its Debentures as specified in Section 164(2)</a:t>
            </a:r>
          </a:p>
          <a:p>
            <a:pPr marL="137160" indent="0" algn="just">
              <a:buNone/>
            </a:pPr>
            <a:r>
              <a:rPr lang="en-US" sz="1900" dirty="0"/>
              <a:t>                                                            </a:t>
            </a:r>
          </a:p>
          <a:p>
            <a:pPr marL="137160" indent="0" algn="just">
              <a:buNone/>
            </a:pPr>
            <a:r>
              <a:rPr lang="en-US" sz="1900" dirty="0"/>
              <a:t>the Company shall within 30 days of such failure file form </a:t>
            </a:r>
            <a:r>
              <a:rPr lang="en-US" sz="1900" dirty="0">
                <a:solidFill>
                  <a:srgbClr val="FF0000"/>
                </a:solidFill>
              </a:rPr>
              <a:t>DIR-9</a:t>
            </a:r>
            <a:r>
              <a:rPr lang="en-US" sz="1900" dirty="0"/>
              <a:t> with ROC furnishing names and addresses of all Directors of the Company during relevant years</a:t>
            </a:r>
          </a:p>
          <a:p>
            <a:pPr marL="137160" indent="0" algn="just">
              <a:buNone/>
            </a:pPr>
            <a:r>
              <a:rPr lang="en-US" sz="1900" dirty="0"/>
              <a:t>                                             </a:t>
            </a:r>
          </a:p>
          <a:p>
            <a:endParaRPr lang="en-IN" dirty="0"/>
          </a:p>
        </p:txBody>
      </p:sp>
      <p:sp>
        <p:nvSpPr>
          <p:cNvPr id="4" name="Slide Number Placeholder 3">
            <a:extLst>
              <a:ext uri="{FF2B5EF4-FFF2-40B4-BE49-F238E27FC236}">
                <a16:creationId xmlns:a16="http://schemas.microsoft.com/office/drawing/2014/main" id="{A2BCAD85-47E2-42D9-B46B-A8F93914E36A}"/>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15999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0DBA6-5A85-4285-91E3-9ECDBA114300}"/>
              </a:ext>
            </a:extLst>
          </p:cNvPr>
          <p:cNvSpPr>
            <a:spLocks noGrp="1"/>
          </p:cNvSpPr>
          <p:nvPr>
            <p:ph type="title"/>
          </p:nvPr>
        </p:nvSpPr>
        <p:spPr/>
        <p:txBody>
          <a:bodyPr/>
          <a:lstStyle/>
          <a:p>
            <a:r>
              <a:rPr lang="en-US" dirty="0"/>
              <a:t>Cont..</a:t>
            </a:r>
            <a:endParaRPr lang="en-IN" dirty="0"/>
          </a:p>
        </p:txBody>
      </p:sp>
      <p:sp>
        <p:nvSpPr>
          <p:cNvPr id="3" name="Content Placeholder 2">
            <a:extLst>
              <a:ext uri="{FF2B5EF4-FFF2-40B4-BE49-F238E27FC236}">
                <a16:creationId xmlns:a16="http://schemas.microsoft.com/office/drawing/2014/main" id="{49F341AE-9509-47EC-AA95-C9D3D2CF3FCD}"/>
              </a:ext>
            </a:extLst>
          </p:cNvPr>
          <p:cNvSpPr>
            <a:spLocks noGrp="1"/>
          </p:cNvSpPr>
          <p:nvPr>
            <p:ph idx="1"/>
          </p:nvPr>
        </p:nvSpPr>
        <p:spPr/>
        <p:txBody>
          <a:bodyPr/>
          <a:lstStyle/>
          <a:p>
            <a:pPr marL="137160" indent="0" algn="just">
              <a:buNone/>
            </a:pPr>
            <a:r>
              <a:rPr lang="en-US" sz="2000" dirty="0"/>
              <a:t>Upon failure of the Company to file DIR-9, the officers of the Company as specified in Section 2(60) of the Act shall be the Officers in default.</a:t>
            </a:r>
          </a:p>
          <a:p>
            <a:pPr marL="137160" indent="0" algn="just">
              <a:buNone/>
            </a:pPr>
            <a:endParaRPr lang="en-US" sz="2000" dirty="0"/>
          </a:p>
          <a:p>
            <a:pPr marL="137160" indent="0" algn="just">
              <a:buNone/>
            </a:pPr>
            <a:r>
              <a:rPr lang="en-US" sz="2000" dirty="0"/>
              <a:t>As per Rule 14(5) of The Companies (Appointment and Qualifications of Directors) Rules, 2014, the Director shall make an application for removal of disqualification in Form DIR-10 to ROC.</a:t>
            </a:r>
          </a:p>
          <a:p>
            <a:endParaRPr lang="en-IN" dirty="0"/>
          </a:p>
        </p:txBody>
      </p:sp>
      <p:sp>
        <p:nvSpPr>
          <p:cNvPr id="4" name="Slide Number Placeholder 3">
            <a:extLst>
              <a:ext uri="{FF2B5EF4-FFF2-40B4-BE49-F238E27FC236}">
                <a16:creationId xmlns:a16="http://schemas.microsoft.com/office/drawing/2014/main" id="{27974607-1CB3-4C38-83CF-00A50DC22B87}"/>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756121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4400" dirty="0">
                <a:solidFill>
                  <a:schemeClr val="tx1"/>
                </a:solidFill>
                <a:latin typeface="+mn-lt"/>
              </a:rPr>
              <a:t>Some Facts</a:t>
            </a:r>
          </a:p>
        </p:txBody>
      </p:sp>
      <p:sp>
        <p:nvSpPr>
          <p:cNvPr id="3" name="Content Placeholder 2"/>
          <p:cNvSpPr>
            <a:spLocks noGrp="1"/>
          </p:cNvSpPr>
          <p:nvPr>
            <p:ph idx="1"/>
          </p:nvPr>
        </p:nvSpPr>
        <p:spPr>
          <a:xfrm>
            <a:off x="457200" y="1295400"/>
            <a:ext cx="8229600" cy="5013960"/>
          </a:xfrm>
        </p:spPr>
        <p:txBody>
          <a:bodyPr>
            <a:normAutofit/>
          </a:bodyPr>
          <a:lstStyle/>
          <a:p>
            <a:pPr algn="just">
              <a:buFont typeface="Wingdings" pitchFamily="2" charset="2"/>
              <a:buChar char="v"/>
            </a:pPr>
            <a:r>
              <a:rPr lang="en-US" sz="2000" i="1" dirty="0"/>
              <a:t>Action of MCA publishing the names in September, 2017 of: </a:t>
            </a:r>
          </a:p>
          <a:p>
            <a:pPr marL="137160" indent="0" algn="just">
              <a:buNone/>
            </a:pPr>
            <a:r>
              <a:rPr lang="en-US" sz="2000" i="1" dirty="0"/>
              <a:t>1. 1,06,578 Directors who were disqualified under section 164 (2)</a:t>
            </a:r>
          </a:p>
          <a:p>
            <a:pPr marL="137160" indent="0" algn="just">
              <a:buNone/>
            </a:pPr>
            <a:endParaRPr lang="en-US" sz="2000" i="1" dirty="0"/>
          </a:p>
          <a:p>
            <a:pPr marL="137160" indent="0" algn="just">
              <a:buNone/>
            </a:pPr>
            <a:r>
              <a:rPr lang="en-US" sz="2000" i="1" dirty="0"/>
              <a:t>2. Directors disqualified associated with Struck off (defaulting) companies</a:t>
            </a:r>
          </a:p>
          <a:p>
            <a:pPr marL="137160" indent="0" algn="just">
              <a:buNone/>
            </a:pPr>
            <a:endParaRPr lang="en-US" sz="2000" dirty="0"/>
          </a:p>
          <a:p>
            <a:pPr algn="just">
              <a:buFont typeface="Wingdings" pitchFamily="2" charset="2"/>
              <a:buChar char="v"/>
            </a:pPr>
            <a:r>
              <a:rPr lang="en-US" sz="2000" i="1" dirty="0"/>
              <a:t>MCA published list of Disqualified Directors under Section 164(2)(a) for non-filing of Annual Returns or Financial Statements for Period 2014-15, 2015-16 and 2016-17 on 31</a:t>
            </a:r>
            <a:r>
              <a:rPr lang="en-US" sz="2000" i="1" baseline="30000" dirty="0"/>
              <a:t>st</a:t>
            </a:r>
            <a:r>
              <a:rPr lang="en-US" sz="2000" i="1" dirty="0"/>
              <a:t> December, 2018, disqualified from period 01/11/2016 </a:t>
            </a:r>
            <a:r>
              <a:rPr lang="en-US" sz="2000" i="1" dirty="0" err="1"/>
              <a:t>upto</a:t>
            </a:r>
            <a:r>
              <a:rPr lang="en-US" sz="2000" i="1" dirty="0"/>
              <a:t> 31/10/2021. </a:t>
            </a:r>
          </a:p>
          <a:p>
            <a:pPr algn="just">
              <a:buFont typeface="Wingdings" pitchFamily="2" charset="2"/>
              <a:buChar char="v"/>
            </a:pPr>
            <a:endParaRPr lang="en-US" sz="2200" dirty="0"/>
          </a:p>
          <a:p>
            <a:pPr algn="just">
              <a:buFont typeface="Wingdings" pitchFamily="2" charset="2"/>
              <a:buChar char="v"/>
            </a:pPr>
            <a:endParaRPr lang="en-US" sz="2200" dirty="0"/>
          </a:p>
          <a:p>
            <a:pPr algn="just">
              <a:buFont typeface="Wingdings" pitchFamily="2" charset="2"/>
              <a:buChar char="v"/>
            </a:pPr>
            <a:endParaRPr lang="en-US" sz="2200" dirty="0"/>
          </a:p>
        </p:txBody>
      </p:sp>
      <p:sp>
        <p:nvSpPr>
          <p:cNvPr id="4" name="Slide Number Placeholder 3">
            <a:extLst>
              <a:ext uri="{FF2B5EF4-FFF2-40B4-BE49-F238E27FC236}">
                <a16:creationId xmlns:a16="http://schemas.microsoft.com/office/drawing/2014/main" id="{FCDCF805-515A-4D84-838F-08DC75894DE8}"/>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00005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err="1">
                <a:solidFill>
                  <a:schemeClr val="tx1"/>
                </a:solidFill>
                <a:latin typeface="+mn-lt"/>
              </a:rPr>
              <a:t>Cont</a:t>
            </a:r>
            <a:r>
              <a:rPr lang="en-US" sz="4400" dirty="0">
                <a:solidFill>
                  <a:schemeClr val="tx1"/>
                </a:solidFill>
                <a:latin typeface="+mn-lt"/>
              </a:rPr>
              <a:t>…</a:t>
            </a:r>
          </a:p>
        </p:txBody>
      </p:sp>
      <p:sp>
        <p:nvSpPr>
          <p:cNvPr id="3" name="Content Placeholder 2"/>
          <p:cNvSpPr>
            <a:spLocks noGrp="1"/>
          </p:cNvSpPr>
          <p:nvPr>
            <p:ph idx="1"/>
          </p:nvPr>
        </p:nvSpPr>
        <p:spPr/>
        <p:txBody>
          <a:bodyPr>
            <a:normAutofit fontScale="92500" lnSpcReduction="10000"/>
          </a:bodyPr>
          <a:lstStyle/>
          <a:p>
            <a:pPr algn="just">
              <a:buClr>
                <a:prstClr val="black">
                  <a:shade val="95000"/>
                </a:prstClr>
              </a:buClr>
              <a:buFont typeface="Wingdings" pitchFamily="2" charset="2"/>
              <a:buChar char="v"/>
            </a:pPr>
            <a:r>
              <a:rPr lang="en-US" sz="2200" i="1" dirty="0"/>
              <a:t>Disqualification with Retrospective Effect from November 2016.</a:t>
            </a:r>
          </a:p>
          <a:p>
            <a:pPr algn="just">
              <a:buClr>
                <a:prstClr val="black">
                  <a:shade val="95000"/>
                </a:prstClr>
              </a:buClr>
              <a:buFont typeface="Wingdings" pitchFamily="2" charset="2"/>
              <a:buChar char="v"/>
            </a:pPr>
            <a:endParaRPr lang="en-US" sz="2200" i="1" dirty="0"/>
          </a:p>
          <a:p>
            <a:pPr algn="just">
              <a:buClr>
                <a:prstClr val="black">
                  <a:shade val="95000"/>
                </a:prstClr>
              </a:buClr>
              <a:buFont typeface="Wingdings" pitchFamily="2" charset="2"/>
              <a:buChar char="v"/>
            </a:pPr>
            <a:r>
              <a:rPr lang="en-US" sz="2200" i="1" dirty="0"/>
              <a:t>MCA published list of Disqualified Directors under Section 164(2)(a) for non-filing of Annual Returns or Financial Statements for Period 2015-16, 2016-17 and 2017-18 on 3</a:t>
            </a:r>
            <a:r>
              <a:rPr lang="en-US" sz="2200" i="1" baseline="30000" dirty="0"/>
              <a:t>rd</a:t>
            </a:r>
            <a:r>
              <a:rPr lang="en-US" sz="2200" i="1" dirty="0"/>
              <a:t> February, 2020, disqualified from period 01/11/2018 </a:t>
            </a:r>
            <a:r>
              <a:rPr lang="en-US" sz="2200" i="1" dirty="0" err="1"/>
              <a:t>upto</a:t>
            </a:r>
            <a:r>
              <a:rPr lang="en-US" sz="2200" i="1" dirty="0"/>
              <a:t> 31/10/2023. </a:t>
            </a:r>
            <a:endParaRPr lang="en-US" sz="2200" i="1" dirty="0">
              <a:solidFill>
                <a:prstClr val="black"/>
              </a:solidFill>
            </a:endParaRPr>
          </a:p>
          <a:p>
            <a:pPr lvl="0" algn="just">
              <a:buClr>
                <a:prstClr val="black">
                  <a:shade val="95000"/>
                </a:prstClr>
              </a:buClr>
              <a:buFont typeface="Wingdings" pitchFamily="2" charset="2"/>
              <a:buChar char="v"/>
            </a:pPr>
            <a:endParaRPr lang="en-US" sz="2200" i="1" dirty="0">
              <a:solidFill>
                <a:prstClr val="black"/>
              </a:solidFill>
            </a:endParaRPr>
          </a:p>
          <a:p>
            <a:pPr algn="just">
              <a:buFont typeface="Wingdings" pitchFamily="2" charset="2"/>
              <a:buChar char="v"/>
            </a:pPr>
            <a:r>
              <a:rPr lang="en-US" sz="2200" i="1" dirty="0"/>
              <a:t>Disqualified Directors had to vacate Office under Section 167.</a:t>
            </a:r>
          </a:p>
        </p:txBody>
      </p:sp>
      <p:sp>
        <p:nvSpPr>
          <p:cNvPr id="4" name="Slide Number Placeholder 3">
            <a:extLst>
              <a:ext uri="{FF2B5EF4-FFF2-40B4-BE49-F238E27FC236}">
                <a16:creationId xmlns:a16="http://schemas.microsoft.com/office/drawing/2014/main" id="{8B5F2B8F-F993-4472-9FA2-31B34605B4CF}"/>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662625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err="1">
                <a:solidFill>
                  <a:schemeClr val="tx1"/>
                </a:solidFill>
                <a:latin typeface="+mn-lt"/>
              </a:rPr>
              <a:t>Cont</a:t>
            </a:r>
            <a:r>
              <a:rPr lang="en-US" sz="4400" dirty="0">
                <a:solidFill>
                  <a:schemeClr val="tx1"/>
                </a:solidFill>
                <a:latin typeface="+mn-lt"/>
              </a:rPr>
              <a:t>…</a:t>
            </a:r>
          </a:p>
        </p:txBody>
      </p:sp>
      <p:sp>
        <p:nvSpPr>
          <p:cNvPr id="3" name="Content Placeholder 2"/>
          <p:cNvSpPr>
            <a:spLocks noGrp="1"/>
          </p:cNvSpPr>
          <p:nvPr>
            <p:ph idx="1"/>
          </p:nvPr>
        </p:nvSpPr>
        <p:spPr/>
        <p:txBody>
          <a:bodyPr>
            <a:normAutofit fontScale="85000" lnSpcReduction="20000"/>
          </a:bodyPr>
          <a:lstStyle/>
          <a:p>
            <a:pPr lvl="0" algn="just">
              <a:buClr>
                <a:prstClr val="black">
                  <a:shade val="95000"/>
                </a:prstClr>
              </a:buClr>
              <a:buFont typeface="Wingdings" pitchFamily="2" charset="2"/>
              <a:buChar char="v"/>
            </a:pPr>
            <a:r>
              <a:rPr lang="en-US" sz="2600" i="1" dirty="0">
                <a:solidFill>
                  <a:prstClr val="black"/>
                </a:solidFill>
              </a:rPr>
              <a:t>DIN of all Disqualified Directors was deactivated.</a:t>
            </a:r>
          </a:p>
          <a:p>
            <a:pPr lvl="0" algn="just">
              <a:buClr>
                <a:prstClr val="black">
                  <a:shade val="95000"/>
                </a:prstClr>
              </a:buClr>
              <a:buFont typeface="Wingdings" pitchFamily="2" charset="2"/>
              <a:buChar char="v"/>
            </a:pPr>
            <a:endParaRPr lang="en-US" sz="2600" i="1" dirty="0">
              <a:solidFill>
                <a:prstClr val="black"/>
              </a:solidFill>
            </a:endParaRPr>
          </a:p>
          <a:p>
            <a:pPr lvl="0" algn="just">
              <a:buClr>
                <a:prstClr val="black">
                  <a:shade val="95000"/>
                </a:prstClr>
              </a:buClr>
              <a:buFont typeface="Wingdings" pitchFamily="2" charset="2"/>
              <a:buChar char="v"/>
            </a:pPr>
            <a:r>
              <a:rPr lang="en-US" sz="2600" i="1" dirty="0">
                <a:solidFill>
                  <a:prstClr val="black"/>
                </a:solidFill>
              </a:rPr>
              <a:t>DIN of all Directors associated with Struck off Companies was deactivated.</a:t>
            </a:r>
          </a:p>
          <a:p>
            <a:pPr lvl="0" algn="just">
              <a:buClr>
                <a:prstClr val="black">
                  <a:shade val="95000"/>
                </a:prstClr>
              </a:buClr>
              <a:buFont typeface="Wingdings" pitchFamily="2" charset="2"/>
              <a:buChar char="v"/>
            </a:pPr>
            <a:endParaRPr lang="en-US" sz="2600" i="1" dirty="0">
              <a:solidFill>
                <a:prstClr val="black"/>
              </a:solidFill>
            </a:endParaRPr>
          </a:p>
          <a:p>
            <a:pPr lvl="0" algn="just">
              <a:buClr>
                <a:prstClr val="black">
                  <a:shade val="95000"/>
                </a:prstClr>
              </a:buClr>
              <a:buFont typeface="Wingdings" pitchFamily="2" charset="2"/>
              <a:buChar char="v"/>
            </a:pPr>
            <a:r>
              <a:rPr lang="en-US" sz="2600" i="1" dirty="0">
                <a:solidFill>
                  <a:prstClr val="black"/>
                </a:solidFill>
              </a:rPr>
              <a:t>Backend entry of Directors for filing Financial Statements and Annual Returns.</a:t>
            </a:r>
          </a:p>
          <a:p>
            <a:pPr lvl="0" algn="just">
              <a:buClr>
                <a:prstClr val="black">
                  <a:shade val="95000"/>
                </a:prstClr>
              </a:buClr>
              <a:buFont typeface="Wingdings" pitchFamily="2" charset="2"/>
              <a:buChar char="v"/>
            </a:pPr>
            <a:endParaRPr lang="en-US" sz="2600" i="1" dirty="0">
              <a:solidFill>
                <a:prstClr val="black"/>
              </a:solidFill>
            </a:endParaRPr>
          </a:p>
          <a:p>
            <a:pPr lvl="0" algn="just">
              <a:buClr>
                <a:prstClr val="black">
                  <a:shade val="95000"/>
                </a:prstClr>
              </a:buClr>
              <a:buFont typeface="Wingdings" pitchFamily="2" charset="2"/>
              <a:buChar char="v"/>
            </a:pPr>
            <a:r>
              <a:rPr lang="en-US" sz="2600" i="1" dirty="0">
                <a:solidFill>
                  <a:prstClr val="black"/>
                </a:solidFill>
              </a:rPr>
              <a:t>Writ Petitions filed with High Courts for removing Disqualification</a:t>
            </a:r>
          </a:p>
          <a:p>
            <a:pPr lvl="0" algn="just">
              <a:buClr>
                <a:prstClr val="black">
                  <a:shade val="95000"/>
                </a:prstClr>
              </a:buClr>
              <a:buFont typeface="Wingdings" pitchFamily="2" charset="2"/>
              <a:buChar char="v"/>
            </a:pPr>
            <a:endParaRPr lang="en-US" sz="2600" i="1" dirty="0">
              <a:solidFill>
                <a:prstClr val="black"/>
              </a:solidFill>
            </a:endParaRPr>
          </a:p>
          <a:p>
            <a:pPr marL="0" lvl="0" indent="0" algn="just">
              <a:buClr>
                <a:prstClr val="black">
                  <a:shade val="95000"/>
                </a:prstClr>
              </a:buClr>
              <a:buNone/>
            </a:pPr>
            <a:endParaRPr lang="en-US" dirty="0"/>
          </a:p>
        </p:txBody>
      </p:sp>
      <p:sp>
        <p:nvSpPr>
          <p:cNvPr id="4" name="Slide Number Placeholder 3">
            <a:extLst>
              <a:ext uri="{FF2B5EF4-FFF2-40B4-BE49-F238E27FC236}">
                <a16:creationId xmlns:a16="http://schemas.microsoft.com/office/drawing/2014/main" id="{31197A6F-E052-44A4-B18E-62796ECB3C62}"/>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930741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err="1">
                <a:solidFill>
                  <a:schemeClr val="tx1"/>
                </a:solidFill>
                <a:latin typeface="+mn-lt"/>
              </a:rPr>
              <a:t>Cont</a:t>
            </a:r>
            <a:r>
              <a:rPr lang="en-US" sz="4400" dirty="0">
                <a:solidFill>
                  <a:schemeClr val="tx1"/>
                </a:solidFill>
                <a:latin typeface="+mn-lt"/>
              </a:rPr>
              <a:t>…</a:t>
            </a: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200" i="1" dirty="0"/>
              <a:t>Period of disqualification – 5 years</a:t>
            </a:r>
          </a:p>
          <a:p>
            <a:pPr algn="just">
              <a:buFont typeface="Wingdings" pitchFamily="2" charset="2"/>
              <a:buChar char="v"/>
            </a:pPr>
            <a:endParaRPr lang="en-US" sz="2200" i="1" dirty="0"/>
          </a:p>
          <a:p>
            <a:pPr algn="just">
              <a:buFont typeface="Wingdings" pitchFamily="2" charset="2"/>
              <a:buChar char="v"/>
            </a:pPr>
            <a:r>
              <a:rPr lang="en-US" sz="2200" i="1" dirty="0"/>
              <a:t>Upon end of Tenure of disqualification, will disqualification be removed automatically??</a:t>
            </a:r>
          </a:p>
          <a:p>
            <a:pPr algn="just">
              <a:buFont typeface="Wingdings" pitchFamily="2" charset="2"/>
              <a:buChar char="v"/>
            </a:pPr>
            <a:endParaRPr lang="en-US" sz="2200" dirty="0"/>
          </a:p>
          <a:p>
            <a:pPr algn="just">
              <a:buFont typeface="Wingdings" pitchFamily="2" charset="2"/>
              <a:buChar char="v"/>
            </a:pPr>
            <a:endParaRPr lang="en-US" sz="2200" dirty="0"/>
          </a:p>
          <a:p>
            <a:pPr algn="just">
              <a:buFont typeface="Wingdings" pitchFamily="2" charset="2"/>
              <a:buChar char="v"/>
            </a:pPr>
            <a:endParaRPr lang="en-US" sz="2200" dirty="0"/>
          </a:p>
          <a:p>
            <a:pPr algn="just">
              <a:buFont typeface="Wingdings" pitchFamily="2" charset="2"/>
              <a:buChar char="v"/>
            </a:pPr>
            <a:endParaRPr lang="en-US" sz="2200" dirty="0"/>
          </a:p>
          <a:p>
            <a:pPr algn="just">
              <a:buFont typeface="Wingdings" pitchFamily="2" charset="2"/>
              <a:buChar char="v"/>
            </a:pPr>
            <a:endParaRPr lang="en-US" sz="2200" dirty="0"/>
          </a:p>
        </p:txBody>
      </p:sp>
      <p:sp>
        <p:nvSpPr>
          <p:cNvPr id="4" name="Slide Number Placeholder 3">
            <a:extLst>
              <a:ext uri="{FF2B5EF4-FFF2-40B4-BE49-F238E27FC236}">
                <a16:creationId xmlns:a16="http://schemas.microsoft.com/office/drawing/2014/main" id="{D9E1C6E1-5F90-48D4-9CA5-352A9A0A7967}"/>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725577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err="1">
                <a:solidFill>
                  <a:schemeClr val="tx1"/>
                </a:solidFill>
                <a:latin typeface="+mn-lt"/>
              </a:rPr>
              <a:t>Cont</a:t>
            </a:r>
            <a:r>
              <a:rPr lang="en-US" sz="4400" dirty="0">
                <a:solidFill>
                  <a:schemeClr val="tx1"/>
                </a:solidFill>
                <a:latin typeface="+mn-lt"/>
              </a:rPr>
              <a:t>…</a:t>
            </a:r>
          </a:p>
        </p:txBody>
      </p:sp>
      <p:sp>
        <p:nvSpPr>
          <p:cNvPr id="3" name="Content Placeholder 2"/>
          <p:cNvSpPr>
            <a:spLocks noGrp="1"/>
          </p:cNvSpPr>
          <p:nvPr>
            <p:ph idx="1"/>
          </p:nvPr>
        </p:nvSpPr>
        <p:spPr/>
        <p:txBody>
          <a:bodyPr>
            <a:normAutofit/>
          </a:bodyPr>
          <a:lstStyle/>
          <a:p>
            <a:pPr algn="just">
              <a:buFont typeface="Wingdings" pitchFamily="2" charset="2"/>
              <a:buChar char="v"/>
            </a:pPr>
            <a:endParaRPr lang="en-US" sz="2200" i="1" dirty="0"/>
          </a:p>
          <a:p>
            <a:pPr algn="just">
              <a:buFont typeface="Wingdings" pitchFamily="2" charset="2"/>
              <a:buChar char="v"/>
            </a:pPr>
            <a:r>
              <a:rPr lang="en-US" sz="2200" i="1" dirty="0"/>
              <a:t>Status of Director restored upon end of disqualification.</a:t>
            </a:r>
          </a:p>
          <a:p>
            <a:pPr algn="just">
              <a:buFont typeface="Wingdings" pitchFamily="2" charset="2"/>
              <a:buChar char="v"/>
            </a:pPr>
            <a:endParaRPr lang="en-US" sz="2200" i="1" dirty="0"/>
          </a:p>
          <a:p>
            <a:pPr algn="just">
              <a:buFont typeface="Wingdings" pitchFamily="2" charset="2"/>
              <a:buChar char="v"/>
            </a:pPr>
            <a:r>
              <a:rPr lang="en-US" sz="2200" i="1" dirty="0"/>
              <a:t>Eligible now to be appointed or re-appointed. </a:t>
            </a:r>
          </a:p>
          <a:p>
            <a:pPr marL="0" indent="0" algn="just">
              <a:buNone/>
            </a:pPr>
            <a:endParaRPr lang="en-US" sz="2200" i="1" dirty="0"/>
          </a:p>
        </p:txBody>
      </p:sp>
      <p:sp>
        <p:nvSpPr>
          <p:cNvPr id="4" name="Slide Number Placeholder 3">
            <a:extLst>
              <a:ext uri="{FF2B5EF4-FFF2-40B4-BE49-F238E27FC236}">
                <a16:creationId xmlns:a16="http://schemas.microsoft.com/office/drawing/2014/main" id="{733BB4FA-712F-4B04-B7B1-145063806F5A}"/>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462430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err="1">
                <a:solidFill>
                  <a:schemeClr val="tx1"/>
                </a:solidFill>
                <a:latin typeface="+mn-lt"/>
              </a:rPr>
              <a:t>Cont</a:t>
            </a:r>
            <a:r>
              <a:rPr lang="en-US" sz="4400" dirty="0">
                <a:solidFill>
                  <a:schemeClr val="tx1"/>
                </a:solidFill>
                <a:latin typeface="+mn-lt"/>
              </a:rPr>
              <a:t>…</a:t>
            </a:r>
          </a:p>
        </p:txBody>
      </p:sp>
      <p:sp>
        <p:nvSpPr>
          <p:cNvPr id="3" name="Content Placeholder 2"/>
          <p:cNvSpPr>
            <a:spLocks noGrp="1"/>
          </p:cNvSpPr>
          <p:nvPr>
            <p:ph idx="1"/>
          </p:nvPr>
        </p:nvSpPr>
        <p:spPr/>
        <p:txBody>
          <a:bodyPr>
            <a:normAutofit/>
          </a:bodyPr>
          <a:lstStyle/>
          <a:p>
            <a:pPr marL="0" indent="0">
              <a:buNone/>
            </a:pPr>
            <a:r>
              <a:rPr lang="en-US" sz="2200" b="1" u="sng" dirty="0"/>
              <a:t>Penalty for contravention of Section 164</a:t>
            </a:r>
            <a:r>
              <a:rPr lang="en-US" sz="2200" dirty="0"/>
              <a:t>:</a:t>
            </a:r>
          </a:p>
          <a:p>
            <a:pPr>
              <a:buFont typeface="Wingdings" pitchFamily="2" charset="2"/>
              <a:buChar char="v"/>
            </a:pPr>
            <a:endParaRPr lang="en-US" sz="2200" dirty="0"/>
          </a:p>
          <a:p>
            <a:pPr marL="137160" indent="0" algn="just">
              <a:buNone/>
            </a:pPr>
            <a:r>
              <a:rPr lang="en-US" sz="2200" dirty="0"/>
              <a:t>The </a:t>
            </a:r>
            <a:r>
              <a:rPr lang="en-US" sz="2200" dirty="0">
                <a:solidFill>
                  <a:srgbClr val="FF0000"/>
                </a:solidFill>
              </a:rPr>
              <a:t>company and every officer of the company</a:t>
            </a:r>
            <a:r>
              <a:rPr lang="en-US" sz="2200" dirty="0"/>
              <a:t> who is in default shall be liable to a </a:t>
            </a:r>
            <a:r>
              <a:rPr lang="en-US" sz="2200" dirty="0">
                <a:solidFill>
                  <a:srgbClr val="FF0000"/>
                </a:solidFill>
              </a:rPr>
              <a:t>penalty of fifty thousand rupees</a:t>
            </a:r>
            <a:r>
              <a:rPr lang="en-US" sz="2200" dirty="0"/>
              <a:t>, and in case of </a:t>
            </a:r>
            <a:r>
              <a:rPr lang="en-US" sz="2200" dirty="0">
                <a:solidFill>
                  <a:srgbClr val="FF0000"/>
                </a:solidFill>
              </a:rPr>
              <a:t>continuing failure</a:t>
            </a:r>
            <a:r>
              <a:rPr lang="en-US" sz="2200" dirty="0"/>
              <a:t>, with a further </a:t>
            </a:r>
            <a:r>
              <a:rPr lang="en-US" sz="2200" dirty="0">
                <a:solidFill>
                  <a:srgbClr val="FF0000"/>
                </a:solidFill>
              </a:rPr>
              <a:t>penalty of five hundred rupees</a:t>
            </a:r>
            <a:r>
              <a:rPr lang="en-US" sz="2200" dirty="0"/>
              <a:t> for each day during which such failure continues, subject to a maximum of three lakh rupees in case of a company and one lakh rupees in case of an officer who is in default.</a:t>
            </a:r>
          </a:p>
        </p:txBody>
      </p:sp>
      <p:sp>
        <p:nvSpPr>
          <p:cNvPr id="4" name="Slide Number Placeholder 3">
            <a:extLst>
              <a:ext uri="{FF2B5EF4-FFF2-40B4-BE49-F238E27FC236}">
                <a16:creationId xmlns:a16="http://schemas.microsoft.com/office/drawing/2014/main" id="{87F05E43-A32B-43A5-9A92-C4BEF7646ED9}"/>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084262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3E139-B68A-4FBB-A3FB-352A8162D5BE}"/>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82023526-5671-4865-9821-26454C87FFFE}"/>
              </a:ext>
            </a:extLst>
          </p:cNvPr>
          <p:cNvSpPr>
            <a:spLocks noGrp="1"/>
          </p:cNvSpPr>
          <p:nvPr>
            <p:ph idx="1"/>
          </p:nvPr>
        </p:nvSpPr>
        <p:spPr/>
        <p:txBody>
          <a:bodyPr/>
          <a:lstStyle/>
          <a:p>
            <a:pPr marL="0" indent="0" algn="just">
              <a:buNone/>
            </a:pPr>
            <a:r>
              <a:rPr lang="en-US" sz="2000" i="1" dirty="0"/>
              <a:t>       What needs to be checked to find disqualification under    Section 164(2)?.....</a:t>
            </a:r>
          </a:p>
          <a:p>
            <a:pPr algn="just">
              <a:buFont typeface="Courier New" panose="02070309020205020404" pitchFamily="49" charset="0"/>
              <a:buChar char="o"/>
            </a:pPr>
            <a:r>
              <a:rPr lang="en-US" sz="2000" i="1" dirty="0"/>
              <a:t>   In some cases DIN status is approved even if the name of Director is in disqualified list .</a:t>
            </a:r>
          </a:p>
          <a:p>
            <a:pPr algn="just">
              <a:buFont typeface="Courier New" panose="02070309020205020404" pitchFamily="49" charset="0"/>
              <a:buChar char="o"/>
            </a:pPr>
            <a:r>
              <a:rPr lang="en-US" sz="2000" i="1" dirty="0"/>
              <a:t>In cases of amalgamated companies due to non-</a:t>
            </a:r>
            <a:r>
              <a:rPr lang="en-US" sz="2000" i="1" dirty="0" err="1"/>
              <a:t>updation</a:t>
            </a:r>
            <a:r>
              <a:rPr lang="en-US" sz="2000" i="1" dirty="0"/>
              <a:t> of master data the Directors are disqualified due to non-filing of annual forms for amalgamated Company. </a:t>
            </a:r>
          </a:p>
          <a:p>
            <a:pPr algn="just">
              <a:buFont typeface="Courier New" panose="02070309020205020404" pitchFamily="49" charset="0"/>
              <a:buChar char="o"/>
            </a:pPr>
            <a:r>
              <a:rPr lang="en-US" sz="2000" i="1" dirty="0"/>
              <a:t>Some companies are still active and status of DIN is shown approved in spite the Companies have not filed return for last 4-5 years.</a:t>
            </a:r>
          </a:p>
          <a:p>
            <a:endParaRPr lang="en-IN" dirty="0"/>
          </a:p>
        </p:txBody>
      </p:sp>
      <p:sp>
        <p:nvSpPr>
          <p:cNvPr id="4" name="Slide Number Placeholder 3">
            <a:extLst>
              <a:ext uri="{FF2B5EF4-FFF2-40B4-BE49-F238E27FC236}">
                <a16:creationId xmlns:a16="http://schemas.microsoft.com/office/drawing/2014/main" id="{82D82BC9-DD26-4C78-B03A-FB0BDE1C7CF4}"/>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0626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01FB3-C27C-4087-845D-236E4DAE3ABA}"/>
              </a:ext>
            </a:extLst>
          </p:cNvPr>
          <p:cNvSpPr>
            <a:spLocks noGrp="1"/>
          </p:cNvSpPr>
          <p:nvPr>
            <p:ph type="title"/>
          </p:nvPr>
        </p:nvSpPr>
        <p:spPr/>
        <p:txBody>
          <a:bodyPr/>
          <a:lstStyle/>
          <a:p>
            <a:r>
              <a:rPr lang="en-US" dirty="0"/>
              <a:t>Basic</a:t>
            </a:r>
            <a:endParaRPr lang="en-IN" dirty="0"/>
          </a:p>
        </p:txBody>
      </p:sp>
      <p:sp>
        <p:nvSpPr>
          <p:cNvPr id="3" name="Content Placeholder 2">
            <a:extLst>
              <a:ext uri="{FF2B5EF4-FFF2-40B4-BE49-F238E27FC236}">
                <a16:creationId xmlns:a16="http://schemas.microsoft.com/office/drawing/2014/main" id="{2B2DA6D5-DC8E-46EA-A7CE-D4A3E55CDA8D}"/>
              </a:ext>
            </a:extLst>
          </p:cNvPr>
          <p:cNvSpPr>
            <a:spLocks noGrp="1"/>
          </p:cNvSpPr>
          <p:nvPr>
            <p:ph idx="1"/>
          </p:nvPr>
        </p:nvSpPr>
        <p:spPr>
          <a:xfrm>
            <a:off x="1942415" y="2143760"/>
            <a:ext cx="6591985" cy="3777622"/>
          </a:xfrm>
        </p:spPr>
        <p:txBody>
          <a:bodyPr>
            <a:normAutofit fontScale="85000" lnSpcReduction="10000"/>
          </a:bodyPr>
          <a:lstStyle/>
          <a:p>
            <a:pPr algn="just">
              <a:buFont typeface="Wingdings" pitchFamily="2" charset="2"/>
              <a:buChar char="v"/>
            </a:pPr>
            <a:r>
              <a:rPr lang="en-US" sz="2200" dirty="0">
                <a:solidFill>
                  <a:schemeClr val="tx1"/>
                </a:solidFill>
              </a:rPr>
              <a:t>Director is defined under Section 2(34) of the Companies Act, 2013 as a director appointed to the Board of a company.</a:t>
            </a:r>
          </a:p>
          <a:p>
            <a:pPr algn="just">
              <a:buFont typeface="Wingdings" pitchFamily="2" charset="2"/>
              <a:buChar char="v"/>
            </a:pPr>
            <a:endParaRPr lang="en-US" sz="2200" dirty="0">
              <a:solidFill>
                <a:schemeClr val="tx1"/>
              </a:solidFill>
            </a:endParaRPr>
          </a:p>
          <a:p>
            <a:pPr algn="just">
              <a:buFont typeface="Wingdings" pitchFamily="2" charset="2"/>
              <a:buChar char="v"/>
            </a:pPr>
            <a:r>
              <a:rPr lang="en-US" sz="2200" dirty="0">
                <a:solidFill>
                  <a:schemeClr val="tx1"/>
                </a:solidFill>
              </a:rPr>
              <a:t>An appointed or elected member of the Board of Directors of the Company.</a:t>
            </a:r>
          </a:p>
          <a:p>
            <a:pPr algn="just">
              <a:buFont typeface="Wingdings" pitchFamily="2" charset="2"/>
              <a:buChar char="v"/>
            </a:pPr>
            <a:endParaRPr lang="en-US" sz="2200" dirty="0">
              <a:solidFill>
                <a:schemeClr val="tx1"/>
              </a:solidFill>
            </a:endParaRPr>
          </a:p>
          <a:p>
            <a:pPr algn="just">
              <a:buFont typeface="Wingdings" pitchFamily="2" charset="2"/>
              <a:buChar char="v"/>
            </a:pPr>
            <a:r>
              <a:rPr lang="en-US" sz="2200" dirty="0">
                <a:solidFill>
                  <a:schemeClr val="tx1"/>
                </a:solidFill>
              </a:rPr>
              <a:t>He has responsibility for determining and implementing the Company’s policy.</a:t>
            </a:r>
          </a:p>
          <a:p>
            <a:pPr algn="just">
              <a:buFont typeface="Wingdings" pitchFamily="2" charset="2"/>
              <a:buChar char="v"/>
            </a:pPr>
            <a:endParaRPr lang="en-US" sz="2200" dirty="0">
              <a:solidFill>
                <a:schemeClr val="tx1"/>
              </a:solidFill>
            </a:endParaRPr>
          </a:p>
          <a:p>
            <a:pPr algn="just">
              <a:buFont typeface="Wingdings" pitchFamily="2" charset="2"/>
              <a:buChar char="v"/>
            </a:pPr>
            <a:r>
              <a:rPr lang="en-US" sz="2200" dirty="0">
                <a:solidFill>
                  <a:schemeClr val="tx1"/>
                </a:solidFill>
              </a:rPr>
              <a:t>A Director shall act in accordance with Articles of Association of the Company.</a:t>
            </a:r>
          </a:p>
          <a:p>
            <a:endParaRPr lang="en-IN" dirty="0"/>
          </a:p>
        </p:txBody>
      </p:sp>
      <p:sp>
        <p:nvSpPr>
          <p:cNvPr id="4" name="Slide Number Placeholder 3">
            <a:extLst>
              <a:ext uri="{FF2B5EF4-FFF2-40B4-BE49-F238E27FC236}">
                <a16:creationId xmlns:a16="http://schemas.microsoft.com/office/drawing/2014/main" id="{6B2D7E8E-FA76-47E8-9750-8CA990127439}"/>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823603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89A74-6319-4EB5-A2D9-57E7D8CDB72B}"/>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AC3F1DD5-8686-4E3E-9FCD-0CF0B4A4EA30}"/>
              </a:ext>
            </a:extLst>
          </p:cNvPr>
          <p:cNvSpPr>
            <a:spLocks noGrp="1"/>
          </p:cNvSpPr>
          <p:nvPr>
            <p:ph idx="1"/>
          </p:nvPr>
        </p:nvSpPr>
        <p:spPr/>
        <p:txBody>
          <a:bodyPr/>
          <a:lstStyle/>
          <a:p>
            <a:endParaRPr lang="en-US" dirty="0"/>
          </a:p>
          <a:p>
            <a:pPr algn="just"/>
            <a:r>
              <a:rPr lang="en-US" sz="2000" i="1" dirty="0"/>
              <a:t>Whether removal of disqualification and activation of DIN which is deactivated due to disqualification under Section 164(2) is same?</a:t>
            </a:r>
          </a:p>
          <a:p>
            <a:pPr marL="0" indent="0">
              <a:buNone/>
            </a:pPr>
            <a:endParaRPr lang="en-IN" dirty="0"/>
          </a:p>
        </p:txBody>
      </p:sp>
      <p:sp>
        <p:nvSpPr>
          <p:cNvPr id="4" name="Slide Number Placeholder 3">
            <a:extLst>
              <a:ext uri="{FF2B5EF4-FFF2-40B4-BE49-F238E27FC236}">
                <a16:creationId xmlns:a16="http://schemas.microsoft.com/office/drawing/2014/main" id="{13CA7289-7FD1-4116-8980-DD13C2F77A91}"/>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077133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5FB56-C084-44B0-84D0-AC0803BC17D7}"/>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693028E5-A80D-43C2-A9AE-2CA8DF22FBAC}"/>
              </a:ext>
            </a:extLst>
          </p:cNvPr>
          <p:cNvSpPr>
            <a:spLocks noGrp="1"/>
          </p:cNvSpPr>
          <p:nvPr>
            <p:ph idx="1"/>
          </p:nvPr>
        </p:nvSpPr>
        <p:spPr/>
        <p:txBody>
          <a:bodyPr/>
          <a:lstStyle/>
          <a:p>
            <a:r>
              <a:rPr lang="en-US" sz="2000" i="1" dirty="0"/>
              <a:t>Whether DIN will be automatically updated or DIR-10 has to be filed ?</a:t>
            </a:r>
          </a:p>
          <a:p>
            <a:pPr marL="0" indent="0">
              <a:buNone/>
            </a:pPr>
            <a:endParaRPr lang="en-US" sz="2000" i="1" dirty="0"/>
          </a:p>
          <a:p>
            <a:r>
              <a:rPr lang="en-US" sz="2000" i="1" dirty="0"/>
              <a:t>If the DIN is automatically updated still one need to file DIR-10?</a:t>
            </a:r>
          </a:p>
          <a:p>
            <a:pPr marL="0" indent="0">
              <a:buNone/>
            </a:pPr>
            <a:endParaRPr lang="en-US" sz="2000" i="1" dirty="0"/>
          </a:p>
          <a:p>
            <a:r>
              <a:rPr lang="en-US" sz="2000" i="1" dirty="0"/>
              <a:t>How to file DIR-10 as the same is not e-form?</a:t>
            </a:r>
          </a:p>
          <a:p>
            <a:endParaRPr lang="en-IN" dirty="0"/>
          </a:p>
        </p:txBody>
      </p:sp>
      <p:sp>
        <p:nvSpPr>
          <p:cNvPr id="4" name="Slide Number Placeholder 3">
            <a:extLst>
              <a:ext uri="{FF2B5EF4-FFF2-40B4-BE49-F238E27FC236}">
                <a16:creationId xmlns:a16="http://schemas.microsoft.com/office/drawing/2014/main" id="{181AD2AB-0B3A-4EF8-BD00-EB402BD2A6D1}"/>
              </a:ext>
            </a:extLst>
          </p:cNvPr>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4081652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00CB-BAE6-4B8F-BE5E-434C06250F0C}"/>
              </a:ext>
            </a:extLst>
          </p:cNvPr>
          <p:cNvSpPr>
            <a:spLocks noGrp="1"/>
          </p:cNvSpPr>
          <p:nvPr>
            <p:ph type="title"/>
          </p:nvPr>
        </p:nvSpPr>
        <p:spPr/>
        <p:txBody>
          <a:bodyPr/>
          <a:lstStyle/>
          <a:p>
            <a:r>
              <a:rPr lang="en-US" sz="3600" dirty="0">
                <a:solidFill>
                  <a:schemeClr val="tx1"/>
                </a:solidFill>
                <a:latin typeface="+mn-lt"/>
              </a:rPr>
              <a:t>VACATION OF OFFICE OF DIRECTORS (SECTION 167) </a:t>
            </a:r>
            <a:endParaRPr lang="en-IN" dirty="0"/>
          </a:p>
        </p:txBody>
      </p:sp>
      <p:sp>
        <p:nvSpPr>
          <p:cNvPr id="3" name="Content Placeholder 2">
            <a:extLst>
              <a:ext uri="{FF2B5EF4-FFF2-40B4-BE49-F238E27FC236}">
                <a16:creationId xmlns:a16="http://schemas.microsoft.com/office/drawing/2014/main" id="{94F21F63-DAA1-4345-A2BC-BA40AEF7CB5C}"/>
              </a:ext>
            </a:extLst>
          </p:cNvPr>
          <p:cNvSpPr>
            <a:spLocks noGrp="1"/>
          </p:cNvSpPr>
          <p:nvPr>
            <p:ph idx="1"/>
          </p:nvPr>
        </p:nvSpPr>
        <p:spPr/>
        <p:txBody>
          <a:bodyPr/>
          <a:lstStyle/>
          <a:p>
            <a:pPr marL="0" indent="0" algn="just">
              <a:buNone/>
            </a:pPr>
            <a:r>
              <a:rPr lang="en-US" sz="2000" dirty="0"/>
              <a:t>The Office of Director shall become vacant in following cases:</a:t>
            </a:r>
          </a:p>
          <a:p>
            <a:pPr algn="just">
              <a:buFont typeface="Wingdings" pitchFamily="2" charset="2"/>
              <a:buChar char="v"/>
            </a:pPr>
            <a:endParaRPr lang="en-US" sz="2000" dirty="0"/>
          </a:p>
          <a:p>
            <a:pPr marL="651510" indent="-514350" algn="just">
              <a:buSzPct val="100000"/>
              <a:buAutoNum type="alphaLcPeriod"/>
            </a:pPr>
            <a:r>
              <a:rPr lang="en-US" sz="2000" dirty="0"/>
              <a:t>incurs Disqualification under Section 164</a:t>
            </a:r>
          </a:p>
          <a:p>
            <a:pPr marL="0" lvl="0" indent="0" algn="just">
              <a:buSzPct val="100000"/>
              <a:buNone/>
            </a:pPr>
            <a:endParaRPr lang="en-US" sz="2000" dirty="0">
              <a:solidFill>
                <a:prstClr val="black"/>
              </a:solidFill>
            </a:endParaRPr>
          </a:p>
          <a:p>
            <a:pPr marL="0" lvl="0" indent="0" algn="just">
              <a:buSzPct val="100000"/>
              <a:buNone/>
            </a:pPr>
            <a:r>
              <a:rPr lang="en-US" sz="2000" dirty="0">
                <a:solidFill>
                  <a:prstClr val="black"/>
                </a:solidFill>
              </a:rPr>
              <a:t>	Office of Director becomes vacant in all other 	companies when he incurs disqualification under 	Section 164(2), other than the company which is in 	default under that sub-section. </a:t>
            </a:r>
            <a:r>
              <a:rPr lang="en-US" sz="2000" dirty="0">
                <a:solidFill>
                  <a:srgbClr val="FF0000"/>
                </a:solidFill>
              </a:rPr>
              <a:t>(Applicable from 7</a:t>
            </a:r>
            <a:r>
              <a:rPr lang="en-US" sz="2000" baseline="30000" dirty="0">
                <a:solidFill>
                  <a:srgbClr val="FF0000"/>
                </a:solidFill>
              </a:rPr>
              <a:t>th</a:t>
            </a:r>
            <a:r>
              <a:rPr lang="en-US" sz="2000" dirty="0">
                <a:solidFill>
                  <a:srgbClr val="FF0000"/>
                </a:solidFill>
              </a:rPr>
              <a:t> 	May,2018)</a:t>
            </a:r>
          </a:p>
          <a:p>
            <a:endParaRPr lang="en-IN" dirty="0"/>
          </a:p>
        </p:txBody>
      </p:sp>
      <p:sp>
        <p:nvSpPr>
          <p:cNvPr id="4" name="Slide Number Placeholder 3">
            <a:extLst>
              <a:ext uri="{FF2B5EF4-FFF2-40B4-BE49-F238E27FC236}">
                <a16:creationId xmlns:a16="http://schemas.microsoft.com/office/drawing/2014/main" id="{DEEEB067-1563-4526-A9AC-8FD62DD8A699}"/>
              </a:ext>
            </a:extLst>
          </p:cNvPr>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259502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err="1">
                <a:solidFill>
                  <a:prstClr val="black"/>
                </a:solidFill>
                <a:latin typeface="Book Antiqua"/>
              </a:rPr>
              <a:t>Cont</a:t>
            </a:r>
            <a:r>
              <a:rPr lang="en-US" sz="4400" dirty="0">
                <a:solidFill>
                  <a:prstClr val="black"/>
                </a:solidFill>
                <a:latin typeface="Book Antiqua"/>
              </a:rPr>
              <a:t>…</a:t>
            </a:r>
            <a:endParaRPr lang="en-US" dirty="0"/>
          </a:p>
        </p:txBody>
      </p:sp>
      <p:sp>
        <p:nvSpPr>
          <p:cNvPr id="3" name="Content Placeholder 2"/>
          <p:cNvSpPr>
            <a:spLocks noGrp="1"/>
          </p:cNvSpPr>
          <p:nvPr>
            <p:ph idx="1"/>
          </p:nvPr>
        </p:nvSpPr>
        <p:spPr/>
        <p:txBody>
          <a:bodyPr>
            <a:normAutofit lnSpcReduction="10000"/>
          </a:bodyPr>
          <a:lstStyle/>
          <a:p>
            <a:pPr marL="651510" lvl="0" indent="-514350" algn="just">
              <a:buClr>
                <a:prstClr val="black">
                  <a:shade val="95000"/>
                </a:prstClr>
              </a:buClr>
              <a:buSzPct val="100000"/>
              <a:buFont typeface="+mj-lt"/>
              <a:buAutoNum type="alphaLcPeriod" startAt="2"/>
            </a:pPr>
            <a:r>
              <a:rPr lang="en-US" sz="2200" dirty="0">
                <a:solidFill>
                  <a:schemeClr val="tx1"/>
                </a:solidFill>
              </a:rPr>
              <a:t>absents himself from all Board meetings during 12 months with or without leave of absence.</a:t>
            </a:r>
          </a:p>
          <a:p>
            <a:pPr marL="137160" lvl="0" indent="0" algn="just">
              <a:buClr>
                <a:prstClr val="black">
                  <a:shade val="95000"/>
                </a:prstClr>
              </a:buClr>
              <a:buSzPct val="100000"/>
              <a:buNone/>
            </a:pPr>
            <a:endParaRPr lang="en-US" sz="2200" dirty="0">
              <a:solidFill>
                <a:schemeClr val="tx1"/>
              </a:solidFill>
            </a:endParaRPr>
          </a:p>
          <a:p>
            <a:pPr lvl="0" algn="just">
              <a:buClr>
                <a:prstClr val="black">
                  <a:shade val="95000"/>
                </a:prstClr>
              </a:buClr>
              <a:buSzPct val="100000"/>
              <a:buFont typeface="Arial" pitchFamily="34" charset="0"/>
              <a:buChar char="•"/>
            </a:pPr>
            <a:r>
              <a:rPr lang="en-US" sz="2200" i="1" dirty="0">
                <a:solidFill>
                  <a:schemeClr val="tx1"/>
                </a:solidFill>
              </a:rPr>
              <a:t>Absent from all Board Meetings???</a:t>
            </a:r>
          </a:p>
          <a:p>
            <a:pPr lvl="0" algn="just">
              <a:buClr>
                <a:prstClr val="black">
                  <a:shade val="95000"/>
                </a:prstClr>
              </a:buClr>
              <a:buSzPct val="100000"/>
              <a:buFont typeface="Arial" pitchFamily="34" charset="0"/>
              <a:buChar char="•"/>
            </a:pPr>
            <a:endParaRPr lang="en-US" sz="2200" i="1" dirty="0">
              <a:solidFill>
                <a:schemeClr val="tx1"/>
              </a:solidFill>
            </a:endParaRPr>
          </a:p>
          <a:p>
            <a:pPr lvl="0" algn="just">
              <a:buClr>
                <a:prstClr val="black">
                  <a:shade val="95000"/>
                </a:prstClr>
              </a:buClr>
              <a:buSzPct val="100000"/>
              <a:buFont typeface="Arial" pitchFamily="34" charset="0"/>
              <a:buChar char="•"/>
            </a:pPr>
            <a:r>
              <a:rPr lang="en-US" sz="2200" i="1" dirty="0">
                <a:solidFill>
                  <a:schemeClr val="tx1"/>
                </a:solidFill>
              </a:rPr>
              <a:t>Whether proper Notices were served ??</a:t>
            </a:r>
          </a:p>
          <a:p>
            <a:pPr lvl="0" algn="just">
              <a:buClr>
                <a:prstClr val="black">
                  <a:shade val="95000"/>
                </a:prstClr>
              </a:buClr>
              <a:buSzPct val="100000"/>
              <a:buFont typeface="Arial" pitchFamily="34" charset="0"/>
              <a:buChar char="•"/>
            </a:pPr>
            <a:endParaRPr lang="en-US" sz="2200" i="1" dirty="0">
              <a:solidFill>
                <a:schemeClr val="tx1"/>
              </a:solidFill>
            </a:endParaRPr>
          </a:p>
          <a:p>
            <a:pPr lvl="0" algn="just">
              <a:buClr>
                <a:prstClr val="black">
                  <a:shade val="95000"/>
                </a:prstClr>
              </a:buClr>
              <a:buSzPct val="100000"/>
              <a:buFont typeface="Arial" pitchFamily="34" charset="0"/>
              <a:buChar char="•"/>
            </a:pPr>
            <a:r>
              <a:rPr lang="en-US" sz="2200" i="1" dirty="0">
                <a:solidFill>
                  <a:schemeClr val="tx1"/>
                </a:solidFill>
              </a:rPr>
              <a:t>Whether proper Board Meeting held with quorum ???</a:t>
            </a:r>
          </a:p>
          <a:p>
            <a:pPr lvl="0" algn="just">
              <a:buClr>
                <a:prstClr val="black">
                  <a:shade val="95000"/>
                </a:prstClr>
              </a:buClr>
              <a:buSzPct val="100000"/>
              <a:buFont typeface="Arial" pitchFamily="34" charset="0"/>
              <a:buChar char="•"/>
            </a:pPr>
            <a:endParaRPr lang="en-US" sz="2200" dirty="0">
              <a:solidFill>
                <a:prstClr val="black"/>
              </a:solidFill>
            </a:endParaRPr>
          </a:p>
          <a:p>
            <a:pPr lvl="0" algn="just">
              <a:buClr>
                <a:prstClr val="black">
                  <a:shade val="95000"/>
                </a:prstClr>
              </a:buClr>
              <a:buSzPct val="100000"/>
              <a:buFont typeface="Arial" pitchFamily="34" charset="0"/>
              <a:buChar char="•"/>
            </a:pPr>
            <a:endParaRPr lang="en-US" sz="2200" dirty="0">
              <a:solidFill>
                <a:prstClr val="black"/>
              </a:solidFill>
            </a:endParaRPr>
          </a:p>
          <a:p>
            <a:pPr lvl="0" algn="just">
              <a:buClr>
                <a:prstClr val="black">
                  <a:shade val="95000"/>
                </a:prstClr>
              </a:buClr>
              <a:buSzPct val="100000"/>
              <a:buFont typeface="Arial" pitchFamily="34" charset="0"/>
              <a:buChar char="•"/>
            </a:pPr>
            <a:endParaRPr lang="en-US" sz="2200" dirty="0">
              <a:solidFill>
                <a:prstClr val="black"/>
              </a:solidFill>
            </a:endParaRPr>
          </a:p>
          <a:p>
            <a:pPr marL="651510" lvl="0" indent="-514350" algn="just">
              <a:buClr>
                <a:prstClr val="black">
                  <a:shade val="95000"/>
                </a:prstClr>
              </a:buClr>
              <a:buSzPct val="100000"/>
              <a:buFont typeface="Wingdings 2"/>
              <a:buAutoNum type="alphaLcPeriod" startAt="2"/>
            </a:pPr>
            <a:endParaRPr lang="en-US" sz="2200"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A76FAE6C-F2F2-41CE-A25A-7D6CE27AB407}"/>
              </a:ext>
            </a:extLst>
          </p:cNvPr>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9998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err="1">
                <a:solidFill>
                  <a:prstClr val="black"/>
                </a:solidFill>
                <a:latin typeface="Book Antiqua"/>
              </a:rPr>
              <a:t>Cont</a:t>
            </a:r>
            <a:r>
              <a:rPr lang="en-US" sz="4400" dirty="0">
                <a:solidFill>
                  <a:prstClr val="black"/>
                </a:solidFill>
                <a:latin typeface="Book Antiqua"/>
              </a:rPr>
              <a:t>…</a:t>
            </a:r>
            <a:endParaRPr lang="en-US" dirty="0"/>
          </a:p>
        </p:txBody>
      </p:sp>
      <p:sp>
        <p:nvSpPr>
          <p:cNvPr id="3" name="Content Placeholder 2"/>
          <p:cNvSpPr>
            <a:spLocks noGrp="1"/>
          </p:cNvSpPr>
          <p:nvPr>
            <p:ph idx="1"/>
          </p:nvPr>
        </p:nvSpPr>
        <p:spPr/>
        <p:txBody>
          <a:bodyPr>
            <a:normAutofit/>
          </a:bodyPr>
          <a:lstStyle/>
          <a:p>
            <a:pPr marL="651510" lvl="0" indent="-514350" algn="just">
              <a:buClr>
                <a:prstClr val="black">
                  <a:shade val="95000"/>
                </a:prstClr>
              </a:buClr>
              <a:buSzPct val="100000"/>
              <a:buFont typeface="+mj-lt"/>
              <a:buAutoNum type="alphaLcPeriod" startAt="3"/>
            </a:pPr>
            <a:r>
              <a:rPr lang="en-US" sz="2000" dirty="0">
                <a:solidFill>
                  <a:prstClr val="black"/>
                </a:solidFill>
              </a:rPr>
              <a:t>contravention of Section 184</a:t>
            </a:r>
          </a:p>
          <a:p>
            <a:pPr marL="651510" lvl="0" indent="-514350" algn="just">
              <a:buClr>
                <a:prstClr val="black">
                  <a:shade val="95000"/>
                </a:prstClr>
              </a:buClr>
              <a:buSzPct val="100000"/>
              <a:buFont typeface="+mj-lt"/>
              <a:buAutoNum type="alphaLcPeriod" startAt="3"/>
            </a:pPr>
            <a:endParaRPr lang="en-US" sz="2000" dirty="0">
              <a:solidFill>
                <a:prstClr val="black"/>
              </a:solidFill>
            </a:endParaRPr>
          </a:p>
          <a:p>
            <a:pPr marL="651510" lvl="0" indent="-514350" algn="just">
              <a:buClr>
                <a:prstClr val="black">
                  <a:shade val="95000"/>
                </a:prstClr>
              </a:buClr>
              <a:buSzPct val="100000"/>
              <a:buFont typeface="+mj-lt"/>
              <a:buAutoNum type="alphaLcPeriod" startAt="3"/>
            </a:pPr>
            <a:endParaRPr lang="en-US" sz="2000" dirty="0">
              <a:solidFill>
                <a:prstClr val="black"/>
              </a:solidFill>
            </a:endParaRPr>
          </a:p>
          <a:p>
            <a:pPr lvl="0" algn="just">
              <a:buClr>
                <a:prstClr val="black">
                  <a:shade val="95000"/>
                </a:prstClr>
              </a:buClr>
              <a:buSzPct val="100000"/>
              <a:buFont typeface="Arial" pitchFamily="34" charset="0"/>
              <a:buChar char="•"/>
            </a:pPr>
            <a:r>
              <a:rPr lang="en-US" sz="2000" dirty="0">
                <a:solidFill>
                  <a:prstClr val="black"/>
                </a:solidFill>
              </a:rPr>
              <a:t>Section 184 deals with Disclosure of Interest by Director.</a:t>
            </a:r>
          </a:p>
          <a:p>
            <a:pPr lvl="0" algn="just">
              <a:buClr>
                <a:prstClr val="black">
                  <a:shade val="95000"/>
                </a:prstClr>
              </a:buClr>
              <a:buSzPct val="100000"/>
              <a:buFont typeface="Arial" pitchFamily="34" charset="0"/>
              <a:buChar char="•"/>
            </a:pPr>
            <a:endParaRPr lang="en-US" sz="2000" dirty="0">
              <a:solidFill>
                <a:prstClr val="black"/>
              </a:solidFill>
            </a:endParaRPr>
          </a:p>
          <a:p>
            <a:pPr lvl="0" algn="just">
              <a:buClr>
                <a:prstClr val="black">
                  <a:shade val="95000"/>
                </a:prstClr>
              </a:buClr>
              <a:buSzPct val="100000"/>
              <a:buFont typeface="Arial" pitchFamily="34" charset="0"/>
              <a:buChar char="•"/>
            </a:pPr>
            <a:r>
              <a:rPr lang="en-US" sz="2000" dirty="0">
                <a:solidFill>
                  <a:prstClr val="black"/>
                </a:solidFill>
              </a:rPr>
              <a:t>Entering into contracts or arrangements with those Company or Companies or Body Corporates or other Entities in which he or she is directly or indirectly interested.</a:t>
            </a:r>
          </a:p>
          <a:p>
            <a:pPr marL="651510" lvl="0" indent="-514350" algn="just">
              <a:buClr>
                <a:prstClr val="black">
                  <a:shade val="95000"/>
                </a:prstClr>
              </a:buClr>
              <a:buSzPct val="100000"/>
              <a:buFont typeface="Wingdings 2"/>
              <a:buAutoNum type="alphaLcPeriod" startAt="3"/>
            </a:pPr>
            <a:endParaRPr lang="en-US" sz="2200" dirty="0">
              <a:solidFill>
                <a:prstClr val="black"/>
              </a:solidFill>
            </a:endParaRPr>
          </a:p>
        </p:txBody>
      </p:sp>
      <p:sp>
        <p:nvSpPr>
          <p:cNvPr id="4" name="Slide Number Placeholder 3">
            <a:extLst>
              <a:ext uri="{FF2B5EF4-FFF2-40B4-BE49-F238E27FC236}">
                <a16:creationId xmlns:a16="http://schemas.microsoft.com/office/drawing/2014/main" id="{5B7A561B-4BDA-4EB6-B882-9145076702EB}"/>
              </a:ext>
            </a:extLst>
          </p:cNvPr>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787509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err="1">
                <a:solidFill>
                  <a:prstClr val="black"/>
                </a:solidFill>
                <a:latin typeface="Book Antiqua"/>
              </a:rPr>
              <a:t>Cont</a:t>
            </a:r>
            <a:r>
              <a:rPr lang="en-US" sz="4400" dirty="0">
                <a:solidFill>
                  <a:prstClr val="black"/>
                </a:solidFill>
                <a:latin typeface="Book Antiqua"/>
              </a:rPr>
              <a:t>…</a:t>
            </a:r>
            <a:endParaRPr lang="en-US" sz="4400" dirty="0"/>
          </a:p>
        </p:txBody>
      </p:sp>
      <p:sp>
        <p:nvSpPr>
          <p:cNvPr id="3" name="Content Placeholder 2"/>
          <p:cNvSpPr>
            <a:spLocks noGrp="1"/>
          </p:cNvSpPr>
          <p:nvPr>
            <p:ph idx="1"/>
          </p:nvPr>
        </p:nvSpPr>
        <p:spPr/>
        <p:txBody>
          <a:bodyPr>
            <a:normAutofit/>
          </a:bodyPr>
          <a:lstStyle/>
          <a:p>
            <a:pPr marL="651510" lvl="0" indent="-514350" algn="just">
              <a:buClr>
                <a:prstClr val="black">
                  <a:shade val="95000"/>
                </a:prstClr>
              </a:buClr>
              <a:buSzPct val="100000"/>
              <a:buFont typeface="+mj-lt"/>
              <a:buAutoNum type="alphaLcPeriod" startAt="4"/>
            </a:pPr>
            <a:r>
              <a:rPr lang="en-US" sz="2000" dirty="0">
                <a:solidFill>
                  <a:schemeClr val="tx1"/>
                </a:solidFill>
              </a:rPr>
              <a:t>Failure to disclose interest under Section 184</a:t>
            </a:r>
          </a:p>
          <a:p>
            <a:pPr lvl="0" algn="just">
              <a:buClr>
                <a:prstClr val="black">
                  <a:shade val="95000"/>
                </a:prstClr>
              </a:buClr>
              <a:buSzPct val="100000"/>
              <a:buFont typeface="Arial" pitchFamily="34" charset="0"/>
              <a:buChar char="•"/>
            </a:pPr>
            <a:r>
              <a:rPr lang="en-US" sz="2000" dirty="0">
                <a:solidFill>
                  <a:schemeClr val="tx1"/>
                </a:solidFill>
              </a:rPr>
              <a:t>Section 184 mandates every Director to disclose his concern or interest in any company or companies or body Corporates, firms or other association of Individuals in form MBP-1 in every Financial year.</a:t>
            </a:r>
          </a:p>
          <a:p>
            <a:pPr lvl="0" algn="just">
              <a:buClr>
                <a:prstClr val="black">
                  <a:shade val="95000"/>
                </a:prstClr>
              </a:buClr>
              <a:buSzPct val="100000"/>
              <a:buFont typeface="Arial" pitchFamily="34" charset="0"/>
              <a:buChar char="•"/>
            </a:pPr>
            <a:endParaRPr lang="en-US" sz="2000" dirty="0">
              <a:solidFill>
                <a:schemeClr val="tx1"/>
              </a:solidFill>
            </a:endParaRPr>
          </a:p>
          <a:p>
            <a:pPr marL="137160" lvl="0" indent="0" algn="just">
              <a:buClr>
                <a:prstClr val="black">
                  <a:shade val="95000"/>
                </a:prstClr>
              </a:buClr>
              <a:buSzPct val="100000"/>
              <a:buNone/>
            </a:pPr>
            <a:r>
              <a:rPr lang="en-US" sz="2000" i="1" dirty="0">
                <a:solidFill>
                  <a:schemeClr val="tx1"/>
                </a:solidFill>
              </a:rPr>
              <a:t>What if a Director is not in position to  give the disclosures??</a:t>
            </a:r>
          </a:p>
          <a:p>
            <a:pPr lvl="0">
              <a:buClr>
                <a:prstClr val="black">
                  <a:shade val="95000"/>
                </a:prstClr>
              </a:buClr>
            </a:pPr>
            <a:endParaRPr lang="en-US"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A510DC9D-CFFD-4675-A412-5E53755E9569}"/>
              </a:ext>
            </a:extLst>
          </p:cNvPr>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754687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err="1">
                <a:solidFill>
                  <a:prstClr val="black"/>
                </a:solidFill>
                <a:latin typeface="Book Antiqua"/>
              </a:rPr>
              <a:t>Cont</a:t>
            </a:r>
            <a:r>
              <a:rPr lang="en-US" sz="4400" dirty="0">
                <a:solidFill>
                  <a:prstClr val="black"/>
                </a:solidFill>
                <a:latin typeface="Book Antiqua"/>
              </a:rPr>
              <a:t>…</a:t>
            </a:r>
            <a:endParaRPr lang="en-US" dirty="0"/>
          </a:p>
        </p:txBody>
      </p:sp>
      <p:sp>
        <p:nvSpPr>
          <p:cNvPr id="3" name="Content Placeholder 2"/>
          <p:cNvSpPr>
            <a:spLocks noGrp="1"/>
          </p:cNvSpPr>
          <p:nvPr>
            <p:ph idx="1"/>
          </p:nvPr>
        </p:nvSpPr>
        <p:spPr/>
        <p:txBody>
          <a:bodyPr>
            <a:normAutofit fontScale="77500" lnSpcReduction="20000"/>
          </a:bodyPr>
          <a:lstStyle/>
          <a:p>
            <a:pPr marL="651510" lvl="0" indent="-514350" algn="just">
              <a:buClr>
                <a:prstClr val="black">
                  <a:shade val="95000"/>
                </a:prstClr>
              </a:buClr>
              <a:buSzPct val="100000"/>
              <a:buFont typeface="+mj-lt"/>
              <a:buAutoNum type="alphaLcPeriod" startAt="5"/>
            </a:pPr>
            <a:r>
              <a:rPr lang="en-US" sz="2400" dirty="0">
                <a:solidFill>
                  <a:prstClr val="black"/>
                </a:solidFill>
              </a:rPr>
              <a:t>Disqualified by order of Court or Tribunal</a:t>
            </a:r>
          </a:p>
          <a:p>
            <a:pPr marL="651510" lvl="0" indent="-514350" algn="just">
              <a:buClr>
                <a:prstClr val="black">
                  <a:shade val="95000"/>
                </a:prstClr>
              </a:buClr>
              <a:buSzPct val="100000"/>
              <a:buFont typeface="+mj-lt"/>
              <a:buAutoNum type="alphaLcPeriod" startAt="5"/>
            </a:pPr>
            <a:endParaRPr lang="en-US" sz="2400" dirty="0">
              <a:solidFill>
                <a:prstClr val="black"/>
              </a:solidFill>
            </a:endParaRPr>
          </a:p>
          <a:p>
            <a:pPr marL="651510" lvl="0" indent="-514350" algn="just">
              <a:buClr>
                <a:prstClr val="black">
                  <a:shade val="95000"/>
                </a:prstClr>
              </a:buClr>
              <a:buSzPct val="100000"/>
              <a:buFont typeface="+mj-lt"/>
              <a:buAutoNum type="alphaLcPeriod" startAt="6"/>
            </a:pPr>
            <a:r>
              <a:rPr lang="en-US" sz="2400" dirty="0">
                <a:solidFill>
                  <a:prstClr val="black"/>
                </a:solidFill>
              </a:rPr>
              <a:t>Convicted by Court of any offence including moral turpitude or otherwise and imprisoned for not less than 6 months</a:t>
            </a:r>
          </a:p>
          <a:p>
            <a:pPr marL="137160" lvl="0" indent="0" algn="just">
              <a:buClr>
                <a:prstClr val="black">
                  <a:shade val="95000"/>
                </a:prstClr>
              </a:buClr>
              <a:buSzPct val="100000"/>
              <a:buNone/>
            </a:pPr>
            <a:endParaRPr lang="en-US" sz="2400" dirty="0">
              <a:solidFill>
                <a:prstClr val="black"/>
              </a:solidFill>
            </a:endParaRPr>
          </a:p>
          <a:p>
            <a:pPr lvl="0" algn="just">
              <a:buClr>
                <a:prstClr val="black">
                  <a:shade val="95000"/>
                </a:prstClr>
              </a:buClr>
              <a:buSzPct val="100000"/>
              <a:buFont typeface="Arial" pitchFamily="34" charset="0"/>
              <a:buChar char="•"/>
            </a:pPr>
            <a:r>
              <a:rPr lang="en-US" sz="2400" dirty="0">
                <a:solidFill>
                  <a:prstClr val="black"/>
                </a:solidFill>
              </a:rPr>
              <a:t>Office not to be vacated in above (e) and (f) Clauses – </a:t>
            </a:r>
          </a:p>
          <a:p>
            <a:pPr marL="137160" lvl="0" indent="0" algn="just">
              <a:buClr>
                <a:prstClr val="black">
                  <a:shade val="95000"/>
                </a:prstClr>
              </a:buClr>
              <a:buSzPct val="100000"/>
              <a:buNone/>
            </a:pPr>
            <a:r>
              <a:rPr lang="en-US" sz="2400" dirty="0">
                <a:solidFill>
                  <a:prstClr val="black"/>
                </a:solidFill>
              </a:rPr>
              <a:t>-  for 30 days from date of conviction or order of disqualification;</a:t>
            </a:r>
          </a:p>
          <a:p>
            <a:pPr lvl="0" algn="just">
              <a:buClr>
                <a:prstClr val="black">
                  <a:shade val="95000"/>
                </a:prstClr>
              </a:buClr>
              <a:buSzPct val="100000"/>
              <a:buFontTx/>
              <a:buChar char="-"/>
            </a:pPr>
            <a:r>
              <a:rPr lang="en-US" sz="2400" dirty="0">
                <a:solidFill>
                  <a:prstClr val="black"/>
                </a:solidFill>
              </a:rPr>
              <a:t>Until expiry of seven days from date of Appeal or Petition</a:t>
            </a:r>
          </a:p>
          <a:p>
            <a:pPr lvl="0" algn="just">
              <a:buClr>
                <a:prstClr val="black">
                  <a:shade val="95000"/>
                </a:prstClr>
              </a:buClr>
              <a:buSzPct val="100000"/>
              <a:buFontTx/>
              <a:buChar char="-"/>
            </a:pPr>
            <a:r>
              <a:rPr lang="en-US" sz="2400" dirty="0">
                <a:solidFill>
                  <a:prstClr val="black"/>
                </a:solidFill>
              </a:rPr>
              <a:t>In case further appeal or petition is preferred, until that day such further appeal or petition is disposed off.</a:t>
            </a:r>
          </a:p>
          <a:p>
            <a:pPr marL="651510" lvl="0" indent="-514350" algn="just">
              <a:buClr>
                <a:prstClr val="black">
                  <a:shade val="95000"/>
                </a:prstClr>
              </a:buClr>
              <a:buSzPct val="100000"/>
              <a:buFont typeface="+mj-lt"/>
              <a:buAutoNum type="alphaLcPeriod" startAt="5"/>
            </a:pPr>
            <a:endParaRPr lang="en-US" sz="2200" dirty="0">
              <a:solidFill>
                <a:prstClr val="black"/>
              </a:solidFill>
            </a:endParaRPr>
          </a:p>
          <a:p>
            <a:pPr>
              <a:buFont typeface="Arial" pitchFamily="34" charset="0"/>
              <a:buChar char="•"/>
            </a:pPr>
            <a:endParaRPr lang="en-US" dirty="0"/>
          </a:p>
          <a:p>
            <a:pPr>
              <a:buFont typeface="Arial" pitchFamily="34" charset="0"/>
              <a:buChar char="•"/>
            </a:pPr>
            <a:endParaRPr lang="en-US" dirty="0"/>
          </a:p>
        </p:txBody>
      </p:sp>
      <p:sp>
        <p:nvSpPr>
          <p:cNvPr id="4" name="Slide Number Placeholder 3">
            <a:extLst>
              <a:ext uri="{FF2B5EF4-FFF2-40B4-BE49-F238E27FC236}">
                <a16:creationId xmlns:a16="http://schemas.microsoft.com/office/drawing/2014/main" id="{9A73069A-1330-4933-AA56-170E5EA59760}"/>
              </a:ext>
            </a:extLst>
          </p:cNvPr>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074435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53B9-0F5A-4D23-8A39-73C5175A543D}"/>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21C5A97A-7419-4705-B893-8071EC4321CE}"/>
              </a:ext>
            </a:extLst>
          </p:cNvPr>
          <p:cNvSpPr>
            <a:spLocks noGrp="1"/>
          </p:cNvSpPr>
          <p:nvPr>
            <p:ph idx="1"/>
          </p:nvPr>
        </p:nvSpPr>
        <p:spPr/>
        <p:txBody>
          <a:bodyPr>
            <a:normAutofit/>
          </a:bodyPr>
          <a:lstStyle/>
          <a:p>
            <a:pPr marL="137160" lvl="0" indent="0" algn="just">
              <a:buClr>
                <a:prstClr val="black">
                  <a:shade val="95000"/>
                </a:prstClr>
              </a:buClr>
              <a:buSzPct val="100000"/>
              <a:buNone/>
            </a:pPr>
            <a:r>
              <a:rPr lang="en-US" dirty="0"/>
              <a:t>G.</a:t>
            </a:r>
            <a:r>
              <a:rPr lang="en-US" sz="1800" dirty="0">
                <a:solidFill>
                  <a:prstClr val="black"/>
                </a:solidFill>
              </a:rPr>
              <a:t> </a:t>
            </a:r>
            <a:r>
              <a:rPr lang="en-US" sz="2000" dirty="0">
                <a:solidFill>
                  <a:prstClr val="black"/>
                </a:solidFill>
              </a:rPr>
              <a:t>Removed in pursuance of provisions of the Act.</a:t>
            </a:r>
          </a:p>
          <a:p>
            <a:pPr marL="651510" lvl="0" indent="-514350" algn="just">
              <a:buClr>
                <a:prstClr val="black">
                  <a:shade val="95000"/>
                </a:prstClr>
              </a:buClr>
              <a:buSzPct val="100000"/>
              <a:buFont typeface="+mj-lt"/>
              <a:buAutoNum type="alphaLcPeriod" startAt="7"/>
            </a:pPr>
            <a:endParaRPr lang="en-US" sz="2000" dirty="0">
              <a:solidFill>
                <a:prstClr val="black"/>
              </a:solidFill>
            </a:endParaRPr>
          </a:p>
          <a:p>
            <a:pPr lvl="0" algn="just">
              <a:buClr>
                <a:prstClr val="black">
                  <a:shade val="95000"/>
                </a:prstClr>
              </a:buClr>
              <a:buSzPct val="100000"/>
              <a:buFont typeface="Arial" pitchFamily="34" charset="0"/>
              <a:buChar char="•"/>
            </a:pPr>
            <a:r>
              <a:rPr lang="en-US" sz="2000" dirty="0">
                <a:solidFill>
                  <a:prstClr val="black"/>
                </a:solidFill>
              </a:rPr>
              <a:t>Removed under Section 169 of the Companies Act, 2013.</a:t>
            </a:r>
          </a:p>
          <a:p>
            <a:pPr lvl="0" algn="just">
              <a:buClr>
                <a:prstClr val="black">
                  <a:shade val="95000"/>
                </a:prstClr>
              </a:buClr>
              <a:buSzPct val="100000"/>
              <a:buFont typeface="Arial" pitchFamily="34" charset="0"/>
              <a:buChar char="•"/>
            </a:pPr>
            <a:endParaRPr lang="en-US" sz="2000" dirty="0">
              <a:solidFill>
                <a:prstClr val="black"/>
              </a:solidFill>
            </a:endParaRPr>
          </a:p>
          <a:p>
            <a:pPr lvl="0" algn="just">
              <a:buClr>
                <a:prstClr val="black">
                  <a:shade val="95000"/>
                </a:prstClr>
              </a:buClr>
              <a:buSzPct val="100000"/>
              <a:buFont typeface="Arial" pitchFamily="34" charset="0"/>
              <a:buChar char="•"/>
            </a:pPr>
            <a:r>
              <a:rPr lang="en-US" sz="2000" i="1" dirty="0">
                <a:solidFill>
                  <a:prstClr val="black"/>
                </a:solidFill>
              </a:rPr>
              <a:t>Whether opportunity of being heard given ?</a:t>
            </a:r>
          </a:p>
          <a:p>
            <a:pPr lvl="0" algn="just">
              <a:buClr>
                <a:prstClr val="black">
                  <a:shade val="95000"/>
                </a:prstClr>
              </a:buClr>
              <a:buSzPct val="100000"/>
              <a:buFont typeface="Arial" pitchFamily="34" charset="0"/>
              <a:buChar char="•"/>
            </a:pPr>
            <a:endParaRPr lang="en-US" sz="2000" i="1" dirty="0">
              <a:solidFill>
                <a:prstClr val="black"/>
              </a:solidFill>
            </a:endParaRPr>
          </a:p>
          <a:p>
            <a:pPr lvl="0" algn="just">
              <a:buClr>
                <a:prstClr val="black">
                  <a:shade val="95000"/>
                </a:prstClr>
              </a:buClr>
              <a:buSzPct val="100000"/>
              <a:buFont typeface="Arial" pitchFamily="34" charset="0"/>
              <a:buChar char="•"/>
            </a:pPr>
            <a:r>
              <a:rPr lang="en-US" sz="2000" i="1" dirty="0">
                <a:solidFill>
                  <a:prstClr val="black"/>
                </a:solidFill>
              </a:rPr>
              <a:t>Special Notice given ?</a:t>
            </a:r>
          </a:p>
          <a:p>
            <a:pPr lvl="0" algn="just">
              <a:buClr>
                <a:prstClr val="black">
                  <a:shade val="95000"/>
                </a:prstClr>
              </a:buClr>
              <a:buSzPct val="100000"/>
              <a:buFont typeface="Arial" pitchFamily="34" charset="0"/>
              <a:buChar char="•"/>
            </a:pPr>
            <a:endParaRPr lang="en-US" sz="2000" i="1" dirty="0">
              <a:solidFill>
                <a:prstClr val="black"/>
              </a:solidFill>
            </a:endParaRPr>
          </a:p>
          <a:p>
            <a:pPr marL="0" lvl="0" indent="0" algn="just">
              <a:buClr>
                <a:prstClr val="black">
                  <a:shade val="95000"/>
                </a:prstClr>
              </a:buClr>
              <a:buSzPct val="100000"/>
              <a:buNone/>
            </a:pPr>
            <a:endParaRPr lang="en-US" sz="2000" i="1" dirty="0">
              <a:solidFill>
                <a:prstClr val="black"/>
              </a:solidFill>
            </a:endParaRPr>
          </a:p>
          <a:p>
            <a:endParaRPr lang="en-IN" dirty="0"/>
          </a:p>
        </p:txBody>
      </p:sp>
      <p:sp>
        <p:nvSpPr>
          <p:cNvPr id="4" name="Slide Number Placeholder 3">
            <a:extLst>
              <a:ext uri="{FF2B5EF4-FFF2-40B4-BE49-F238E27FC236}">
                <a16:creationId xmlns:a16="http://schemas.microsoft.com/office/drawing/2014/main" id="{947D82E8-8877-45F1-874B-B0DCEB681950}"/>
              </a:ext>
            </a:extLst>
          </p:cNvPr>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20033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err="1">
                <a:solidFill>
                  <a:prstClr val="black"/>
                </a:solidFill>
                <a:latin typeface="Book Antiqua"/>
              </a:rPr>
              <a:t>Cont</a:t>
            </a:r>
            <a:r>
              <a:rPr lang="en-US" sz="4400" dirty="0">
                <a:solidFill>
                  <a:prstClr val="black"/>
                </a:solidFill>
                <a:latin typeface="Book Antiqua"/>
              </a:rPr>
              <a:t>…</a:t>
            </a:r>
            <a:endParaRPr lang="en-US" dirty="0"/>
          </a:p>
        </p:txBody>
      </p:sp>
      <p:sp>
        <p:nvSpPr>
          <p:cNvPr id="3" name="Content Placeholder 2"/>
          <p:cNvSpPr>
            <a:spLocks noGrp="1"/>
          </p:cNvSpPr>
          <p:nvPr>
            <p:ph idx="1"/>
          </p:nvPr>
        </p:nvSpPr>
        <p:spPr/>
        <p:txBody>
          <a:bodyPr>
            <a:normAutofit fontScale="70000" lnSpcReduction="20000"/>
          </a:bodyPr>
          <a:lstStyle/>
          <a:p>
            <a:pPr marL="651510" lvl="0" indent="-514350" algn="just">
              <a:buClr>
                <a:prstClr val="black">
                  <a:shade val="95000"/>
                </a:prstClr>
              </a:buClr>
              <a:buSzPct val="100000"/>
              <a:buFont typeface="+mj-lt"/>
              <a:buAutoNum type="alphaLcPeriod" startAt="8"/>
            </a:pPr>
            <a:r>
              <a:rPr lang="en-US" sz="2600" dirty="0">
                <a:solidFill>
                  <a:prstClr val="black"/>
                </a:solidFill>
              </a:rPr>
              <a:t>Ceases to hold office or other employment in the Holding, Subsidiary or Associate Company.</a:t>
            </a:r>
          </a:p>
          <a:p>
            <a:pPr lvl="0" algn="just">
              <a:buClr>
                <a:prstClr val="black">
                  <a:shade val="95000"/>
                </a:prstClr>
              </a:buClr>
              <a:buSzPct val="100000"/>
              <a:buFont typeface="Arial" pitchFamily="34" charset="0"/>
              <a:buChar char="•"/>
            </a:pPr>
            <a:endParaRPr lang="en-US" sz="2600" dirty="0">
              <a:solidFill>
                <a:prstClr val="black"/>
              </a:solidFill>
            </a:endParaRPr>
          </a:p>
          <a:p>
            <a:pPr lvl="0" algn="just">
              <a:buClr>
                <a:prstClr val="black">
                  <a:shade val="95000"/>
                </a:prstClr>
              </a:buClr>
              <a:buSzPct val="100000"/>
              <a:buFont typeface="Arial" pitchFamily="34" charset="0"/>
              <a:buChar char="•"/>
            </a:pPr>
            <a:r>
              <a:rPr lang="en-US" sz="2600" i="1" dirty="0">
                <a:solidFill>
                  <a:prstClr val="black"/>
                </a:solidFill>
              </a:rPr>
              <a:t>Whether resolution has to be  passed in such company?</a:t>
            </a:r>
          </a:p>
          <a:p>
            <a:pPr lvl="0" algn="just">
              <a:buClr>
                <a:prstClr val="black">
                  <a:shade val="95000"/>
                </a:prstClr>
              </a:buClr>
              <a:buSzPct val="100000"/>
              <a:buFont typeface="Arial" pitchFamily="34" charset="0"/>
              <a:buChar char="•"/>
            </a:pPr>
            <a:endParaRPr lang="en-US" sz="2600" i="1" dirty="0">
              <a:solidFill>
                <a:prstClr val="black"/>
              </a:solidFill>
            </a:endParaRPr>
          </a:p>
          <a:p>
            <a:pPr lvl="0" algn="just">
              <a:buClr>
                <a:prstClr val="black">
                  <a:shade val="95000"/>
                </a:prstClr>
              </a:buClr>
              <a:buSzPct val="100000"/>
              <a:buFont typeface="Arial" pitchFamily="34" charset="0"/>
              <a:buChar char="•"/>
            </a:pPr>
            <a:r>
              <a:rPr lang="en-US" sz="2600" i="1" dirty="0">
                <a:solidFill>
                  <a:prstClr val="black"/>
                </a:solidFill>
              </a:rPr>
              <a:t>Resignation letter to be given or communication made?</a:t>
            </a:r>
          </a:p>
          <a:p>
            <a:pPr lvl="0" algn="just">
              <a:buClr>
                <a:prstClr val="black">
                  <a:shade val="95000"/>
                </a:prstClr>
              </a:buClr>
              <a:buSzPct val="100000"/>
              <a:buFont typeface="Arial" pitchFamily="34" charset="0"/>
              <a:buChar char="•"/>
            </a:pPr>
            <a:endParaRPr lang="en-US" sz="2600" i="1" dirty="0">
              <a:solidFill>
                <a:prstClr val="black"/>
              </a:solidFill>
            </a:endParaRPr>
          </a:p>
          <a:p>
            <a:pPr lvl="0" algn="just">
              <a:buClr>
                <a:prstClr val="black">
                  <a:shade val="95000"/>
                </a:prstClr>
              </a:buClr>
              <a:buSzPct val="100000"/>
              <a:buFont typeface="Arial" pitchFamily="34" charset="0"/>
              <a:buChar char="•"/>
            </a:pPr>
            <a:r>
              <a:rPr lang="en-US" sz="2600" i="1" dirty="0">
                <a:solidFill>
                  <a:prstClr val="black"/>
                </a:solidFill>
              </a:rPr>
              <a:t>What if he doesn’t want to cease his office in this company? </a:t>
            </a:r>
          </a:p>
          <a:p>
            <a:pPr lvl="0" algn="just">
              <a:buClr>
                <a:prstClr val="black">
                  <a:shade val="95000"/>
                </a:prstClr>
              </a:buClr>
              <a:buSzPct val="100000"/>
              <a:buFont typeface="Arial" pitchFamily="34" charset="0"/>
              <a:buChar char="•"/>
            </a:pPr>
            <a:endParaRPr lang="en-US" sz="2600" i="1" dirty="0">
              <a:solidFill>
                <a:prstClr val="black"/>
              </a:solidFill>
            </a:endParaRPr>
          </a:p>
          <a:p>
            <a:pPr lvl="0" algn="just">
              <a:buClr>
                <a:prstClr val="black">
                  <a:shade val="95000"/>
                </a:prstClr>
              </a:buClr>
              <a:buSzPct val="100000"/>
              <a:buFont typeface="Arial" pitchFamily="34" charset="0"/>
              <a:buChar char="•"/>
            </a:pPr>
            <a:r>
              <a:rPr lang="en-US" sz="2600" i="1" dirty="0">
                <a:solidFill>
                  <a:prstClr val="black"/>
                </a:solidFill>
              </a:rPr>
              <a:t>Holding Company fails to disclose to the subsidiary ?</a:t>
            </a:r>
          </a:p>
          <a:p>
            <a:pPr lvl="0" algn="just">
              <a:buClr>
                <a:prstClr val="black">
                  <a:shade val="95000"/>
                </a:prstClr>
              </a:buClr>
              <a:buSzPct val="100000"/>
              <a:buFont typeface="Arial" pitchFamily="34" charset="0"/>
              <a:buChar char="•"/>
            </a:pPr>
            <a:endParaRPr lang="en-US" sz="2200" i="1" dirty="0">
              <a:solidFill>
                <a:prstClr val="black"/>
              </a:solidFill>
            </a:endParaRPr>
          </a:p>
          <a:p>
            <a:pPr lvl="0" algn="just">
              <a:buClr>
                <a:prstClr val="black">
                  <a:shade val="95000"/>
                </a:prstClr>
              </a:buClr>
              <a:buSzPct val="100000"/>
              <a:buFont typeface="Arial" pitchFamily="34" charset="0"/>
              <a:buChar char="•"/>
            </a:pPr>
            <a:endParaRPr lang="en-US" sz="2200" i="1" dirty="0">
              <a:solidFill>
                <a:prstClr val="black"/>
              </a:solidFill>
            </a:endParaRPr>
          </a:p>
          <a:p>
            <a:pPr lvl="0" algn="just">
              <a:buClr>
                <a:prstClr val="black">
                  <a:shade val="95000"/>
                </a:prstClr>
              </a:buClr>
              <a:buSzPct val="100000"/>
              <a:buFont typeface="Arial" pitchFamily="34" charset="0"/>
              <a:buChar char="•"/>
            </a:pPr>
            <a:endParaRPr lang="en-US" sz="2200" i="1"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D7A0CF0A-3334-4195-B57D-14140D8D1C67}"/>
              </a:ext>
            </a:extLst>
          </p:cNvPr>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3943995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err="1">
                <a:solidFill>
                  <a:schemeClr val="tx1"/>
                </a:solidFill>
                <a:latin typeface="+mn-lt"/>
              </a:rPr>
              <a:t>Cont</a:t>
            </a:r>
            <a:r>
              <a:rPr lang="en-US" sz="4400" dirty="0">
                <a:solidFill>
                  <a:schemeClr val="tx1"/>
                </a:solidFill>
                <a:latin typeface="+mn-lt"/>
              </a:rPr>
              <a:t>…</a:t>
            </a:r>
          </a:p>
        </p:txBody>
      </p:sp>
      <p:sp>
        <p:nvSpPr>
          <p:cNvPr id="3" name="Content Placeholder 2"/>
          <p:cNvSpPr>
            <a:spLocks noGrp="1"/>
          </p:cNvSpPr>
          <p:nvPr>
            <p:ph idx="1"/>
          </p:nvPr>
        </p:nvSpPr>
        <p:spPr/>
        <p:txBody>
          <a:bodyPr/>
          <a:lstStyle/>
          <a:p>
            <a:pPr lvl="0" algn="just">
              <a:buClr>
                <a:prstClr val="black">
                  <a:shade val="95000"/>
                </a:prstClr>
              </a:buClr>
              <a:buSzPct val="100000"/>
              <a:buFont typeface="Wingdings" pitchFamily="2" charset="2"/>
              <a:buChar char="v"/>
            </a:pPr>
            <a:endParaRPr lang="en-US" sz="2200" dirty="0">
              <a:solidFill>
                <a:prstClr val="black"/>
              </a:solidFill>
            </a:endParaRPr>
          </a:p>
          <a:p>
            <a:pPr marL="0" lvl="0" indent="0" algn="just">
              <a:buClr>
                <a:prstClr val="black">
                  <a:shade val="95000"/>
                </a:prstClr>
              </a:buClr>
              <a:buSzPct val="100000"/>
              <a:buNone/>
            </a:pPr>
            <a:r>
              <a:rPr lang="en-US" sz="2200" dirty="0">
                <a:solidFill>
                  <a:prstClr val="black"/>
                </a:solidFill>
              </a:rPr>
              <a:t>A Private Company may provide any other ground for vacation through Articles of Association.</a:t>
            </a:r>
          </a:p>
          <a:p>
            <a:pPr lvl="0" algn="just">
              <a:buClr>
                <a:prstClr val="black">
                  <a:shade val="95000"/>
                </a:prstClr>
              </a:buClr>
              <a:buSzPct val="100000"/>
              <a:buFont typeface="Wingdings" pitchFamily="2" charset="2"/>
              <a:buChar char="v"/>
            </a:pPr>
            <a:endParaRPr lang="en-US" sz="2200" dirty="0">
              <a:solidFill>
                <a:prstClr val="black"/>
              </a:solidFill>
            </a:endParaRPr>
          </a:p>
          <a:p>
            <a:pPr marL="0" lvl="0" indent="0" algn="just">
              <a:buClr>
                <a:prstClr val="black">
                  <a:shade val="95000"/>
                </a:prstClr>
              </a:buClr>
              <a:buSzPct val="100000"/>
              <a:buNone/>
            </a:pPr>
            <a:r>
              <a:rPr lang="en-US" sz="2200" dirty="0">
                <a:solidFill>
                  <a:prstClr val="black"/>
                </a:solidFill>
              </a:rPr>
              <a:t>Promoter or in his absence Central Government  shall appoint required number of Directors where all the Directors vacate their office due to disqualification.</a:t>
            </a:r>
          </a:p>
          <a:p>
            <a:pPr lvl="0">
              <a:buClr>
                <a:prstClr val="black">
                  <a:shade val="95000"/>
                </a:prstClr>
              </a:buClr>
            </a:pPr>
            <a:endParaRPr lang="en-US" sz="2200"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623C84FD-A43A-4CF0-A954-7A750B169230}"/>
              </a:ext>
            </a:extLst>
          </p:cNvPr>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99095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dirty="0">
                <a:solidFill>
                  <a:schemeClr val="tx1"/>
                </a:solidFill>
                <a:latin typeface="+mn-lt"/>
              </a:rPr>
              <a:t>Some types of </a:t>
            </a:r>
            <a:r>
              <a:rPr lang="en-US" sz="3600" dirty="0">
                <a:solidFill>
                  <a:schemeClr val="tx1"/>
                </a:solidFill>
                <a:latin typeface="+mn-lt"/>
              </a:rPr>
              <a:t>Directors</a:t>
            </a:r>
            <a:endParaRPr lang="en-US" dirty="0">
              <a:solidFill>
                <a:schemeClr val="tx1"/>
              </a:solidFill>
              <a:latin typeface="+mn-lt"/>
            </a:endParaRPr>
          </a:p>
        </p:txBody>
      </p:sp>
      <p:sp>
        <p:nvSpPr>
          <p:cNvPr id="3" name="Content Placeholder 2"/>
          <p:cNvSpPr>
            <a:spLocks noGrp="1"/>
          </p:cNvSpPr>
          <p:nvPr>
            <p:ph idx="1"/>
          </p:nvPr>
        </p:nvSpPr>
        <p:spPr/>
        <p:txBody>
          <a:bodyPr/>
          <a:lstStyle/>
          <a:p>
            <a:pPr marL="137160" indent="0">
              <a:buNone/>
            </a:pPr>
            <a:endParaRPr lang="en-US" dirty="0"/>
          </a:p>
        </p:txBody>
      </p:sp>
      <p:sp>
        <p:nvSpPr>
          <p:cNvPr id="4" name="Oval 3"/>
          <p:cNvSpPr/>
          <p:nvPr/>
        </p:nvSpPr>
        <p:spPr>
          <a:xfrm>
            <a:off x="3803904" y="3416808"/>
            <a:ext cx="1828800" cy="1219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Board of Directors</a:t>
            </a:r>
          </a:p>
        </p:txBody>
      </p:sp>
      <p:sp>
        <p:nvSpPr>
          <p:cNvPr id="6" name="Oval 5"/>
          <p:cNvSpPr/>
          <p:nvPr/>
        </p:nvSpPr>
        <p:spPr>
          <a:xfrm>
            <a:off x="3724656" y="1816608"/>
            <a:ext cx="1987296" cy="990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Women Director </a:t>
            </a:r>
          </a:p>
        </p:txBody>
      </p:sp>
      <p:sp>
        <p:nvSpPr>
          <p:cNvPr id="7" name="Oval 6"/>
          <p:cNvSpPr/>
          <p:nvPr/>
        </p:nvSpPr>
        <p:spPr>
          <a:xfrm>
            <a:off x="6163056" y="2762130"/>
            <a:ext cx="2485644" cy="10668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Independent Director</a:t>
            </a:r>
          </a:p>
        </p:txBody>
      </p:sp>
      <p:sp>
        <p:nvSpPr>
          <p:cNvPr id="8" name="Oval 7"/>
          <p:cNvSpPr/>
          <p:nvPr/>
        </p:nvSpPr>
        <p:spPr>
          <a:xfrm>
            <a:off x="6248400" y="4572000"/>
            <a:ext cx="2133600" cy="103022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Additional Director</a:t>
            </a:r>
          </a:p>
        </p:txBody>
      </p:sp>
      <p:sp>
        <p:nvSpPr>
          <p:cNvPr id="9" name="Oval 8"/>
          <p:cNvSpPr/>
          <p:nvPr/>
        </p:nvSpPr>
        <p:spPr>
          <a:xfrm>
            <a:off x="3724656" y="5486400"/>
            <a:ext cx="1987296" cy="990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Nominee Director</a:t>
            </a:r>
          </a:p>
        </p:txBody>
      </p:sp>
      <p:sp>
        <p:nvSpPr>
          <p:cNvPr id="10" name="Oval 9"/>
          <p:cNvSpPr/>
          <p:nvPr/>
        </p:nvSpPr>
        <p:spPr>
          <a:xfrm>
            <a:off x="1371600" y="2807208"/>
            <a:ext cx="1981200" cy="990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Alternate Director</a:t>
            </a:r>
          </a:p>
        </p:txBody>
      </p:sp>
      <p:sp>
        <p:nvSpPr>
          <p:cNvPr id="11" name="Oval 10"/>
          <p:cNvSpPr/>
          <p:nvPr/>
        </p:nvSpPr>
        <p:spPr>
          <a:xfrm>
            <a:off x="1371600" y="4572000"/>
            <a:ext cx="1981200" cy="10287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Resident Director</a:t>
            </a:r>
          </a:p>
        </p:txBody>
      </p:sp>
      <p:cxnSp>
        <p:nvCxnSpPr>
          <p:cNvPr id="13" name="Straight Connector 12"/>
          <p:cNvCxnSpPr>
            <a:stCxn id="6" idx="4"/>
          </p:cNvCxnSpPr>
          <p:nvPr/>
        </p:nvCxnSpPr>
        <p:spPr>
          <a:xfrm>
            <a:off x="4718304" y="2807208"/>
            <a:ext cx="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a:stCxn id="7" idx="2"/>
          </p:cNvCxnSpPr>
          <p:nvPr/>
        </p:nvCxnSpPr>
        <p:spPr>
          <a:xfrm flipH="1">
            <a:off x="5753100" y="3295530"/>
            <a:ext cx="409956" cy="3931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4" idx="5"/>
          </p:cNvCxnSpPr>
          <p:nvPr/>
        </p:nvCxnSpPr>
        <p:spPr>
          <a:xfrm flipH="1" flipV="1">
            <a:off x="5364882" y="4457460"/>
            <a:ext cx="883518" cy="6288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0"/>
            <a:endCxn id="4" idx="4"/>
          </p:cNvCxnSpPr>
          <p:nvPr/>
        </p:nvCxnSpPr>
        <p:spPr>
          <a:xfrm flipV="1">
            <a:off x="4718304" y="4636008"/>
            <a:ext cx="0" cy="8503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6"/>
            <a:endCxn id="4" idx="3"/>
          </p:cNvCxnSpPr>
          <p:nvPr/>
        </p:nvCxnSpPr>
        <p:spPr>
          <a:xfrm flipV="1">
            <a:off x="3352800" y="4457460"/>
            <a:ext cx="718926" cy="6288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6"/>
          </p:cNvCxnSpPr>
          <p:nvPr/>
        </p:nvCxnSpPr>
        <p:spPr>
          <a:xfrm>
            <a:off x="3352800" y="3302508"/>
            <a:ext cx="533400" cy="4312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68DE0EE4-8700-407B-ACC7-71794B59F3DF}"/>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812475518"/>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DF499-E02B-4250-82C8-1F6CE3E3B582}"/>
              </a:ext>
            </a:extLst>
          </p:cNvPr>
          <p:cNvSpPr>
            <a:spLocks noGrp="1"/>
          </p:cNvSpPr>
          <p:nvPr>
            <p:ph type="title"/>
          </p:nvPr>
        </p:nvSpPr>
        <p:spPr/>
        <p:txBody>
          <a:bodyPr/>
          <a:lstStyle/>
          <a:p>
            <a:r>
              <a:rPr lang="en-US" dirty="0"/>
              <a:t>Cont..</a:t>
            </a:r>
            <a:endParaRPr lang="en-IN" dirty="0"/>
          </a:p>
        </p:txBody>
      </p:sp>
      <p:sp>
        <p:nvSpPr>
          <p:cNvPr id="3" name="Content Placeholder 2">
            <a:extLst>
              <a:ext uri="{FF2B5EF4-FFF2-40B4-BE49-F238E27FC236}">
                <a16:creationId xmlns:a16="http://schemas.microsoft.com/office/drawing/2014/main" id="{D195D586-37C9-4B1D-82FD-6AA3187E0466}"/>
              </a:ext>
            </a:extLst>
          </p:cNvPr>
          <p:cNvSpPr>
            <a:spLocks noGrp="1"/>
          </p:cNvSpPr>
          <p:nvPr>
            <p:ph idx="1"/>
          </p:nvPr>
        </p:nvSpPr>
        <p:spPr/>
        <p:txBody>
          <a:bodyPr/>
          <a:lstStyle/>
          <a:p>
            <a:pPr marL="0" indent="0" algn="just">
              <a:buSzPct val="100000"/>
              <a:buNone/>
            </a:pPr>
            <a:r>
              <a:rPr lang="en-US" sz="1800" b="1" u="sng" dirty="0"/>
              <a:t>   Punishment for contravention of Section 167:</a:t>
            </a:r>
          </a:p>
          <a:p>
            <a:pPr algn="just">
              <a:buSzPct val="100000"/>
              <a:buFont typeface="Wingdings" pitchFamily="2" charset="2"/>
              <a:buChar char="v"/>
            </a:pPr>
            <a:endParaRPr lang="en-US" sz="1800" dirty="0"/>
          </a:p>
          <a:p>
            <a:pPr marL="137160" indent="0" algn="just">
              <a:buSzPct val="100000"/>
              <a:buNone/>
            </a:pPr>
            <a:r>
              <a:rPr lang="en-US" sz="1800" dirty="0"/>
              <a:t>If a person, functions as a director even when he knows that the office of director held by him has become vacant on account of any of the disqualifications specified in subsection (1), he shall be punishable with fine which shall be </a:t>
            </a:r>
            <a:r>
              <a:rPr lang="en-US" sz="1800" dirty="0">
                <a:solidFill>
                  <a:srgbClr val="FF0000"/>
                </a:solidFill>
              </a:rPr>
              <a:t>not less than Rs. 1 lakh</a:t>
            </a:r>
            <a:r>
              <a:rPr lang="en-US" sz="1800" dirty="0"/>
              <a:t> but which may extend to Rs. 5 lakhs for contravention of Section 167.</a:t>
            </a:r>
          </a:p>
          <a:p>
            <a:pPr marL="0" indent="0">
              <a:buNone/>
            </a:pPr>
            <a:endParaRPr lang="en-IN" dirty="0"/>
          </a:p>
        </p:txBody>
      </p:sp>
      <p:sp>
        <p:nvSpPr>
          <p:cNvPr id="4" name="Slide Number Placeholder 3">
            <a:extLst>
              <a:ext uri="{FF2B5EF4-FFF2-40B4-BE49-F238E27FC236}">
                <a16:creationId xmlns:a16="http://schemas.microsoft.com/office/drawing/2014/main" id="{230A219E-F3B1-4D66-82B4-D3001BE095CD}"/>
              </a:ext>
            </a:extLst>
          </p:cNvPr>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541941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030D3-C79F-4EED-8FA9-5E1F0CA9E0C3}"/>
              </a:ext>
            </a:extLst>
          </p:cNvPr>
          <p:cNvSpPr>
            <a:spLocks noGrp="1"/>
          </p:cNvSpPr>
          <p:nvPr>
            <p:ph type="title"/>
          </p:nvPr>
        </p:nvSpPr>
        <p:spPr/>
        <p:txBody>
          <a:bodyPr/>
          <a:lstStyle/>
          <a:p>
            <a:r>
              <a:rPr lang="en-US" sz="3600" dirty="0">
                <a:solidFill>
                  <a:schemeClr val="tx1"/>
                </a:solidFill>
                <a:latin typeface="+mn-lt"/>
              </a:rPr>
              <a:t>VACATION OF OFFICE UNDER SECTION 161</a:t>
            </a:r>
            <a:endParaRPr lang="en-IN" dirty="0"/>
          </a:p>
        </p:txBody>
      </p:sp>
      <p:sp>
        <p:nvSpPr>
          <p:cNvPr id="3" name="Content Placeholder 2">
            <a:extLst>
              <a:ext uri="{FF2B5EF4-FFF2-40B4-BE49-F238E27FC236}">
                <a16:creationId xmlns:a16="http://schemas.microsoft.com/office/drawing/2014/main" id="{61A1C5E7-5BD1-4073-89B0-EF510F2CF35C}"/>
              </a:ext>
            </a:extLst>
          </p:cNvPr>
          <p:cNvSpPr>
            <a:spLocks noGrp="1"/>
          </p:cNvSpPr>
          <p:nvPr>
            <p:ph idx="1"/>
          </p:nvPr>
        </p:nvSpPr>
        <p:spPr/>
        <p:txBody>
          <a:bodyPr/>
          <a:lstStyle/>
          <a:p>
            <a:pPr algn="just">
              <a:buFont typeface="Wingdings" pitchFamily="2" charset="2"/>
              <a:buChar char="v"/>
            </a:pPr>
            <a:r>
              <a:rPr lang="en-US" sz="1800" dirty="0"/>
              <a:t>Section 161 deals with appointment of Additional Director, Alternate Director and Nominee Director.</a:t>
            </a:r>
          </a:p>
          <a:p>
            <a:pPr marL="0" indent="0" algn="just">
              <a:buNone/>
            </a:pPr>
            <a:endParaRPr lang="en-US" sz="1800" dirty="0"/>
          </a:p>
          <a:p>
            <a:pPr algn="just">
              <a:buFont typeface="Wingdings" pitchFamily="2" charset="2"/>
              <a:buChar char="v"/>
            </a:pPr>
            <a:r>
              <a:rPr lang="en-US" sz="1800" dirty="0"/>
              <a:t>Alternate Director shall vacate the office when the Director in whose place he is appointed returns to India .</a:t>
            </a:r>
          </a:p>
          <a:p>
            <a:endParaRPr lang="en-IN" dirty="0"/>
          </a:p>
        </p:txBody>
      </p:sp>
      <p:sp>
        <p:nvSpPr>
          <p:cNvPr id="4" name="Slide Number Placeholder 3">
            <a:extLst>
              <a:ext uri="{FF2B5EF4-FFF2-40B4-BE49-F238E27FC236}">
                <a16:creationId xmlns:a16="http://schemas.microsoft.com/office/drawing/2014/main" id="{F3DB668B-EA63-4CC3-B4CF-062AC1B50494}"/>
              </a:ext>
            </a:extLst>
          </p:cNvPr>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1420933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4263B-31E6-4ACC-9FA8-C6B300D2A81D}"/>
              </a:ext>
            </a:extLst>
          </p:cNvPr>
          <p:cNvSpPr>
            <a:spLocks noGrp="1"/>
          </p:cNvSpPr>
          <p:nvPr>
            <p:ph type="title"/>
          </p:nvPr>
        </p:nvSpPr>
        <p:spPr/>
        <p:txBody>
          <a:bodyPr/>
          <a:lstStyle/>
          <a:p>
            <a:r>
              <a:rPr lang="en-US" sz="3600" dirty="0" err="1">
                <a:solidFill>
                  <a:schemeClr val="tx1"/>
                </a:solidFill>
                <a:latin typeface="+mn-lt"/>
              </a:rPr>
              <a:t>Cont</a:t>
            </a:r>
            <a:r>
              <a:rPr lang="en-US" sz="3600" dirty="0">
                <a:solidFill>
                  <a:schemeClr val="tx1"/>
                </a:solidFill>
                <a:latin typeface="+mn-lt"/>
              </a:rPr>
              <a:t>…</a:t>
            </a:r>
            <a:endParaRPr lang="en-IN" dirty="0"/>
          </a:p>
        </p:txBody>
      </p:sp>
      <p:sp>
        <p:nvSpPr>
          <p:cNvPr id="3" name="Content Placeholder 2">
            <a:extLst>
              <a:ext uri="{FF2B5EF4-FFF2-40B4-BE49-F238E27FC236}">
                <a16:creationId xmlns:a16="http://schemas.microsoft.com/office/drawing/2014/main" id="{616CC712-1FE2-445C-AAEB-EFDCD3C5F017}"/>
              </a:ext>
            </a:extLst>
          </p:cNvPr>
          <p:cNvSpPr>
            <a:spLocks noGrp="1"/>
          </p:cNvSpPr>
          <p:nvPr>
            <p:ph idx="1"/>
          </p:nvPr>
        </p:nvSpPr>
        <p:spPr/>
        <p:txBody>
          <a:bodyPr/>
          <a:lstStyle/>
          <a:p>
            <a:pPr algn="just">
              <a:buFont typeface="Wingdings" pitchFamily="2" charset="2"/>
              <a:buChar char="v"/>
            </a:pPr>
            <a:r>
              <a:rPr lang="en-US" sz="2000" dirty="0"/>
              <a:t>Additional Director needs to be regularized at General Meeting otherwise he stands to vacate his position.</a:t>
            </a:r>
          </a:p>
          <a:p>
            <a:pPr marL="0" indent="0" algn="just">
              <a:buNone/>
            </a:pPr>
            <a:endParaRPr lang="en-US" sz="2000" dirty="0"/>
          </a:p>
          <a:p>
            <a:pPr algn="just">
              <a:buFont typeface="Wingdings" pitchFamily="2" charset="2"/>
              <a:buChar char="v"/>
            </a:pPr>
            <a:r>
              <a:rPr lang="en-US" sz="2000" dirty="0"/>
              <a:t>Term and concept, Alternate Director, not of any practical application as Meetings can be held through electronic means.</a:t>
            </a:r>
          </a:p>
          <a:p>
            <a:pPr marL="0" indent="0">
              <a:buNone/>
            </a:pPr>
            <a:endParaRPr lang="en-IN" dirty="0"/>
          </a:p>
        </p:txBody>
      </p:sp>
      <p:sp>
        <p:nvSpPr>
          <p:cNvPr id="4" name="Slide Number Placeholder 3">
            <a:extLst>
              <a:ext uri="{FF2B5EF4-FFF2-40B4-BE49-F238E27FC236}">
                <a16:creationId xmlns:a16="http://schemas.microsoft.com/office/drawing/2014/main" id="{15DBCB52-A5B4-46C0-A36C-33191E5FFCAC}"/>
              </a:ext>
            </a:extLst>
          </p:cNvPr>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3053338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40EE1-8281-4E45-9CE6-95DAAECA117A}"/>
              </a:ext>
            </a:extLst>
          </p:cNvPr>
          <p:cNvSpPr>
            <a:spLocks noGrp="1"/>
          </p:cNvSpPr>
          <p:nvPr>
            <p:ph type="title"/>
          </p:nvPr>
        </p:nvSpPr>
        <p:spPr/>
        <p:txBody>
          <a:bodyPr/>
          <a:lstStyle/>
          <a:p>
            <a:r>
              <a:rPr lang="en-US" sz="3600" dirty="0">
                <a:solidFill>
                  <a:schemeClr val="tx1"/>
                </a:solidFill>
                <a:latin typeface="+mn-lt"/>
              </a:rPr>
              <a:t>REMOVAL OF DIRECTORS (SECTION 169)</a:t>
            </a:r>
            <a:endParaRPr lang="en-IN" dirty="0"/>
          </a:p>
        </p:txBody>
      </p:sp>
      <p:sp>
        <p:nvSpPr>
          <p:cNvPr id="3" name="Content Placeholder 2">
            <a:extLst>
              <a:ext uri="{FF2B5EF4-FFF2-40B4-BE49-F238E27FC236}">
                <a16:creationId xmlns:a16="http://schemas.microsoft.com/office/drawing/2014/main" id="{28BFB4B5-D62C-4DB9-8319-1688A42FAB06}"/>
              </a:ext>
            </a:extLst>
          </p:cNvPr>
          <p:cNvSpPr>
            <a:spLocks noGrp="1"/>
          </p:cNvSpPr>
          <p:nvPr>
            <p:ph idx="1"/>
          </p:nvPr>
        </p:nvSpPr>
        <p:spPr/>
        <p:txBody>
          <a:bodyPr>
            <a:normAutofit fontScale="92500" lnSpcReduction="10000"/>
          </a:bodyPr>
          <a:lstStyle/>
          <a:p>
            <a:pPr algn="just">
              <a:buSzPct val="100000"/>
              <a:buFont typeface="Wingdings" pitchFamily="2" charset="2"/>
              <a:buChar char="v"/>
            </a:pPr>
            <a:r>
              <a:rPr lang="en-US" sz="2000" dirty="0"/>
              <a:t>A Company can remove a Director from his office before the expiry of his term.</a:t>
            </a:r>
          </a:p>
          <a:p>
            <a:pPr algn="just">
              <a:buSzPct val="100000"/>
              <a:buFont typeface="Wingdings" pitchFamily="2" charset="2"/>
              <a:buChar char="v"/>
            </a:pPr>
            <a:endParaRPr lang="en-US" sz="2000" dirty="0"/>
          </a:p>
          <a:p>
            <a:pPr algn="just">
              <a:buSzPct val="100000"/>
              <a:buFont typeface="Wingdings" pitchFamily="2" charset="2"/>
              <a:buChar char="v"/>
            </a:pPr>
            <a:r>
              <a:rPr lang="en-US" sz="2000" dirty="0"/>
              <a:t>Reasonable opportunity of being heard to be given to the Director.</a:t>
            </a:r>
          </a:p>
          <a:p>
            <a:pPr algn="just">
              <a:buSzPct val="100000"/>
              <a:buFont typeface="Wingdings" pitchFamily="2" charset="2"/>
              <a:buChar char="v"/>
            </a:pPr>
            <a:endParaRPr lang="en-US" sz="2000" dirty="0"/>
          </a:p>
          <a:p>
            <a:pPr algn="just">
              <a:buSzPct val="100000"/>
              <a:buFont typeface="Wingdings" pitchFamily="2" charset="2"/>
              <a:buChar char="v"/>
            </a:pPr>
            <a:r>
              <a:rPr lang="en-US" sz="2000" dirty="0"/>
              <a:t>Special Notice  is required to remove a Director or to appoint somebody in place of him. </a:t>
            </a:r>
          </a:p>
          <a:p>
            <a:pPr algn="just">
              <a:buSzPct val="100000"/>
              <a:buFont typeface="Wingdings" pitchFamily="2" charset="2"/>
              <a:buChar char="v"/>
            </a:pPr>
            <a:endParaRPr lang="en-US" sz="2000" dirty="0"/>
          </a:p>
          <a:p>
            <a:pPr algn="just">
              <a:buSzPct val="100000"/>
              <a:buFont typeface="Wingdings" pitchFamily="2" charset="2"/>
              <a:buChar char="v"/>
            </a:pPr>
            <a:r>
              <a:rPr lang="en-US" sz="2000" dirty="0"/>
              <a:t>Pass Ordinary Resolution in the General Meeting of the Company.</a:t>
            </a:r>
          </a:p>
          <a:p>
            <a:endParaRPr lang="en-IN" dirty="0"/>
          </a:p>
        </p:txBody>
      </p:sp>
      <p:sp>
        <p:nvSpPr>
          <p:cNvPr id="4" name="Slide Number Placeholder 3">
            <a:extLst>
              <a:ext uri="{FF2B5EF4-FFF2-40B4-BE49-F238E27FC236}">
                <a16:creationId xmlns:a16="http://schemas.microsoft.com/office/drawing/2014/main" id="{21CBFF08-03F4-44CF-8BC5-6E9CFA926F7B}"/>
              </a:ext>
            </a:extLst>
          </p:cNvPr>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375764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9FF48-2C9F-4AF0-A832-1CCC7EF3B82D}"/>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4F02AC5E-CFF4-452E-9DBF-452F33BA031B}"/>
              </a:ext>
            </a:extLst>
          </p:cNvPr>
          <p:cNvSpPr>
            <a:spLocks noGrp="1"/>
          </p:cNvSpPr>
          <p:nvPr>
            <p:ph idx="1"/>
          </p:nvPr>
        </p:nvSpPr>
        <p:spPr/>
        <p:txBody>
          <a:bodyPr>
            <a:normAutofit lnSpcReduction="10000"/>
          </a:bodyPr>
          <a:lstStyle/>
          <a:p>
            <a:pPr marL="0" indent="0" algn="just">
              <a:buSzPct val="100000"/>
              <a:buNone/>
            </a:pPr>
            <a:r>
              <a:rPr lang="en-US" sz="2000" dirty="0"/>
              <a:t>Company cannot remove Director appointed in following cases:</a:t>
            </a:r>
          </a:p>
          <a:p>
            <a:pPr marL="651510" indent="-514350" algn="just">
              <a:buSzPct val="100000"/>
              <a:buAutoNum type="arabicPeriod"/>
            </a:pPr>
            <a:r>
              <a:rPr lang="en-US" sz="2000" dirty="0"/>
              <a:t>Director appointed by Tribunal</a:t>
            </a:r>
          </a:p>
          <a:p>
            <a:pPr marL="651510" indent="-514350" algn="just">
              <a:buSzPct val="100000"/>
              <a:buAutoNum type="arabicPeriod"/>
            </a:pPr>
            <a:endParaRPr lang="en-US" sz="2000" dirty="0"/>
          </a:p>
          <a:p>
            <a:pPr marL="651510" indent="-514350" algn="just">
              <a:buSzPct val="100000"/>
              <a:buAutoNum type="arabicPeriod"/>
            </a:pPr>
            <a:r>
              <a:rPr lang="en-US" sz="2000" dirty="0"/>
              <a:t>Company has availed itself of the option given to it under section 163 to appoint not less than two thirds of the total number of directors according to the principle of proportional representation.</a:t>
            </a:r>
          </a:p>
          <a:p>
            <a:pPr marL="651510" indent="-514350" algn="just">
              <a:buSzPct val="100000"/>
              <a:buAutoNum type="arabicPeriod"/>
            </a:pPr>
            <a:endParaRPr lang="en-US" sz="2000" dirty="0"/>
          </a:p>
          <a:p>
            <a:pPr marL="0" indent="0" algn="just">
              <a:buSzPct val="100000"/>
              <a:buNone/>
            </a:pPr>
            <a:r>
              <a:rPr lang="en-US" sz="2000" dirty="0"/>
              <a:t>Director so removed shall not be re-appointed as Director by the Board of the Company</a:t>
            </a:r>
          </a:p>
          <a:p>
            <a:endParaRPr lang="en-IN" dirty="0"/>
          </a:p>
        </p:txBody>
      </p:sp>
      <p:sp>
        <p:nvSpPr>
          <p:cNvPr id="4" name="Slide Number Placeholder 3">
            <a:extLst>
              <a:ext uri="{FF2B5EF4-FFF2-40B4-BE49-F238E27FC236}">
                <a16:creationId xmlns:a16="http://schemas.microsoft.com/office/drawing/2014/main" id="{41BFD247-DA62-49AA-A35C-5B89301C433D}"/>
              </a:ext>
            </a:extLst>
          </p:cNvPr>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3137962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24F18-B350-42CE-91CC-1FC15800E112}"/>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2A72A3CE-1DFC-4881-9CE7-70B3C96443C7}"/>
              </a:ext>
            </a:extLst>
          </p:cNvPr>
          <p:cNvSpPr>
            <a:spLocks noGrp="1"/>
          </p:cNvSpPr>
          <p:nvPr>
            <p:ph idx="1"/>
          </p:nvPr>
        </p:nvSpPr>
        <p:spPr/>
        <p:txBody>
          <a:bodyPr/>
          <a:lstStyle/>
          <a:p>
            <a:pPr marL="0" lvl="0" indent="0" algn="just">
              <a:buClr>
                <a:prstClr val="black">
                  <a:shade val="95000"/>
                </a:prstClr>
              </a:buClr>
              <a:buSzPct val="100000"/>
              <a:buNone/>
            </a:pPr>
            <a:r>
              <a:rPr lang="en-US" sz="2000" dirty="0">
                <a:solidFill>
                  <a:prstClr val="black"/>
                </a:solidFill>
              </a:rPr>
              <a:t>Director so appointed to fill in casual vacancy shall hold office till the date up to which his predecessor would have held office if he had not been removed.</a:t>
            </a:r>
          </a:p>
          <a:p>
            <a:pPr marL="0" lvl="0" indent="0" algn="just">
              <a:buClr>
                <a:prstClr val="black">
                  <a:shade val="95000"/>
                </a:prstClr>
              </a:buClr>
              <a:buSzPct val="100000"/>
              <a:buNone/>
            </a:pPr>
            <a:endParaRPr lang="en-US" sz="2000" dirty="0">
              <a:solidFill>
                <a:prstClr val="black"/>
              </a:solidFill>
            </a:endParaRPr>
          </a:p>
          <a:p>
            <a:pPr marL="0" lvl="0" indent="0" algn="just">
              <a:buClr>
                <a:prstClr val="black">
                  <a:shade val="95000"/>
                </a:prstClr>
              </a:buClr>
              <a:buSzPct val="100000"/>
              <a:buNone/>
            </a:pPr>
            <a:r>
              <a:rPr lang="en-US" sz="2000" dirty="0">
                <a:solidFill>
                  <a:schemeClr val="tx1"/>
                </a:solidFill>
              </a:rPr>
              <a:t>An independent director re-appointed for second term under sub-section (10) of section 149 shall be removed by the company only by passing a special resolution and after giving him a reasonable opportunity of being .</a:t>
            </a:r>
            <a:endParaRPr lang="en-US" sz="2000" dirty="0">
              <a:solidFill>
                <a:prstClr val="black"/>
              </a:solidFill>
            </a:endParaRPr>
          </a:p>
          <a:p>
            <a:endParaRPr lang="en-IN" dirty="0"/>
          </a:p>
        </p:txBody>
      </p:sp>
      <p:sp>
        <p:nvSpPr>
          <p:cNvPr id="4" name="Slide Number Placeholder 3">
            <a:extLst>
              <a:ext uri="{FF2B5EF4-FFF2-40B4-BE49-F238E27FC236}">
                <a16:creationId xmlns:a16="http://schemas.microsoft.com/office/drawing/2014/main" id="{0558F18F-A2D5-460A-ACE4-C47DE31BBD9F}"/>
              </a:ext>
            </a:extLst>
          </p:cNvPr>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334291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err="1">
                <a:solidFill>
                  <a:schemeClr val="tx1"/>
                </a:solidFill>
              </a:rPr>
              <a:t>Cont</a:t>
            </a:r>
            <a:r>
              <a:rPr lang="en-US" sz="4400" dirty="0">
                <a:solidFill>
                  <a:schemeClr val="tx1"/>
                </a:solidFill>
              </a:rPr>
              <a:t>…</a:t>
            </a:r>
          </a:p>
        </p:txBody>
      </p:sp>
      <p:sp>
        <p:nvSpPr>
          <p:cNvPr id="3" name="Content Placeholder 2"/>
          <p:cNvSpPr>
            <a:spLocks noGrp="1"/>
          </p:cNvSpPr>
          <p:nvPr>
            <p:ph idx="1"/>
          </p:nvPr>
        </p:nvSpPr>
        <p:spPr/>
        <p:txBody>
          <a:bodyPr>
            <a:normAutofit/>
          </a:bodyPr>
          <a:lstStyle/>
          <a:p>
            <a:pPr marL="0" indent="0" algn="just">
              <a:buNone/>
            </a:pPr>
            <a:r>
              <a:rPr lang="en-US" sz="2000" b="1" u="sng" dirty="0"/>
              <a:t>   Penalty for contravention of Section 169</a:t>
            </a:r>
            <a:r>
              <a:rPr lang="en-US" sz="2000" dirty="0"/>
              <a:t>:</a:t>
            </a:r>
          </a:p>
          <a:p>
            <a:pPr algn="just">
              <a:buFont typeface="Wingdings" pitchFamily="2" charset="2"/>
              <a:buChar char="v"/>
            </a:pPr>
            <a:endParaRPr lang="en-US" sz="2000" dirty="0"/>
          </a:p>
          <a:p>
            <a:pPr marL="137160" indent="0" algn="just">
              <a:buNone/>
            </a:pPr>
            <a:r>
              <a:rPr lang="en-US" sz="2000" dirty="0">
                <a:solidFill>
                  <a:srgbClr val="FF0000"/>
                </a:solidFill>
              </a:rPr>
              <a:t>Company and every officer</a:t>
            </a:r>
            <a:r>
              <a:rPr lang="en-US" sz="2000" dirty="0"/>
              <a:t> of the company who is in default shall be liable to a penalty of </a:t>
            </a:r>
            <a:r>
              <a:rPr lang="en-US" sz="2000" dirty="0">
                <a:solidFill>
                  <a:srgbClr val="FF0000"/>
                </a:solidFill>
              </a:rPr>
              <a:t>fifty thousand rupees</a:t>
            </a:r>
            <a:r>
              <a:rPr lang="en-US" sz="2000" dirty="0"/>
              <a:t>, and in case of </a:t>
            </a:r>
            <a:r>
              <a:rPr lang="en-US" sz="2000" dirty="0">
                <a:solidFill>
                  <a:srgbClr val="FF0000"/>
                </a:solidFill>
              </a:rPr>
              <a:t>continuing failure</a:t>
            </a:r>
            <a:r>
              <a:rPr lang="en-US" sz="2000" dirty="0"/>
              <a:t>, with a further penalty of </a:t>
            </a:r>
            <a:r>
              <a:rPr lang="en-US" sz="2000" dirty="0">
                <a:solidFill>
                  <a:srgbClr val="FF0000"/>
                </a:solidFill>
              </a:rPr>
              <a:t>five hundred rupees</a:t>
            </a:r>
            <a:r>
              <a:rPr lang="en-US" sz="2000" dirty="0"/>
              <a:t> </a:t>
            </a:r>
            <a:r>
              <a:rPr lang="en-US" sz="2000" dirty="0">
                <a:solidFill>
                  <a:srgbClr val="FF0000"/>
                </a:solidFill>
              </a:rPr>
              <a:t>for each day</a:t>
            </a:r>
            <a:r>
              <a:rPr lang="en-US" sz="2000" dirty="0"/>
              <a:t> during which such failure continues, subject to a maximum of three lakh rupees in case of a company and one lakh rupees in case of an officer who is in default.</a:t>
            </a:r>
          </a:p>
        </p:txBody>
      </p:sp>
      <p:sp>
        <p:nvSpPr>
          <p:cNvPr id="4" name="Slide Number Placeholder 3">
            <a:extLst>
              <a:ext uri="{FF2B5EF4-FFF2-40B4-BE49-F238E27FC236}">
                <a16:creationId xmlns:a16="http://schemas.microsoft.com/office/drawing/2014/main" id="{604E16C0-6859-4F16-83A7-010811242B0E}"/>
              </a:ext>
            </a:extLst>
          </p:cNvPr>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497460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2F170-7E12-48BF-A5ED-570F3736CDEF}"/>
              </a:ext>
            </a:extLst>
          </p:cNvPr>
          <p:cNvSpPr>
            <a:spLocks noGrp="1"/>
          </p:cNvSpPr>
          <p:nvPr>
            <p:ph type="title"/>
          </p:nvPr>
        </p:nvSpPr>
        <p:spPr/>
        <p:txBody>
          <a:bodyPr/>
          <a:lstStyle/>
          <a:p>
            <a:r>
              <a:rPr lang="en-US" sz="3600" dirty="0">
                <a:solidFill>
                  <a:schemeClr val="tx1"/>
                </a:solidFill>
                <a:latin typeface="+mn-lt"/>
              </a:rPr>
              <a:t>RESIGNATION OF DIRECTOR (SECTION 168)</a:t>
            </a:r>
            <a:endParaRPr lang="en-IN" dirty="0"/>
          </a:p>
        </p:txBody>
      </p:sp>
      <p:sp>
        <p:nvSpPr>
          <p:cNvPr id="3" name="Content Placeholder 2">
            <a:extLst>
              <a:ext uri="{FF2B5EF4-FFF2-40B4-BE49-F238E27FC236}">
                <a16:creationId xmlns:a16="http://schemas.microsoft.com/office/drawing/2014/main" id="{3B1CFC78-CC8A-4444-ACBC-FA8AC3E672A3}"/>
              </a:ext>
            </a:extLst>
          </p:cNvPr>
          <p:cNvSpPr>
            <a:spLocks noGrp="1"/>
          </p:cNvSpPr>
          <p:nvPr>
            <p:ph idx="1"/>
          </p:nvPr>
        </p:nvSpPr>
        <p:spPr/>
        <p:txBody>
          <a:bodyPr/>
          <a:lstStyle/>
          <a:p>
            <a:r>
              <a:rPr lang="en-US" sz="2000" dirty="0"/>
              <a:t>A Director may resign from his office by giving notice in writing to the Company.</a:t>
            </a:r>
          </a:p>
          <a:p>
            <a:pPr marL="0" indent="0">
              <a:buNone/>
            </a:pPr>
            <a:endParaRPr lang="en-US" sz="2000" dirty="0"/>
          </a:p>
          <a:p>
            <a:r>
              <a:rPr lang="en-US" sz="2000" dirty="0"/>
              <a:t>The Board has to take note of the Resignation.</a:t>
            </a:r>
          </a:p>
          <a:p>
            <a:pPr marL="0" indent="0">
              <a:buNone/>
            </a:pPr>
            <a:endParaRPr lang="en-US" sz="2000" dirty="0"/>
          </a:p>
          <a:p>
            <a:r>
              <a:rPr lang="en-US" sz="2000" dirty="0"/>
              <a:t>Intimation to the Registrar of Companies within 30 days of date of resignation in form DIR-12.</a:t>
            </a:r>
          </a:p>
          <a:p>
            <a:pPr marL="0" indent="0">
              <a:buNone/>
            </a:pPr>
            <a:endParaRPr lang="en-US" sz="2000" dirty="0"/>
          </a:p>
          <a:p>
            <a:r>
              <a:rPr lang="en-US" sz="2000" dirty="0"/>
              <a:t>The resignation has to be noted in the Director Report.</a:t>
            </a:r>
          </a:p>
          <a:p>
            <a:pPr marL="0" indent="0">
              <a:buNone/>
            </a:pPr>
            <a:endParaRPr lang="en-IN" dirty="0"/>
          </a:p>
          <a:p>
            <a:pPr marL="0" indent="0">
              <a:buNone/>
            </a:pPr>
            <a:endParaRPr lang="en-IN" dirty="0"/>
          </a:p>
        </p:txBody>
      </p:sp>
      <p:sp>
        <p:nvSpPr>
          <p:cNvPr id="4" name="Slide Number Placeholder 3">
            <a:extLst>
              <a:ext uri="{FF2B5EF4-FFF2-40B4-BE49-F238E27FC236}">
                <a16:creationId xmlns:a16="http://schemas.microsoft.com/office/drawing/2014/main" id="{46C62F7A-9361-426A-A19D-BCAF05C287DA}"/>
              </a:ext>
            </a:extLst>
          </p:cNvPr>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555222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err="1">
                <a:solidFill>
                  <a:prstClr val="black"/>
                </a:solidFill>
                <a:latin typeface="Book Antiqua"/>
              </a:rPr>
              <a:t>Cont</a:t>
            </a:r>
            <a:r>
              <a:rPr lang="en-US" sz="4400" dirty="0">
                <a:solidFill>
                  <a:prstClr val="black"/>
                </a:solidFill>
                <a:latin typeface="Book Antiqua"/>
              </a:rPr>
              <a:t>…</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000" dirty="0"/>
              <a:t>Director may file form DIR-11 within 30 days with ROC when he resigns from a Company.</a:t>
            </a:r>
          </a:p>
          <a:p>
            <a:pPr algn="just">
              <a:buFont typeface="Wingdings" pitchFamily="2" charset="2"/>
              <a:buChar char="v"/>
            </a:pPr>
            <a:endParaRPr lang="en-US" sz="2000" dirty="0"/>
          </a:p>
          <a:p>
            <a:pPr algn="just">
              <a:buFont typeface="Wingdings" pitchFamily="2" charset="2"/>
              <a:buChar char="v"/>
            </a:pPr>
            <a:r>
              <a:rPr lang="en-US" sz="2000" dirty="0"/>
              <a:t>It is optional to file DIR-11.</a:t>
            </a:r>
          </a:p>
          <a:p>
            <a:pPr algn="just">
              <a:buFont typeface="Wingdings" pitchFamily="2" charset="2"/>
              <a:buChar char="v"/>
            </a:pPr>
            <a:endParaRPr lang="en-US" sz="2400" dirty="0"/>
          </a:p>
        </p:txBody>
      </p:sp>
      <p:sp>
        <p:nvSpPr>
          <p:cNvPr id="4" name="Slide Number Placeholder 3">
            <a:extLst>
              <a:ext uri="{FF2B5EF4-FFF2-40B4-BE49-F238E27FC236}">
                <a16:creationId xmlns:a16="http://schemas.microsoft.com/office/drawing/2014/main" id="{CC0076D7-7265-4972-A931-01F73CC78C0C}"/>
              </a:ext>
            </a:extLst>
          </p:cNvPr>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369754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20DD8-8204-47E8-8817-23AAD088C25B}"/>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583B61BB-AA12-435B-AE14-9B55AEFB9253}"/>
              </a:ext>
            </a:extLst>
          </p:cNvPr>
          <p:cNvSpPr>
            <a:spLocks noGrp="1"/>
          </p:cNvSpPr>
          <p:nvPr>
            <p:ph idx="1"/>
          </p:nvPr>
        </p:nvSpPr>
        <p:spPr/>
        <p:txBody>
          <a:bodyPr>
            <a:normAutofit/>
          </a:bodyPr>
          <a:lstStyle/>
          <a:p>
            <a:pPr algn="just">
              <a:buFont typeface="Wingdings" pitchFamily="2" charset="2"/>
              <a:buChar char="v"/>
            </a:pPr>
            <a:r>
              <a:rPr lang="en-US" sz="2000" i="1" dirty="0"/>
              <a:t>Can a Company reject resignation of Director ??</a:t>
            </a:r>
          </a:p>
          <a:p>
            <a:pPr marL="0" indent="0" algn="just">
              <a:buNone/>
            </a:pPr>
            <a:endParaRPr lang="en-US" sz="2000" i="1" dirty="0"/>
          </a:p>
          <a:p>
            <a:pPr algn="just">
              <a:buFont typeface="Wingdings" pitchFamily="2" charset="2"/>
              <a:buChar char="v"/>
            </a:pPr>
            <a:r>
              <a:rPr lang="en-US" sz="2000" i="1" dirty="0"/>
              <a:t>If a Director do not want to continue with the Company, can he file DIR-11 ??</a:t>
            </a:r>
          </a:p>
          <a:p>
            <a:pPr marL="0" indent="0" algn="just">
              <a:buNone/>
            </a:pPr>
            <a:endParaRPr lang="en-US" sz="2000" i="1" dirty="0"/>
          </a:p>
          <a:p>
            <a:pPr algn="just">
              <a:buFont typeface="Wingdings" pitchFamily="2" charset="2"/>
              <a:buChar char="v"/>
            </a:pPr>
            <a:r>
              <a:rPr lang="en-US" sz="2000" i="1" dirty="0"/>
              <a:t>What happens in a situation where Director has filed DIR-11 but Company has still not filed DIR-12 ??</a:t>
            </a:r>
          </a:p>
          <a:p>
            <a:pPr marL="0" indent="0" algn="just">
              <a:buNone/>
            </a:pPr>
            <a:endParaRPr lang="en-US" sz="2000" i="1" dirty="0"/>
          </a:p>
          <a:p>
            <a:pPr algn="just">
              <a:buFont typeface="Wingdings" pitchFamily="2" charset="2"/>
              <a:buChar char="v"/>
            </a:pPr>
            <a:r>
              <a:rPr lang="en-US" sz="2000" i="1" dirty="0"/>
              <a:t>Is he still a Director in that Company  in such case ??</a:t>
            </a:r>
          </a:p>
          <a:p>
            <a:pPr algn="just">
              <a:buFont typeface="Wingdings" pitchFamily="2" charset="2"/>
              <a:buChar char="v"/>
            </a:pPr>
            <a:endParaRPr lang="en-US" sz="1800" dirty="0"/>
          </a:p>
          <a:p>
            <a:endParaRPr lang="en-IN" dirty="0"/>
          </a:p>
        </p:txBody>
      </p:sp>
      <p:sp>
        <p:nvSpPr>
          <p:cNvPr id="4" name="Slide Number Placeholder 3">
            <a:extLst>
              <a:ext uri="{FF2B5EF4-FFF2-40B4-BE49-F238E27FC236}">
                <a16:creationId xmlns:a16="http://schemas.microsoft.com/office/drawing/2014/main" id="{E6E285AD-A240-4DDF-9BB9-5931ED3743C6}"/>
              </a:ext>
            </a:extLst>
          </p:cNvPr>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247913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F4B8E-221D-479B-A653-1AC9DC86DB8B}"/>
              </a:ext>
            </a:extLst>
          </p:cNvPr>
          <p:cNvSpPr>
            <a:spLocks noGrp="1"/>
          </p:cNvSpPr>
          <p:nvPr>
            <p:ph type="title"/>
          </p:nvPr>
        </p:nvSpPr>
        <p:spPr/>
        <p:txBody>
          <a:bodyPr/>
          <a:lstStyle/>
          <a:p>
            <a:r>
              <a:rPr lang="en-US" sz="3600" dirty="0">
                <a:solidFill>
                  <a:schemeClr val="tx1"/>
                </a:solidFill>
                <a:latin typeface="+mn-lt"/>
              </a:rPr>
              <a:t>DISQUALIFICATION OF DIRECTORS (SECTION 164)</a:t>
            </a:r>
            <a:endParaRPr lang="en-IN" dirty="0"/>
          </a:p>
        </p:txBody>
      </p:sp>
      <p:sp>
        <p:nvSpPr>
          <p:cNvPr id="3" name="Content Placeholder 2">
            <a:extLst>
              <a:ext uri="{FF2B5EF4-FFF2-40B4-BE49-F238E27FC236}">
                <a16:creationId xmlns:a16="http://schemas.microsoft.com/office/drawing/2014/main" id="{2B868838-C6F9-45E2-89F2-2B85DE166C12}"/>
              </a:ext>
            </a:extLst>
          </p:cNvPr>
          <p:cNvSpPr>
            <a:spLocks noGrp="1"/>
          </p:cNvSpPr>
          <p:nvPr>
            <p:ph idx="1"/>
          </p:nvPr>
        </p:nvSpPr>
        <p:spPr/>
        <p:txBody>
          <a:bodyPr>
            <a:normAutofit lnSpcReduction="10000"/>
          </a:bodyPr>
          <a:lstStyle/>
          <a:p>
            <a:pPr marL="0" indent="0" algn="just">
              <a:buSzPct val="100000"/>
              <a:buNone/>
            </a:pPr>
            <a:r>
              <a:rPr lang="en-US" sz="2000" b="1" u="sng" dirty="0"/>
              <a:t>Section 164 (1): </a:t>
            </a:r>
            <a:r>
              <a:rPr lang="en-US" sz="2000" dirty="0"/>
              <a:t>A Person is not eligible to be appointed as Director if</a:t>
            </a:r>
          </a:p>
          <a:p>
            <a:pPr marL="0" indent="0" algn="just">
              <a:buSzPct val="100000"/>
              <a:buNone/>
            </a:pPr>
            <a:endParaRPr lang="en-US" sz="2000" dirty="0"/>
          </a:p>
          <a:p>
            <a:pPr marL="137160" indent="0" algn="just">
              <a:buNone/>
            </a:pPr>
            <a:r>
              <a:rPr lang="en-US" sz="2000" dirty="0"/>
              <a:t>a. he is of </a:t>
            </a:r>
            <a:r>
              <a:rPr lang="en-US" sz="2000" dirty="0">
                <a:solidFill>
                  <a:srgbClr val="FF0000"/>
                </a:solidFill>
              </a:rPr>
              <a:t>unsound mind</a:t>
            </a:r>
            <a:r>
              <a:rPr lang="en-US" sz="2000" dirty="0"/>
              <a:t> and </a:t>
            </a:r>
            <a:r>
              <a:rPr lang="en-US" sz="2000" dirty="0">
                <a:solidFill>
                  <a:srgbClr val="FF0000"/>
                </a:solidFill>
              </a:rPr>
              <a:t>stands so declared by a competent court</a:t>
            </a:r>
            <a:r>
              <a:rPr lang="en-US" sz="2000" dirty="0"/>
              <a:t>;</a:t>
            </a:r>
          </a:p>
          <a:p>
            <a:pPr marL="137160" indent="0" algn="just">
              <a:buNone/>
            </a:pPr>
            <a:endParaRPr lang="en-US" sz="2000" dirty="0"/>
          </a:p>
          <a:p>
            <a:pPr marL="137160" indent="0" algn="just">
              <a:buNone/>
            </a:pPr>
            <a:r>
              <a:rPr lang="en-US" sz="2000" dirty="0"/>
              <a:t>b. he is an </a:t>
            </a:r>
            <a:r>
              <a:rPr lang="en-US" sz="2000" dirty="0">
                <a:solidFill>
                  <a:srgbClr val="FF0000"/>
                </a:solidFill>
              </a:rPr>
              <a:t>undischarged insolvent</a:t>
            </a:r>
            <a:r>
              <a:rPr lang="en-US" sz="2000" dirty="0"/>
              <a:t>;</a:t>
            </a:r>
          </a:p>
          <a:p>
            <a:pPr marL="137160" indent="0" algn="just">
              <a:buNone/>
            </a:pPr>
            <a:endParaRPr lang="en-US" sz="2000" dirty="0"/>
          </a:p>
          <a:p>
            <a:pPr marL="137160" indent="0" algn="just">
              <a:buNone/>
            </a:pPr>
            <a:r>
              <a:rPr lang="en-US" sz="2000" dirty="0"/>
              <a:t>c. he has applied </a:t>
            </a:r>
            <a:r>
              <a:rPr lang="en-US" sz="2000" dirty="0">
                <a:solidFill>
                  <a:srgbClr val="FF0000"/>
                </a:solidFill>
              </a:rPr>
              <a:t>to be adjudicated as an insolvent</a:t>
            </a:r>
            <a:r>
              <a:rPr lang="en-US" sz="2000" dirty="0"/>
              <a:t> and his application is pending;</a:t>
            </a:r>
          </a:p>
          <a:p>
            <a:pPr marL="137160" indent="0" algn="just">
              <a:buNone/>
            </a:pPr>
            <a:endParaRPr lang="en-US" sz="4500" dirty="0"/>
          </a:p>
          <a:p>
            <a:endParaRPr lang="en-IN" dirty="0"/>
          </a:p>
        </p:txBody>
      </p:sp>
      <p:sp>
        <p:nvSpPr>
          <p:cNvPr id="4" name="Slide Number Placeholder 3">
            <a:extLst>
              <a:ext uri="{FF2B5EF4-FFF2-40B4-BE49-F238E27FC236}">
                <a16:creationId xmlns:a16="http://schemas.microsoft.com/office/drawing/2014/main" id="{A72621F6-D65C-426E-B3FC-0126966E7AC7}"/>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781781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A2F30-45DE-4706-87C4-B05BB97508BD}"/>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CE21F92D-EFF9-458B-857F-CCF81C627BBE}"/>
              </a:ext>
            </a:extLst>
          </p:cNvPr>
          <p:cNvSpPr>
            <a:spLocks noGrp="1"/>
          </p:cNvSpPr>
          <p:nvPr>
            <p:ph idx="1"/>
          </p:nvPr>
        </p:nvSpPr>
        <p:spPr/>
        <p:txBody>
          <a:bodyPr>
            <a:noAutofit/>
          </a:bodyPr>
          <a:lstStyle/>
          <a:p>
            <a:pPr algn="just"/>
            <a:r>
              <a:rPr lang="en-US" sz="2000" dirty="0"/>
              <a:t>There should be minimum 2 Directors in Private Company and 3 Directors in Public Company </a:t>
            </a:r>
          </a:p>
          <a:p>
            <a:pPr marL="0" indent="0" algn="just">
              <a:buNone/>
            </a:pPr>
            <a:endParaRPr lang="en-US" sz="2000" dirty="0"/>
          </a:p>
          <a:p>
            <a:pPr algn="just"/>
            <a:r>
              <a:rPr lang="en-US" sz="2000" i="1" dirty="0"/>
              <a:t>Whether Form DIR-12 can be filed where the number of continuing Directors  goes below the Statutory limit?</a:t>
            </a:r>
          </a:p>
          <a:p>
            <a:pPr marL="0" indent="0" algn="just">
              <a:buNone/>
            </a:pPr>
            <a:endParaRPr lang="en-US" sz="2000" i="1" dirty="0"/>
          </a:p>
          <a:p>
            <a:r>
              <a:rPr lang="en-IN" sz="2000" i="1" dirty="0"/>
              <a:t>Whether form DIR-11 can be filed in such a Case ?</a:t>
            </a:r>
          </a:p>
        </p:txBody>
      </p:sp>
      <p:sp>
        <p:nvSpPr>
          <p:cNvPr id="4" name="Slide Number Placeholder 3">
            <a:extLst>
              <a:ext uri="{FF2B5EF4-FFF2-40B4-BE49-F238E27FC236}">
                <a16:creationId xmlns:a16="http://schemas.microsoft.com/office/drawing/2014/main" id="{7B9687E9-7CD6-4CBD-9B34-CD7413D0AE2E}"/>
              </a:ext>
            </a:extLst>
          </p:cNvPr>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21592151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err="1">
                <a:solidFill>
                  <a:schemeClr val="tx1"/>
                </a:solidFill>
                <a:latin typeface="+mn-lt"/>
              </a:rPr>
              <a:t>Cont</a:t>
            </a:r>
            <a:r>
              <a:rPr lang="en-US" sz="4400" dirty="0">
                <a:solidFill>
                  <a:schemeClr val="tx1"/>
                </a:solidFill>
                <a:latin typeface="+mn-lt"/>
              </a:rPr>
              <a:t>…</a:t>
            </a:r>
          </a:p>
        </p:txBody>
      </p:sp>
      <p:sp>
        <p:nvSpPr>
          <p:cNvPr id="3" name="Content Placeholder 2"/>
          <p:cNvSpPr>
            <a:spLocks noGrp="1"/>
          </p:cNvSpPr>
          <p:nvPr>
            <p:ph idx="1"/>
          </p:nvPr>
        </p:nvSpPr>
        <p:spPr/>
        <p:txBody>
          <a:bodyPr>
            <a:normAutofit/>
          </a:bodyPr>
          <a:lstStyle/>
          <a:p>
            <a:pPr marL="0" lvl="0" indent="0">
              <a:buClr>
                <a:prstClr val="black">
                  <a:shade val="95000"/>
                </a:prstClr>
              </a:buClr>
              <a:buNone/>
            </a:pPr>
            <a:r>
              <a:rPr lang="en-US" sz="2000" dirty="0">
                <a:solidFill>
                  <a:prstClr val="black"/>
                </a:solidFill>
              </a:rPr>
              <a:t>  </a:t>
            </a:r>
            <a:r>
              <a:rPr lang="en-US" sz="2000" b="1" u="sng" dirty="0">
                <a:solidFill>
                  <a:prstClr val="black"/>
                </a:solidFill>
              </a:rPr>
              <a:t>Penalty for contravention of Section 168</a:t>
            </a:r>
            <a:r>
              <a:rPr lang="en-US" sz="2000" b="1" dirty="0">
                <a:solidFill>
                  <a:prstClr val="black"/>
                </a:solidFill>
              </a:rPr>
              <a:t>:</a:t>
            </a:r>
          </a:p>
          <a:p>
            <a:pPr lvl="0">
              <a:buClr>
                <a:prstClr val="black">
                  <a:shade val="95000"/>
                </a:prstClr>
              </a:buClr>
              <a:buFont typeface="Wingdings" pitchFamily="2" charset="2"/>
              <a:buChar char="v"/>
            </a:pPr>
            <a:endParaRPr lang="en-US" sz="2000" dirty="0">
              <a:solidFill>
                <a:prstClr val="black"/>
              </a:solidFill>
            </a:endParaRPr>
          </a:p>
          <a:p>
            <a:pPr marL="137160" lvl="0" indent="0" algn="just">
              <a:buClr>
                <a:prstClr val="black">
                  <a:shade val="95000"/>
                </a:prstClr>
              </a:buClr>
              <a:buNone/>
            </a:pPr>
            <a:r>
              <a:rPr lang="en-US" sz="2000" dirty="0">
                <a:solidFill>
                  <a:prstClr val="black"/>
                </a:solidFill>
              </a:rPr>
              <a:t>The </a:t>
            </a:r>
            <a:r>
              <a:rPr lang="en-US" sz="2000" dirty="0">
                <a:solidFill>
                  <a:srgbClr val="FF0000"/>
                </a:solidFill>
              </a:rPr>
              <a:t>company and every officer of the company</a:t>
            </a:r>
            <a:r>
              <a:rPr lang="en-US" sz="2000" dirty="0">
                <a:solidFill>
                  <a:prstClr val="black"/>
                </a:solidFill>
              </a:rPr>
              <a:t> who is in default shall be liable to a </a:t>
            </a:r>
            <a:r>
              <a:rPr lang="en-US" sz="2000" dirty="0">
                <a:solidFill>
                  <a:srgbClr val="FF0000"/>
                </a:solidFill>
              </a:rPr>
              <a:t>penalty of fifty thousand rupees</a:t>
            </a:r>
            <a:r>
              <a:rPr lang="en-US" sz="2000" dirty="0">
                <a:solidFill>
                  <a:prstClr val="black"/>
                </a:solidFill>
              </a:rPr>
              <a:t>, and in case of </a:t>
            </a:r>
            <a:r>
              <a:rPr lang="en-US" sz="2000" dirty="0">
                <a:solidFill>
                  <a:srgbClr val="FF0000"/>
                </a:solidFill>
              </a:rPr>
              <a:t>continuing failure</a:t>
            </a:r>
            <a:r>
              <a:rPr lang="en-US" sz="2000" dirty="0">
                <a:solidFill>
                  <a:prstClr val="black"/>
                </a:solidFill>
              </a:rPr>
              <a:t>, with a further </a:t>
            </a:r>
            <a:r>
              <a:rPr lang="en-US" sz="2000" dirty="0">
                <a:solidFill>
                  <a:srgbClr val="FF0000"/>
                </a:solidFill>
              </a:rPr>
              <a:t>penalty of five hundred rupees</a:t>
            </a:r>
            <a:r>
              <a:rPr lang="en-US" sz="2000" dirty="0">
                <a:solidFill>
                  <a:prstClr val="black"/>
                </a:solidFill>
              </a:rPr>
              <a:t> for each day during which such failure continues, subject to a maximum of three lakh rupees in case of a company and one lakh rupees in case of an officer who is in default.</a:t>
            </a:r>
          </a:p>
          <a:p>
            <a:endParaRPr lang="en-US" dirty="0"/>
          </a:p>
        </p:txBody>
      </p:sp>
      <p:sp>
        <p:nvSpPr>
          <p:cNvPr id="4" name="Slide Number Placeholder 3">
            <a:extLst>
              <a:ext uri="{FF2B5EF4-FFF2-40B4-BE49-F238E27FC236}">
                <a16:creationId xmlns:a16="http://schemas.microsoft.com/office/drawing/2014/main" id="{C3F538ED-E397-4050-8982-24234B213E71}"/>
              </a:ext>
            </a:extLst>
          </p:cNvPr>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3015404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F5229E-57BF-4724-8DDF-E1419E437848}"/>
              </a:ext>
            </a:extLst>
          </p:cNvPr>
          <p:cNvSpPr>
            <a:spLocks noGrp="1"/>
          </p:cNvSpPr>
          <p:nvPr>
            <p:ph type="title"/>
          </p:nvPr>
        </p:nvSpPr>
        <p:spPr/>
        <p:txBody>
          <a:bodyPr/>
          <a:lstStyle/>
          <a:p>
            <a:endParaRPr lang="en-IN"/>
          </a:p>
        </p:txBody>
      </p:sp>
      <p:sp>
        <p:nvSpPr>
          <p:cNvPr id="6" name="Content Placeholder 5">
            <a:extLst>
              <a:ext uri="{FF2B5EF4-FFF2-40B4-BE49-F238E27FC236}">
                <a16:creationId xmlns:a16="http://schemas.microsoft.com/office/drawing/2014/main" id="{278C507A-A6BC-4CD0-A855-932540A1AEF9}"/>
              </a:ext>
            </a:extLst>
          </p:cNvPr>
          <p:cNvSpPr>
            <a:spLocks noGrp="1"/>
          </p:cNvSpPr>
          <p:nvPr>
            <p:ph sz="half" idx="1"/>
          </p:nvPr>
        </p:nvSpPr>
        <p:spPr/>
        <p:txBody>
          <a:bodyPr>
            <a:normAutofit fontScale="77500" lnSpcReduction="20000"/>
          </a:bodyPr>
          <a:lstStyle/>
          <a:p>
            <a:pPr algn="just">
              <a:buFont typeface="Wingdings" pitchFamily="2" charset="2"/>
              <a:buChar char="v"/>
            </a:pPr>
            <a:r>
              <a:rPr lang="en-US" sz="1800" dirty="0">
                <a:solidFill>
                  <a:schemeClr val="tx1">
                    <a:lumMod val="85000"/>
                    <a:lumOff val="15000"/>
                  </a:schemeClr>
                </a:solidFill>
              </a:rPr>
              <a:t>This presentation is not created to advertise and solicit work  and should not be treated as advertisement.</a:t>
            </a:r>
          </a:p>
          <a:p>
            <a:pPr algn="just">
              <a:buFont typeface="Wingdings" pitchFamily="2" charset="2"/>
              <a:buChar char="v"/>
            </a:pPr>
            <a:endParaRPr lang="en-US" sz="1800" dirty="0">
              <a:solidFill>
                <a:schemeClr val="tx1">
                  <a:lumMod val="85000"/>
                  <a:lumOff val="15000"/>
                </a:schemeClr>
              </a:solidFill>
            </a:endParaRPr>
          </a:p>
          <a:p>
            <a:pPr algn="just">
              <a:buFont typeface="Wingdings" pitchFamily="2" charset="2"/>
              <a:buChar char="v"/>
            </a:pPr>
            <a:r>
              <a:rPr lang="en-IN" sz="1800" dirty="0">
                <a:solidFill>
                  <a:schemeClr val="tx1">
                    <a:lumMod val="85000"/>
                    <a:lumOff val="15000"/>
                  </a:schemeClr>
                </a:solidFill>
              </a:rPr>
              <a:t>The entire contents of this document have been prepared on the basis of relevant provisions . Although care has been taken to ensure the accuracy, completeness and reliability of the information provided. Users of this information are expected to refer to the relevant existing provisions of applicable Laws. This is not to be treated as professional advise. We assume no responsibility for the consequences of use of this information. </a:t>
            </a:r>
          </a:p>
          <a:p>
            <a:endParaRPr lang="en-IN" dirty="0"/>
          </a:p>
        </p:txBody>
      </p:sp>
      <p:sp>
        <p:nvSpPr>
          <p:cNvPr id="7" name="Content Placeholder 6">
            <a:extLst>
              <a:ext uri="{FF2B5EF4-FFF2-40B4-BE49-F238E27FC236}">
                <a16:creationId xmlns:a16="http://schemas.microsoft.com/office/drawing/2014/main" id="{D08A57B1-B109-4ED3-A8EA-6631F2C8B790}"/>
              </a:ext>
            </a:extLst>
          </p:cNvPr>
          <p:cNvSpPr>
            <a:spLocks noGrp="1"/>
          </p:cNvSpPr>
          <p:nvPr>
            <p:ph sz="half" idx="2"/>
          </p:nvPr>
        </p:nvSpPr>
        <p:spPr/>
        <p:txBody>
          <a:bodyPr>
            <a:normAutofit fontScale="77500" lnSpcReduction="20000"/>
          </a:bodyPr>
          <a:lstStyle/>
          <a:p>
            <a:pPr marL="137160" indent="0" algn="ctr">
              <a:buNone/>
            </a:pPr>
            <a:r>
              <a:rPr lang="en-US" sz="3600" dirty="0"/>
              <a:t>THANK YOU FOR YOUR ATTENTION !</a:t>
            </a:r>
          </a:p>
          <a:p>
            <a:pPr marL="137160" indent="0">
              <a:buNone/>
            </a:pPr>
            <a:endParaRPr lang="en-US" dirty="0"/>
          </a:p>
          <a:p>
            <a:pPr marL="137160" indent="0">
              <a:buNone/>
            </a:pPr>
            <a:endParaRPr lang="en-US" dirty="0"/>
          </a:p>
          <a:p>
            <a:pPr marL="137160" indent="0" algn="r">
              <a:buNone/>
            </a:pPr>
            <a:r>
              <a:rPr lang="en-US" sz="1900" i="1" dirty="0"/>
              <a:t>NILESH A. PRADHAN &amp; CO., LLP</a:t>
            </a:r>
          </a:p>
          <a:p>
            <a:pPr marL="137160" indent="0" algn="r">
              <a:buNone/>
            </a:pPr>
            <a:r>
              <a:rPr lang="en-US" sz="1900" i="1" dirty="0"/>
              <a:t>Email: info@napco.in   </a:t>
            </a:r>
          </a:p>
          <a:p>
            <a:endParaRPr lang="en-IN" dirty="0"/>
          </a:p>
        </p:txBody>
      </p:sp>
      <p:sp>
        <p:nvSpPr>
          <p:cNvPr id="4" name="Slide Number Placeholder 3">
            <a:extLst>
              <a:ext uri="{FF2B5EF4-FFF2-40B4-BE49-F238E27FC236}">
                <a16:creationId xmlns:a16="http://schemas.microsoft.com/office/drawing/2014/main" id="{B741982F-057A-46C1-B09C-1E68AED42095}"/>
              </a:ext>
            </a:extLst>
          </p:cNvPr>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2858059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11D61-CE21-4DFC-A898-53A467E20A26}"/>
              </a:ext>
            </a:extLst>
          </p:cNvPr>
          <p:cNvSpPr>
            <a:spLocks noGrp="1"/>
          </p:cNvSpPr>
          <p:nvPr>
            <p:ph type="title"/>
          </p:nvPr>
        </p:nvSpPr>
        <p:spPr/>
        <p:txBody>
          <a:bodyPr/>
          <a:lstStyle/>
          <a:p>
            <a:r>
              <a:rPr lang="en-US" dirty="0"/>
              <a:t>Cont..</a:t>
            </a:r>
            <a:endParaRPr lang="en-IN" dirty="0"/>
          </a:p>
        </p:txBody>
      </p:sp>
      <p:sp>
        <p:nvSpPr>
          <p:cNvPr id="3" name="Content Placeholder 2">
            <a:extLst>
              <a:ext uri="{FF2B5EF4-FFF2-40B4-BE49-F238E27FC236}">
                <a16:creationId xmlns:a16="http://schemas.microsoft.com/office/drawing/2014/main" id="{0B2B6B6A-1CEF-49CA-B17B-39B28EE02804}"/>
              </a:ext>
            </a:extLst>
          </p:cNvPr>
          <p:cNvSpPr>
            <a:spLocks noGrp="1"/>
          </p:cNvSpPr>
          <p:nvPr>
            <p:ph idx="1"/>
          </p:nvPr>
        </p:nvSpPr>
        <p:spPr/>
        <p:txBody>
          <a:bodyPr/>
          <a:lstStyle/>
          <a:p>
            <a:pPr marL="0" indent="0" algn="just">
              <a:buNone/>
            </a:pPr>
            <a:r>
              <a:rPr lang="en-US" sz="2000" dirty="0"/>
              <a:t>	d. he has been convicted by a court of any offence, 	whether involving moral turpitude or otherwise, and 	sentenced in respect thereof to </a:t>
            </a:r>
            <a:r>
              <a:rPr lang="en-US" sz="2000" dirty="0">
                <a:solidFill>
                  <a:srgbClr val="FF0000"/>
                </a:solidFill>
              </a:rPr>
              <a:t>imprisonment for not 	less than six months</a:t>
            </a:r>
            <a:r>
              <a:rPr lang="en-US" sz="2000" dirty="0"/>
              <a:t> and a period of five years has not 	elapsed from the date of expiry of the sentence:</a:t>
            </a:r>
          </a:p>
          <a:p>
            <a:pPr marL="0" indent="0" algn="just">
              <a:buNone/>
            </a:pPr>
            <a:endParaRPr lang="en-US" sz="2000" dirty="0"/>
          </a:p>
          <a:p>
            <a:pPr marL="0" indent="0" algn="just">
              <a:buNone/>
            </a:pPr>
            <a:r>
              <a:rPr lang="en-US" sz="2000" dirty="0"/>
              <a:t>	Provided that if a person has been convicted of any 	offence and sentenced in respect thereof to 	</a:t>
            </a:r>
            <a:r>
              <a:rPr lang="en-US" sz="2000" dirty="0">
                <a:solidFill>
                  <a:srgbClr val="FF0000"/>
                </a:solidFill>
              </a:rPr>
              <a:t>imprisonment for a period of seven years or more</a:t>
            </a:r>
            <a:r>
              <a:rPr lang="en-US" sz="2000" dirty="0"/>
              <a:t>, he 	shall </a:t>
            </a:r>
            <a:r>
              <a:rPr lang="en-US" sz="2000" dirty="0">
                <a:solidFill>
                  <a:srgbClr val="FF0000"/>
                </a:solidFill>
              </a:rPr>
              <a:t>not be eligible</a:t>
            </a:r>
            <a:r>
              <a:rPr lang="en-US" sz="2000" dirty="0"/>
              <a:t> to be appointed as a director in 	any    	company;</a:t>
            </a:r>
          </a:p>
          <a:p>
            <a:pPr marL="0" indent="0">
              <a:buNone/>
            </a:pPr>
            <a:endParaRPr lang="en-US" sz="1800" dirty="0"/>
          </a:p>
          <a:p>
            <a:endParaRPr lang="en-IN" dirty="0"/>
          </a:p>
        </p:txBody>
      </p:sp>
      <p:sp>
        <p:nvSpPr>
          <p:cNvPr id="4" name="Slide Number Placeholder 3">
            <a:extLst>
              <a:ext uri="{FF2B5EF4-FFF2-40B4-BE49-F238E27FC236}">
                <a16:creationId xmlns:a16="http://schemas.microsoft.com/office/drawing/2014/main" id="{E5309F81-611C-4436-86ED-DB493072543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74943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a:solidFill>
                  <a:schemeClr val="tx1"/>
                </a:solidFill>
                <a:latin typeface="+mn-lt"/>
              </a:rPr>
              <a:t>Cont...</a:t>
            </a:r>
          </a:p>
        </p:txBody>
      </p:sp>
      <p:sp>
        <p:nvSpPr>
          <p:cNvPr id="3" name="Content Placeholder 2"/>
          <p:cNvSpPr>
            <a:spLocks noGrp="1"/>
          </p:cNvSpPr>
          <p:nvPr>
            <p:ph idx="1"/>
          </p:nvPr>
        </p:nvSpPr>
        <p:spPr/>
        <p:txBody>
          <a:bodyPr>
            <a:noAutofit/>
          </a:bodyPr>
          <a:lstStyle/>
          <a:p>
            <a:pPr marL="137160" indent="0" algn="just">
              <a:buNone/>
            </a:pPr>
            <a:endParaRPr lang="en-US" sz="2200" dirty="0"/>
          </a:p>
          <a:p>
            <a:pPr marL="137160" indent="0" algn="just">
              <a:buNone/>
            </a:pPr>
            <a:r>
              <a:rPr lang="en-US" sz="2000" dirty="0">
                <a:solidFill>
                  <a:schemeClr val="tx1"/>
                </a:solidFill>
              </a:rPr>
              <a:t>e. an order disqualifying him for appointment as a director has been passed by a court or Tribunal and the order is in force;</a:t>
            </a:r>
          </a:p>
          <a:p>
            <a:pPr marL="137160" indent="0" algn="just">
              <a:buNone/>
            </a:pPr>
            <a:endParaRPr lang="en-US" sz="2000" dirty="0">
              <a:solidFill>
                <a:schemeClr val="tx1"/>
              </a:solidFill>
            </a:endParaRPr>
          </a:p>
          <a:p>
            <a:pPr marL="137160" indent="0" algn="just">
              <a:buNone/>
            </a:pPr>
            <a:r>
              <a:rPr lang="en-US" sz="2000" dirty="0">
                <a:solidFill>
                  <a:schemeClr val="tx1"/>
                </a:solidFill>
              </a:rPr>
              <a:t>f. he has not paid any calls in respect of any shares of the company held by him, whether alone or jointly with others, and six months have elapsed from the last day fixed for the payment of the call;</a:t>
            </a:r>
          </a:p>
          <a:p>
            <a:pPr marL="137160" indent="0" algn="just">
              <a:buNone/>
            </a:pPr>
            <a:endParaRPr lang="en-US" sz="2200" dirty="0"/>
          </a:p>
        </p:txBody>
      </p:sp>
      <p:sp>
        <p:nvSpPr>
          <p:cNvPr id="4" name="Slide Number Placeholder 3">
            <a:extLst>
              <a:ext uri="{FF2B5EF4-FFF2-40B4-BE49-F238E27FC236}">
                <a16:creationId xmlns:a16="http://schemas.microsoft.com/office/drawing/2014/main" id="{935C2678-6DB2-435E-AB14-42759E2B8A10}"/>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357202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a:solidFill>
                  <a:prstClr val="black"/>
                </a:solidFill>
                <a:latin typeface="Book Antiqua"/>
              </a:rPr>
              <a:t>Cont...</a:t>
            </a:r>
            <a:endParaRPr lang="en-US" dirty="0"/>
          </a:p>
        </p:txBody>
      </p:sp>
      <p:sp>
        <p:nvSpPr>
          <p:cNvPr id="3" name="Content Placeholder 2"/>
          <p:cNvSpPr>
            <a:spLocks noGrp="1"/>
          </p:cNvSpPr>
          <p:nvPr>
            <p:ph idx="1"/>
          </p:nvPr>
        </p:nvSpPr>
        <p:spPr/>
        <p:txBody>
          <a:bodyPr>
            <a:normAutofit/>
          </a:bodyPr>
          <a:lstStyle/>
          <a:p>
            <a:pPr marL="137160" indent="0" algn="just">
              <a:buNone/>
            </a:pPr>
            <a:r>
              <a:rPr lang="en-US" sz="2000" dirty="0"/>
              <a:t>g. he has been </a:t>
            </a:r>
            <a:r>
              <a:rPr lang="en-US" sz="2000" dirty="0">
                <a:solidFill>
                  <a:srgbClr val="FF0000"/>
                </a:solidFill>
              </a:rPr>
              <a:t>convicted of the offence</a:t>
            </a:r>
            <a:r>
              <a:rPr lang="en-US" sz="2000" dirty="0"/>
              <a:t> dealing with related party transactions </a:t>
            </a:r>
            <a:r>
              <a:rPr lang="en-US" sz="2000" dirty="0">
                <a:solidFill>
                  <a:srgbClr val="FF0000"/>
                </a:solidFill>
              </a:rPr>
              <a:t>under section 188</a:t>
            </a:r>
            <a:r>
              <a:rPr lang="en-US" sz="2000" dirty="0"/>
              <a:t> at any time during the last preceding five years; or</a:t>
            </a:r>
          </a:p>
          <a:p>
            <a:pPr marL="137160" indent="0" algn="just">
              <a:buNone/>
            </a:pPr>
            <a:endParaRPr lang="en-US" sz="2000" dirty="0"/>
          </a:p>
          <a:p>
            <a:pPr marL="137160" indent="0" algn="just">
              <a:buNone/>
            </a:pPr>
            <a:r>
              <a:rPr lang="en-US" sz="2000" dirty="0"/>
              <a:t>h. he has not complied with sub-section (3) of section 152. (</a:t>
            </a:r>
            <a:r>
              <a:rPr lang="en-US" sz="2000" dirty="0">
                <a:solidFill>
                  <a:srgbClr val="FF0000"/>
                </a:solidFill>
              </a:rPr>
              <a:t>Not acquired DIN</a:t>
            </a:r>
            <a:r>
              <a:rPr lang="en-US" sz="2000" dirty="0"/>
              <a:t>)</a:t>
            </a:r>
          </a:p>
          <a:p>
            <a:pPr marL="137160" indent="0" algn="just">
              <a:buNone/>
            </a:pPr>
            <a:endParaRPr lang="en-US" sz="2000" dirty="0"/>
          </a:p>
          <a:p>
            <a:pPr marL="137160" indent="0" algn="just">
              <a:buNone/>
            </a:pPr>
            <a:r>
              <a:rPr lang="en-US" sz="2000" dirty="0"/>
              <a:t>i. he has not complied with the provisions of sub-section (1) of section 165. (</a:t>
            </a:r>
            <a:r>
              <a:rPr lang="en-US" sz="2000" dirty="0">
                <a:solidFill>
                  <a:srgbClr val="FF0000"/>
                </a:solidFill>
              </a:rPr>
              <a:t>Number of Directorships</a:t>
            </a:r>
            <a:r>
              <a:rPr lang="en-US" sz="2000" dirty="0"/>
              <a:t>)</a:t>
            </a:r>
          </a:p>
          <a:p>
            <a:pPr marL="137160" indent="0">
              <a:buNone/>
            </a:pPr>
            <a:endParaRPr lang="en-US" dirty="0"/>
          </a:p>
        </p:txBody>
      </p:sp>
      <p:sp>
        <p:nvSpPr>
          <p:cNvPr id="4" name="Slide Number Placeholder 3">
            <a:extLst>
              <a:ext uri="{FF2B5EF4-FFF2-40B4-BE49-F238E27FC236}">
                <a16:creationId xmlns:a16="http://schemas.microsoft.com/office/drawing/2014/main" id="{C1F9F89E-E083-472A-94FE-5CDE683770EC}"/>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042583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A9D15-261E-4C98-9CF8-04103B32FF92}"/>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A236EF1A-5ED7-482B-9FB6-F7D99CC1AF66}"/>
              </a:ext>
            </a:extLst>
          </p:cNvPr>
          <p:cNvSpPr>
            <a:spLocks noGrp="1"/>
          </p:cNvSpPr>
          <p:nvPr>
            <p:ph idx="1"/>
          </p:nvPr>
        </p:nvSpPr>
        <p:spPr/>
        <p:txBody>
          <a:bodyPr>
            <a:normAutofit fontScale="77500" lnSpcReduction="20000"/>
          </a:bodyPr>
          <a:lstStyle/>
          <a:p>
            <a:pPr marL="0" indent="0" algn="just">
              <a:buNone/>
            </a:pPr>
            <a:r>
              <a:rPr lang="en-US" sz="2300" b="1" u="sng" dirty="0"/>
              <a:t>Section 164 (2):</a:t>
            </a:r>
            <a:r>
              <a:rPr lang="en-US" sz="2300" dirty="0"/>
              <a:t> No person who is or has been a director of a company which—</a:t>
            </a:r>
            <a:br>
              <a:rPr lang="en-US" sz="2300" dirty="0"/>
            </a:br>
            <a:endParaRPr lang="en-US" sz="2300" dirty="0"/>
          </a:p>
          <a:p>
            <a:pPr marL="651510" indent="-514350" algn="just">
              <a:buAutoNum type="alphaLcParenBoth"/>
            </a:pPr>
            <a:r>
              <a:rPr lang="en-US" sz="2300" dirty="0"/>
              <a:t>has </a:t>
            </a:r>
            <a:r>
              <a:rPr lang="en-US" sz="2300" dirty="0">
                <a:solidFill>
                  <a:srgbClr val="FF0000"/>
                </a:solidFill>
              </a:rPr>
              <a:t>not filed financial statements or annual returns</a:t>
            </a:r>
            <a:r>
              <a:rPr lang="en-US" sz="2300" dirty="0"/>
              <a:t> for any continuous period of </a:t>
            </a:r>
            <a:r>
              <a:rPr lang="en-US" sz="2300" dirty="0">
                <a:solidFill>
                  <a:srgbClr val="FF0000"/>
                </a:solidFill>
              </a:rPr>
              <a:t>three financial years</a:t>
            </a:r>
            <a:r>
              <a:rPr lang="en-US" sz="2300" dirty="0"/>
              <a:t>; or</a:t>
            </a:r>
            <a:br>
              <a:rPr lang="en-US" sz="2300" dirty="0"/>
            </a:br>
            <a:endParaRPr lang="en-US" sz="2300" dirty="0"/>
          </a:p>
          <a:p>
            <a:pPr marL="651510" indent="-514350" algn="just">
              <a:buAutoNum type="alphaLcParenBoth"/>
            </a:pPr>
            <a:r>
              <a:rPr lang="en-US" sz="2300" dirty="0"/>
              <a:t>has </a:t>
            </a:r>
            <a:r>
              <a:rPr lang="en-US" sz="2300" dirty="0">
                <a:solidFill>
                  <a:srgbClr val="FF0000"/>
                </a:solidFill>
              </a:rPr>
              <a:t>failed to repay the deposits</a:t>
            </a:r>
            <a:r>
              <a:rPr lang="en-US" sz="2300" dirty="0"/>
              <a:t> accepted by it </a:t>
            </a:r>
            <a:r>
              <a:rPr lang="en-US" sz="2300" dirty="0">
                <a:solidFill>
                  <a:srgbClr val="FF0000"/>
                </a:solidFill>
              </a:rPr>
              <a:t>or pay interest thereon</a:t>
            </a:r>
            <a:r>
              <a:rPr lang="en-US" sz="2300" dirty="0"/>
              <a:t> or to redeem any debentures on the due date or pay interest due thereon or pay any dividend declared and such failure to pay or redeem continues for one year or more,</a:t>
            </a:r>
          </a:p>
          <a:p>
            <a:pPr marL="137160" indent="0" algn="just">
              <a:buNone/>
            </a:pPr>
            <a:endParaRPr lang="en-US" sz="2300" dirty="0"/>
          </a:p>
          <a:p>
            <a:pPr marL="137160" indent="0" algn="just">
              <a:buNone/>
            </a:pPr>
            <a:r>
              <a:rPr lang="en-US" sz="2300" dirty="0"/>
              <a:t>shall be </a:t>
            </a:r>
            <a:r>
              <a:rPr lang="en-US" sz="2300" dirty="0">
                <a:solidFill>
                  <a:srgbClr val="FF0000"/>
                </a:solidFill>
              </a:rPr>
              <a:t>eligible to be re-appointed</a:t>
            </a:r>
            <a:r>
              <a:rPr lang="en-US" sz="2300" dirty="0"/>
              <a:t> as a director of that company or appointed in other company </a:t>
            </a:r>
            <a:r>
              <a:rPr lang="en-US" sz="2300" dirty="0">
                <a:solidFill>
                  <a:srgbClr val="FF0000"/>
                </a:solidFill>
              </a:rPr>
              <a:t>for a period of five years from the date on which the said company fails to do so</a:t>
            </a:r>
            <a:r>
              <a:rPr lang="en-US" sz="2300" dirty="0"/>
              <a:t>.</a:t>
            </a:r>
          </a:p>
          <a:p>
            <a:pPr marL="0" indent="0">
              <a:buNone/>
            </a:pPr>
            <a:endParaRPr lang="en-IN" dirty="0"/>
          </a:p>
        </p:txBody>
      </p:sp>
      <p:sp>
        <p:nvSpPr>
          <p:cNvPr id="4" name="Slide Number Placeholder 3">
            <a:extLst>
              <a:ext uri="{FF2B5EF4-FFF2-40B4-BE49-F238E27FC236}">
                <a16:creationId xmlns:a16="http://schemas.microsoft.com/office/drawing/2014/main" id="{588DCBC9-BE8C-4C5F-A0F4-78302D45B289}"/>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0163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68CD-C3C2-4CD7-BDA0-CE8B91BB7FE9}"/>
              </a:ext>
            </a:extLst>
          </p:cNvPr>
          <p:cNvSpPr>
            <a:spLocks noGrp="1"/>
          </p:cNvSpPr>
          <p:nvPr>
            <p:ph type="title"/>
          </p:nvPr>
        </p:nvSpPr>
        <p:spPr/>
        <p:txBody>
          <a:bodyPr/>
          <a:lstStyle/>
          <a:p>
            <a:r>
              <a:rPr lang="en-US" dirty="0" err="1"/>
              <a:t>Cont</a:t>
            </a:r>
            <a:r>
              <a:rPr lang="en-US" dirty="0"/>
              <a:t>…</a:t>
            </a:r>
            <a:endParaRPr lang="en-IN" dirty="0"/>
          </a:p>
        </p:txBody>
      </p:sp>
      <p:sp>
        <p:nvSpPr>
          <p:cNvPr id="3" name="Content Placeholder 2">
            <a:extLst>
              <a:ext uri="{FF2B5EF4-FFF2-40B4-BE49-F238E27FC236}">
                <a16:creationId xmlns:a16="http://schemas.microsoft.com/office/drawing/2014/main" id="{7A6DB187-33BF-4645-8383-2DB23910BBC7}"/>
              </a:ext>
            </a:extLst>
          </p:cNvPr>
          <p:cNvSpPr>
            <a:spLocks noGrp="1"/>
          </p:cNvSpPr>
          <p:nvPr>
            <p:ph idx="1"/>
          </p:nvPr>
        </p:nvSpPr>
        <p:spPr/>
        <p:txBody>
          <a:bodyPr>
            <a:normAutofit/>
          </a:bodyPr>
          <a:lstStyle/>
          <a:p>
            <a:pPr marL="137160" indent="0" algn="just">
              <a:buNone/>
            </a:pPr>
            <a:r>
              <a:rPr lang="en-US" sz="1800" dirty="0"/>
              <a:t>Provided that where a person is appointed as a director of a company which is in default of clause (a) or clause (b), he shall not incur the disqualification for a period of six months from the date of his appointment.</a:t>
            </a:r>
          </a:p>
          <a:p>
            <a:pPr algn="just">
              <a:buFont typeface="Wingdings" pitchFamily="2" charset="2"/>
              <a:buChar char="v"/>
            </a:pPr>
            <a:endParaRPr lang="en-US" sz="1800" dirty="0"/>
          </a:p>
          <a:p>
            <a:endParaRPr lang="en-IN" dirty="0"/>
          </a:p>
        </p:txBody>
      </p:sp>
      <p:sp>
        <p:nvSpPr>
          <p:cNvPr id="4" name="Slide Number Placeholder 3">
            <a:extLst>
              <a:ext uri="{FF2B5EF4-FFF2-40B4-BE49-F238E27FC236}">
                <a16:creationId xmlns:a16="http://schemas.microsoft.com/office/drawing/2014/main" id="{3936F980-1772-48FA-95DC-B9608B271464}"/>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835258844"/>
      </p:ext>
    </p:extLst>
  </p:cSld>
  <p:clrMapOvr>
    <a:masterClrMapping/>
  </p:clrMapOvr>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2038</TotalTime>
  <Words>2536</Words>
  <Application>Microsoft Office PowerPoint</Application>
  <PresentationFormat>On-screen Show (4:3)</PresentationFormat>
  <Paragraphs>295</Paragraphs>
  <Slides>42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Algerian</vt:lpstr>
      <vt:lpstr>Arial</vt:lpstr>
      <vt:lpstr>Book Antiqua</vt:lpstr>
      <vt:lpstr>Calibri</vt:lpstr>
      <vt:lpstr>Courier New</vt:lpstr>
      <vt:lpstr>Wingdings</vt:lpstr>
      <vt:lpstr>Wingdings 2</vt:lpstr>
      <vt:lpstr>Wingdings 3</vt:lpstr>
      <vt:lpstr>Wisp</vt:lpstr>
      <vt:lpstr>DISQUALIFICATION AND VACATION OF OFFICE OF DIRECTORS &amp; REMOVAL  &amp; RESIGNATION OF DIRECTORS</vt:lpstr>
      <vt:lpstr>Basic</vt:lpstr>
      <vt:lpstr>Some types of Directors</vt:lpstr>
      <vt:lpstr>DISQUALIFICATION OF DIRECTORS (SECTION 164)</vt:lpstr>
      <vt:lpstr>Cont..</vt:lpstr>
      <vt:lpstr>Cont...</vt:lpstr>
      <vt:lpstr>Cont...</vt:lpstr>
      <vt:lpstr>Cont…</vt:lpstr>
      <vt:lpstr>Cont…</vt:lpstr>
      <vt:lpstr>Cont…</vt:lpstr>
      <vt:lpstr>Some more points..</vt:lpstr>
      <vt:lpstr>Cont..</vt:lpstr>
      <vt:lpstr>Some Facts</vt:lpstr>
      <vt:lpstr>Cont…</vt:lpstr>
      <vt:lpstr>Cont…</vt:lpstr>
      <vt:lpstr>Cont…</vt:lpstr>
      <vt:lpstr>Cont…</vt:lpstr>
      <vt:lpstr>Cont…</vt:lpstr>
      <vt:lpstr>Cont…</vt:lpstr>
      <vt:lpstr>Cont…</vt:lpstr>
      <vt:lpstr>Cont…</vt:lpstr>
      <vt:lpstr>VACATION OF OFFICE OF DIRECTORS (SECTION 167) </vt:lpstr>
      <vt:lpstr>Cont…</vt:lpstr>
      <vt:lpstr>Cont…</vt:lpstr>
      <vt:lpstr>Cont…</vt:lpstr>
      <vt:lpstr>Cont…</vt:lpstr>
      <vt:lpstr>Cont…</vt:lpstr>
      <vt:lpstr>Cont…</vt:lpstr>
      <vt:lpstr>Cont…</vt:lpstr>
      <vt:lpstr>Cont..</vt:lpstr>
      <vt:lpstr>VACATION OF OFFICE UNDER SECTION 161</vt:lpstr>
      <vt:lpstr>Cont…</vt:lpstr>
      <vt:lpstr>REMOVAL OF DIRECTORS (SECTION 169)</vt:lpstr>
      <vt:lpstr>Cont…</vt:lpstr>
      <vt:lpstr>Cont…</vt:lpstr>
      <vt:lpstr>Cont…</vt:lpstr>
      <vt:lpstr>RESIGNATION OF DIRECTOR (SECTION 168)</vt:lpstr>
      <vt:lpstr>Cont…</vt:lpstr>
      <vt:lpstr>Cont…</vt:lpstr>
      <vt:lpstr>Cont…</vt:lpstr>
      <vt:lpstr>Cont…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DISQUALIFICATION AND VACATION OF OFFICE OF DIRECTORS &amp; REMOVAL AND RESIGNATION OF DIRECTORS</dc:title>
  <dc:creator>Vaibhav</dc:creator>
  <cp:lastModifiedBy>prajakta padhye</cp:lastModifiedBy>
  <cp:revision>281</cp:revision>
  <dcterms:created xsi:type="dcterms:W3CDTF">2006-08-16T00:00:00Z</dcterms:created>
  <dcterms:modified xsi:type="dcterms:W3CDTF">2021-04-08T04:39:25Z</dcterms:modified>
</cp:coreProperties>
</file>