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46"/>
  </p:notesMasterIdLst>
  <p:handoutMasterIdLst>
    <p:handoutMasterId r:id="rId47"/>
  </p:handoutMasterIdLst>
  <p:sldIdLst>
    <p:sldId id="256" r:id="rId2"/>
    <p:sldId id="358" r:id="rId3"/>
    <p:sldId id="359" r:id="rId4"/>
    <p:sldId id="371" r:id="rId5"/>
    <p:sldId id="372" r:id="rId6"/>
    <p:sldId id="357" r:id="rId7"/>
    <p:sldId id="360" r:id="rId8"/>
    <p:sldId id="376" r:id="rId9"/>
    <p:sldId id="377" r:id="rId10"/>
    <p:sldId id="361" r:id="rId11"/>
    <p:sldId id="362" r:id="rId12"/>
    <p:sldId id="353" r:id="rId13"/>
    <p:sldId id="354" r:id="rId14"/>
    <p:sldId id="363" r:id="rId15"/>
    <p:sldId id="364" r:id="rId16"/>
    <p:sldId id="373" r:id="rId17"/>
    <p:sldId id="387" r:id="rId18"/>
    <p:sldId id="394" r:id="rId19"/>
    <p:sldId id="385" r:id="rId20"/>
    <p:sldId id="386" r:id="rId21"/>
    <p:sldId id="392" r:id="rId22"/>
    <p:sldId id="393" r:id="rId23"/>
    <p:sldId id="382" r:id="rId24"/>
    <p:sldId id="388" r:id="rId25"/>
    <p:sldId id="383" r:id="rId26"/>
    <p:sldId id="389" r:id="rId27"/>
    <p:sldId id="390" r:id="rId28"/>
    <p:sldId id="395" r:id="rId29"/>
    <p:sldId id="384" r:id="rId30"/>
    <p:sldId id="355" r:id="rId31"/>
    <p:sldId id="375" r:id="rId32"/>
    <p:sldId id="356" r:id="rId33"/>
    <p:sldId id="391" r:id="rId34"/>
    <p:sldId id="379" r:id="rId35"/>
    <p:sldId id="380" r:id="rId36"/>
    <p:sldId id="381" r:id="rId37"/>
    <p:sldId id="378" r:id="rId38"/>
    <p:sldId id="365" r:id="rId39"/>
    <p:sldId id="366" r:id="rId40"/>
    <p:sldId id="368" r:id="rId41"/>
    <p:sldId id="367" r:id="rId42"/>
    <p:sldId id="369" r:id="rId43"/>
    <p:sldId id="370" r:id="rId44"/>
    <p:sldId id="275" r:id="rId4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fld id="{563E4C77-2E1C-41A8-AA95-E0068E18C784}" type="datetimeFigureOut">
              <a:rPr lang="en-US"/>
              <a:pPr/>
              <a:t>14/04/2021</a:t>
            </a:fld>
            <a:endParaRPr lang="en-US"/>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r>
              <a:rPr lang="en-US"/>
              <a:t>CS Kalidas Vanjpe Practising Company Secretary</a:t>
            </a:r>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fld id="{DB02FE8A-1ADF-4DC5-9A67-EC9C9CFC650A}" type="slidenum">
              <a:rPr lang="en-US"/>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r>
              <a:rPr lang="en-US"/>
              <a:t>CS Kalidas Vanjpe Practising Company Secretary</a:t>
            </a:r>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fld id="{9C0A2D4B-0B09-4812-85CD-84B6FAD1945B}" type="slidenum">
              <a:rPr lang="en-US"/>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pPr eaLnBrk="1" hangingPunct="1"/>
            <a:r>
              <a:rPr lang="en-US" smtClean="0"/>
              <a:t>(c)</a:t>
            </a:r>
          </a:p>
          <a:p>
            <a:pPr eaLnBrk="1" hangingPunct="1"/>
            <a:endParaRPr lang="en-US" smtClean="0"/>
          </a:p>
          <a:p>
            <a:pPr eaLnBrk="1" hangingPunct="1"/>
            <a:r>
              <a:rPr lang="en-US" smtClean="0"/>
              <a:t>(c)</a:t>
            </a:r>
          </a:p>
          <a:p>
            <a:pPr eaLnBrk="1" hangingPunct="1"/>
            <a:r>
              <a:rPr lang="en-US" smtClean="0"/>
              <a:t>Kalidas Vanjpe, Practising Company Secretary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11776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1776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fld id="{E65ABAEB-C06A-428D-9556-5BA751B2814E}" type="datetime1">
              <a:rPr lang="en-US"/>
              <a:pPr/>
              <a:t>14/04/2021</a:t>
            </a:fld>
            <a:endParaRPr lang="en-US"/>
          </a:p>
        </p:txBody>
      </p:sp>
      <p:sp>
        <p:nvSpPr>
          <p:cNvPr id="9" name="Rectangle 5"/>
          <p:cNvSpPr>
            <a:spLocks noGrp="1" noChangeArrowheads="1"/>
          </p:cNvSpPr>
          <p:nvPr>
            <p:ph type="ftr" sz="quarter" idx="11"/>
          </p:nvPr>
        </p:nvSpPr>
        <p:spPr/>
        <p:txBody>
          <a:bodyPr/>
          <a:lstStyle>
            <a:lvl1pPr>
              <a:defRPr/>
            </a:lvl1pPr>
          </a:lstStyle>
          <a:p>
            <a:r>
              <a:rPr lang="en-US"/>
              <a:t>CS Kalidas Vanjpe Practising Company Secretary</a:t>
            </a:r>
          </a:p>
        </p:txBody>
      </p:sp>
      <p:sp>
        <p:nvSpPr>
          <p:cNvPr id="10" name="Rectangle 6"/>
          <p:cNvSpPr>
            <a:spLocks noGrp="1" noChangeArrowheads="1"/>
          </p:cNvSpPr>
          <p:nvPr>
            <p:ph type="sldNum" sz="quarter" idx="12"/>
          </p:nvPr>
        </p:nvSpPr>
        <p:spPr/>
        <p:txBody>
          <a:bodyPr/>
          <a:lstStyle>
            <a:lvl1pPr>
              <a:defRPr smtClean="0"/>
            </a:lvl1pPr>
          </a:lstStyle>
          <a:p>
            <a:pPr>
              <a:defRPr/>
            </a:pPr>
            <a:fld id="{7B166D56-3A6C-4C4E-9528-1490BE245B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542B0887-3824-429E-81BF-2507025AF8E7}" type="datetime1">
              <a:rPr lang="en-US"/>
              <a:pPr/>
              <a:t>14/04/2021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6" name="Rectangle 6"/>
          <p:cNvSpPr>
            <a:spLocks noGrp="1" noChangeArrowheads="1"/>
          </p:cNvSpPr>
          <p:nvPr>
            <p:ph type="sldNum" sz="quarter" idx="12"/>
          </p:nvPr>
        </p:nvSpPr>
        <p:spPr>
          <a:ln/>
        </p:spPr>
        <p:txBody>
          <a:bodyPr/>
          <a:lstStyle>
            <a:lvl1pPr>
              <a:defRPr/>
            </a:lvl1pPr>
          </a:lstStyle>
          <a:p>
            <a:pPr>
              <a:defRPr/>
            </a:pPr>
            <a:fld id="{4F066743-37B6-4A24-BE28-7480C17DF6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8FA6A3D-648D-402C-AE72-2E833E704190}" type="datetime1">
              <a:rPr lang="en-US"/>
              <a:pPr/>
              <a:t>14/04/2021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6" name="Rectangle 6"/>
          <p:cNvSpPr>
            <a:spLocks noGrp="1" noChangeArrowheads="1"/>
          </p:cNvSpPr>
          <p:nvPr>
            <p:ph type="sldNum" sz="quarter" idx="12"/>
          </p:nvPr>
        </p:nvSpPr>
        <p:spPr>
          <a:ln/>
        </p:spPr>
        <p:txBody>
          <a:bodyPr/>
          <a:lstStyle>
            <a:lvl1pPr>
              <a:defRPr/>
            </a:lvl1pPr>
          </a:lstStyle>
          <a:p>
            <a:pPr>
              <a:defRPr/>
            </a:pPr>
            <a:fld id="{48EA43D8-D698-40E5-8B38-1C2B234236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4155747-1722-4578-99BE-AABA0875480F}" type="datetime1">
              <a:rPr lang="en-US"/>
              <a:pPr/>
              <a:t>14/04/2021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6" name="Rectangle 6"/>
          <p:cNvSpPr>
            <a:spLocks noGrp="1" noChangeArrowheads="1"/>
          </p:cNvSpPr>
          <p:nvPr>
            <p:ph type="sldNum" sz="quarter" idx="12"/>
          </p:nvPr>
        </p:nvSpPr>
        <p:spPr>
          <a:ln/>
        </p:spPr>
        <p:txBody>
          <a:bodyPr/>
          <a:lstStyle>
            <a:lvl1pPr>
              <a:defRPr/>
            </a:lvl1pPr>
          </a:lstStyle>
          <a:p>
            <a:pPr>
              <a:defRPr/>
            </a:pPr>
            <a:fld id="{D8880A62-C657-43F8-ADB2-1B266959AD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480FB3CA-FB8A-492E-82FE-4CEFDEFE8238}" type="datetime1">
              <a:rPr lang="en-US"/>
              <a:pPr/>
              <a:t>14/04/2021</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6" name="Rectangle 6"/>
          <p:cNvSpPr>
            <a:spLocks noGrp="1" noChangeArrowheads="1"/>
          </p:cNvSpPr>
          <p:nvPr>
            <p:ph type="sldNum" sz="quarter" idx="12"/>
          </p:nvPr>
        </p:nvSpPr>
        <p:spPr>
          <a:ln/>
        </p:spPr>
        <p:txBody>
          <a:bodyPr/>
          <a:lstStyle>
            <a:lvl1pPr>
              <a:defRPr/>
            </a:lvl1pPr>
          </a:lstStyle>
          <a:p>
            <a:pPr>
              <a:defRPr/>
            </a:pPr>
            <a:fld id="{EB1E4944-186F-40CA-8565-F0ED1DD191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0349A7E-1DBE-492A-BC4D-66129476846B}" type="datetime1">
              <a:rPr lang="en-US"/>
              <a:pPr/>
              <a:t>14/04/2021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7" name="Rectangle 6"/>
          <p:cNvSpPr>
            <a:spLocks noGrp="1" noChangeArrowheads="1"/>
          </p:cNvSpPr>
          <p:nvPr>
            <p:ph type="sldNum" sz="quarter" idx="12"/>
          </p:nvPr>
        </p:nvSpPr>
        <p:spPr>
          <a:ln/>
        </p:spPr>
        <p:txBody>
          <a:bodyPr/>
          <a:lstStyle>
            <a:lvl1pPr>
              <a:defRPr/>
            </a:lvl1pPr>
          </a:lstStyle>
          <a:p>
            <a:pPr>
              <a:defRPr/>
            </a:pPr>
            <a:fld id="{61AE6047-BD41-4FE7-B1B5-D0BADCBC5F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38EEDDD5-DE95-4B07-A529-22745FBE0D37}" type="datetime1">
              <a:rPr lang="en-US"/>
              <a:pPr/>
              <a:t>14/04/2021</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9" name="Rectangle 6"/>
          <p:cNvSpPr>
            <a:spLocks noGrp="1" noChangeArrowheads="1"/>
          </p:cNvSpPr>
          <p:nvPr>
            <p:ph type="sldNum" sz="quarter" idx="12"/>
          </p:nvPr>
        </p:nvSpPr>
        <p:spPr>
          <a:ln/>
        </p:spPr>
        <p:txBody>
          <a:bodyPr/>
          <a:lstStyle>
            <a:lvl1pPr>
              <a:defRPr/>
            </a:lvl1pPr>
          </a:lstStyle>
          <a:p>
            <a:pPr>
              <a:defRPr/>
            </a:pPr>
            <a:fld id="{0DA0965B-25C6-4AD8-861F-6C327730281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39D6039C-CE9C-45DD-929E-26F743BA5B36}" type="datetime1">
              <a:rPr lang="en-US"/>
              <a:pPr/>
              <a:t>14/04/2021</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5" name="Rectangle 6"/>
          <p:cNvSpPr>
            <a:spLocks noGrp="1" noChangeArrowheads="1"/>
          </p:cNvSpPr>
          <p:nvPr>
            <p:ph type="sldNum" sz="quarter" idx="12"/>
          </p:nvPr>
        </p:nvSpPr>
        <p:spPr>
          <a:ln/>
        </p:spPr>
        <p:txBody>
          <a:bodyPr/>
          <a:lstStyle>
            <a:lvl1pPr>
              <a:defRPr/>
            </a:lvl1pPr>
          </a:lstStyle>
          <a:p>
            <a:pPr>
              <a:defRPr/>
            </a:pPr>
            <a:fld id="{F560E274-2975-4CC6-AE13-390553985D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408C4619-0CAB-467C-B0F8-B231D7A75BAA}" type="datetime1">
              <a:rPr lang="en-US"/>
              <a:pPr/>
              <a:t>14/04/2021</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4" name="Rectangle 6"/>
          <p:cNvSpPr>
            <a:spLocks noGrp="1" noChangeArrowheads="1"/>
          </p:cNvSpPr>
          <p:nvPr>
            <p:ph type="sldNum" sz="quarter" idx="12"/>
          </p:nvPr>
        </p:nvSpPr>
        <p:spPr>
          <a:ln/>
        </p:spPr>
        <p:txBody>
          <a:bodyPr/>
          <a:lstStyle>
            <a:lvl1pPr>
              <a:defRPr/>
            </a:lvl1pPr>
          </a:lstStyle>
          <a:p>
            <a:pPr>
              <a:defRPr/>
            </a:pPr>
            <a:fld id="{1B3C4CF4-CFA6-4EB4-8E47-2F8345039C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892619A-B309-4020-8F95-49621B0CA8B2}" type="datetime1">
              <a:rPr lang="en-US"/>
              <a:pPr/>
              <a:t>14/04/2021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7" name="Rectangle 6"/>
          <p:cNvSpPr>
            <a:spLocks noGrp="1" noChangeArrowheads="1"/>
          </p:cNvSpPr>
          <p:nvPr>
            <p:ph type="sldNum" sz="quarter" idx="12"/>
          </p:nvPr>
        </p:nvSpPr>
        <p:spPr>
          <a:ln/>
        </p:spPr>
        <p:txBody>
          <a:bodyPr/>
          <a:lstStyle>
            <a:lvl1pPr>
              <a:defRPr/>
            </a:lvl1pPr>
          </a:lstStyle>
          <a:p>
            <a:pPr>
              <a:defRPr/>
            </a:pPr>
            <a:fld id="{CC709ADC-5A68-4C57-B746-66179C9C0C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5BEA13D-CBA4-44ED-A863-74C9D0F4CCEC}" type="datetime1">
              <a:rPr lang="en-US"/>
              <a:pPr/>
              <a:t>14/04/2021</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CS Kalidas Vanjpe Practising Company Secretary</a:t>
            </a:r>
          </a:p>
        </p:txBody>
      </p:sp>
      <p:sp>
        <p:nvSpPr>
          <p:cNvPr id="7" name="Rectangle 6"/>
          <p:cNvSpPr>
            <a:spLocks noGrp="1" noChangeArrowheads="1"/>
          </p:cNvSpPr>
          <p:nvPr>
            <p:ph type="sldNum" sz="quarter" idx="12"/>
          </p:nvPr>
        </p:nvSpPr>
        <p:spPr>
          <a:ln/>
        </p:spPr>
        <p:txBody>
          <a:bodyPr/>
          <a:lstStyle>
            <a:lvl1pPr>
              <a:defRPr/>
            </a:lvl1pPr>
          </a:lstStyle>
          <a:p>
            <a:pPr>
              <a:defRPr/>
            </a:pPr>
            <a:fld id="{3395A693-41C2-4A51-8296-5095C6630E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67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62925B23-E6F9-47BC-B3D3-2E5D1F6699DF}" type="datetime1">
              <a:rPr lang="en-US"/>
              <a:pPr/>
              <a:t>14/04/2021</a:t>
            </a:fld>
            <a:endParaRPr lang="en-US"/>
          </a:p>
        </p:txBody>
      </p:sp>
      <p:sp>
        <p:nvSpPr>
          <p:cNvPr id="1167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n-US"/>
              <a:t>CS Kalidas Vanjpe Practising Company Secretary</a:t>
            </a:r>
          </a:p>
        </p:txBody>
      </p:sp>
      <p:sp>
        <p:nvSpPr>
          <p:cNvPr id="1167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4A552DFE-E2B8-4A3E-B894-EE1566735BF3}" type="slidenum">
              <a:rPr lang="en-US"/>
              <a:pPr>
                <a:defRPr/>
              </a:pPr>
              <a:t>‹#›</a:t>
            </a:fld>
            <a:endParaRPr lang="en-US"/>
          </a:p>
        </p:txBody>
      </p:sp>
      <p:sp>
        <p:nvSpPr>
          <p:cNvPr id="11674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674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11674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11674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239838"/>
            <a:ext cx="8534400" cy="1357312"/>
          </a:xfrm>
        </p:spPr>
        <p:txBody>
          <a:bodyPr/>
          <a:lstStyle/>
          <a:p>
            <a:pPr eaLnBrk="1" hangingPunct="1"/>
            <a:r>
              <a:rPr lang="en-US" sz="4800" b="1" dirty="0" smtClean="0">
                <a:solidFill>
                  <a:schemeClr val="bg2"/>
                </a:solidFill>
              </a:rPr>
              <a:t>THE COMPANIES ACT, 2013</a:t>
            </a:r>
          </a:p>
        </p:txBody>
      </p:sp>
      <p:sp>
        <p:nvSpPr>
          <p:cNvPr id="3075" name="Rectangle 3"/>
          <p:cNvSpPr>
            <a:spLocks noGrp="1" noChangeArrowheads="1"/>
          </p:cNvSpPr>
          <p:nvPr>
            <p:ph type="subTitle" idx="1"/>
          </p:nvPr>
        </p:nvSpPr>
        <p:spPr>
          <a:xfrm>
            <a:off x="1676400" y="3429000"/>
            <a:ext cx="6400800" cy="1600200"/>
          </a:xfrm>
        </p:spPr>
        <p:txBody>
          <a:bodyPr/>
          <a:lstStyle/>
          <a:p>
            <a:pPr eaLnBrk="1" hangingPunct="1"/>
            <a:r>
              <a:rPr lang="en-US" sz="2100" dirty="0" smtClean="0"/>
              <a:t>ANALYSIS OF</a:t>
            </a:r>
          </a:p>
          <a:p>
            <a:pPr eaLnBrk="1" hangingPunct="1"/>
            <a:r>
              <a:rPr lang="en-US" sz="2100" dirty="0" smtClean="0"/>
              <a:t>BENEFICIAL OWNERSHIP</a:t>
            </a:r>
          </a:p>
          <a:p>
            <a:pPr eaLnBrk="1" hangingPunct="1"/>
            <a:r>
              <a:rPr lang="en-US" sz="2100" dirty="0" smtClean="0"/>
              <a:t>www.kalidasvanjpe.com</a:t>
            </a:r>
          </a:p>
          <a:p>
            <a:pPr algn="just" eaLnBrk="1" hangingPunct="1"/>
            <a:r>
              <a:rPr lang="en-US" sz="900" dirty="0" smtClean="0"/>
              <a:t>Disclaimer : This is for information purpose only. Readers are advised to seek professional help in respect of any issues they have and should not rely solely on this presentation. Copyright with the author. </a:t>
            </a:r>
          </a:p>
        </p:txBody>
      </p:sp>
      <p:sp>
        <p:nvSpPr>
          <p:cNvPr id="3080" name="Footer Placeholder 8"/>
          <p:cNvSpPr txBox="1">
            <a:spLocks noGrp="1"/>
          </p:cNvSpPr>
          <p:nvPr/>
        </p:nvSpPr>
        <p:spPr bwMode="auto">
          <a:xfrm>
            <a:off x="6019800" y="6248400"/>
            <a:ext cx="2895600" cy="457200"/>
          </a:xfrm>
          <a:prstGeom prst="rect">
            <a:avLst/>
          </a:prstGeom>
          <a:noFill/>
          <a:ln w="9525">
            <a:noFill/>
            <a:miter lim="800000"/>
            <a:headEnd/>
            <a:tailEnd/>
          </a:ln>
        </p:spPr>
        <p:txBody>
          <a:bodyPr/>
          <a:lstStyle/>
          <a:p>
            <a:pPr algn="ctr"/>
            <a:r>
              <a:rPr lang="en-US" sz="1100"/>
              <a:t>CS Kalidas Vanjpe</a:t>
            </a:r>
          </a:p>
          <a:p>
            <a:pPr algn="ctr"/>
            <a:r>
              <a:rPr lang="en-US" sz="1000"/>
              <a:t> </a:t>
            </a:r>
            <a:r>
              <a:rPr lang="en-US" sz="900"/>
              <a:t>Practising Company Secretary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89 PROVISIONS</a:t>
            </a:r>
            <a:endParaRPr lang="en-US" dirty="0"/>
          </a:p>
        </p:txBody>
      </p:sp>
      <p:sp>
        <p:nvSpPr>
          <p:cNvPr id="3" name="Content Placeholder 2"/>
          <p:cNvSpPr>
            <a:spLocks noGrp="1"/>
          </p:cNvSpPr>
          <p:nvPr>
            <p:ph idx="1"/>
          </p:nvPr>
        </p:nvSpPr>
        <p:spPr/>
        <p:txBody>
          <a:bodyPr/>
          <a:lstStyle/>
          <a:p>
            <a:r>
              <a:rPr lang="en-US" sz="2400" dirty="0" smtClean="0"/>
              <a:t>Member holding shares but not holding beneficial interest to make a declaration to co. Also </a:t>
            </a:r>
            <a:r>
              <a:rPr lang="en-US" sz="2400" dirty="0" err="1" smtClean="0"/>
              <a:t>reqd</a:t>
            </a:r>
            <a:r>
              <a:rPr lang="en-US" sz="2400" dirty="0" smtClean="0"/>
              <a:t> to declare changes. </a:t>
            </a:r>
            <a:r>
              <a:rPr lang="en-US" sz="2400" dirty="0" err="1" smtClean="0"/>
              <a:t>Reqd</a:t>
            </a:r>
            <a:r>
              <a:rPr lang="en-US" sz="2400" dirty="0" smtClean="0"/>
              <a:t> to give reasons.</a:t>
            </a:r>
          </a:p>
          <a:p>
            <a:r>
              <a:rPr lang="en-US" sz="2400" dirty="0" smtClean="0"/>
              <a:t>Person holding beneficial interest also to make similar declaration and give reasons</a:t>
            </a:r>
          </a:p>
          <a:p>
            <a:r>
              <a:rPr lang="en-US" sz="2400" dirty="0" smtClean="0"/>
              <a:t>Failure to make declaration or changes will attract penal provisions- penalty of 50k and further  200 rupees per day (max 5 L)</a:t>
            </a:r>
          </a:p>
          <a:p>
            <a:r>
              <a:rPr lang="en-US" sz="2400" dirty="0" smtClean="0"/>
              <a:t>If beneficial owner does not declare, then he cannot exercise his rights.</a:t>
            </a: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89 (Contd.)</a:t>
            </a:r>
            <a:endParaRPr lang="en-US" dirty="0"/>
          </a:p>
        </p:txBody>
      </p:sp>
      <p:sp>
        <p:nvSpPr>
          <p:cNvPr id="3" name="Content Placeholder 2"/>
          <p:cNvSpPr>
            <a:spLocks noGrp="1"/>
          </p:cNvSpPr>
          <p:nvPr>
            <p:ph idx="1"/>
          </p:nvPr>
        </p:nvSpPr>
        <p:spPr/>
        <p:txBody>
          <a:bodyPr/>
          <a:lstStyle/>
          <a:p>
            <a:r>
              <a:rPr lang="en-US" dirty="0" smtClean="0"/>
              <a:t>Co to maintain a register and file prescribed form with ROC</a:t>
            </a:r>
          </a:p>
          <a:p>
            <a:r>
              <a:rPr lang="en-US" dirty="0" smtClean="0"/>
              <a:t>Should pay dividend to the member as per register of members.</a:t>
            </a:r>
          </a:p>
          <a:p>
            <a:r>
              <a:rPr lang="en-US" dirty="0" smtClean="0"/>
              <a:t>In short, company not to take </a:t>
            </a:r>
            <a:r>
              <a:rPr lang="en-US" dirty="0" err="1" smtClean="0"/>
              <a:t>cognisance</a:t>
            </a:r>
            <a:r>
              <a:rPr lang="en-US" dirty="0" smtClean="0"/>
              <a:t> of private arrangement</a:t>
            </a:r>
          </a:p>
          <a:p>
            <a:r>
              <a:rPr lang="en-US" dirty="0" smtClean="0"/>
              <a:t>Provisions of filing of form not applicable if declaration is from trusts for creating MF, or venture capital fund or SEBI approved fund</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INTEREST</a:t>
            </a:r>
            <a:endParaRPr lang="en-US" dirty="0"/>
          </a:p>
        </p:txBody>
      </p:sp>
      <p:sp>
        <p:nvSpPr>
          <p:cNvPr id="3" name="Content Placeholder 2"/>
          <p:cNvSpPr>
            <a:spLocks noGrp="1"/>
          </p:cNvSpPr>
          <p:nvPr>
            <p:ph idx="1"/>
          </p:nvPr>
        </p:nvSpPr>
        <p:spPr/>
        <p:txBody>
          <a:bodyPr/>
          <a:lstStyle/>
          <a:p>
            <a:r>
              <a:rPr lang="en-US" sz="2400" dirty="0" smtClean="0"/>
              <a:t>Definition inserted: Beneficial interest in a share includes, directly or indirectly, through any contract, arrangement or otherwise, the right or entitlement of person alone or together with any other person to-</a:t>
            </a:r>
          </a:p>
          <a:p>
            <a:r>
              <a:rPr lang="en-US" sz="2400" dirty="0" err="1" smtClean="0"/>
              <a:t>i</a:t>
            </a:r>
            <a:r>
              <a:rPr lang="en-US" sz="2400" dirty="0" smtClean="0"/>
              <a:t>) exercise or cause to be exercised any or all of the rights attached to such share or</a:t>
            </a:r>
          </a:p>
          <a:p>
            <a:r>
              <a:rPr lang="en-US" sz="2400" dirty="0" smtClean="0"/>
              <a:t>ii) receive or participate in any dividend or other distribution in respect of such share </a:t>
            </a:r>
          </a:p>
          <a:p>
            <a:r>
              <a:rPr lang="en-US" sz="1400" b="1" dirty="0" smtClean="0"/>
              <a:t>(applicable to both sec 89 and 90)</a:t>
            </a:r>
          </a:p>
          <a:p>
            <a:r>
              <a:rPr lang="en-US" sz="2400" dirty="0" smtClean="0"/>
              <a:t>Contentious issue: husband giving gift to wife for purchase of shares</a:t>
            </a: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90</a:t>
            </a:r>
            <a:endParaRPr lang="en-US" dirty="0"/>
          </a:p>
        </p:txBody>
      </p:sp>
      <p:sp>
        <p:nvSpPr>
          <p:cNvPr id="3" name="Content Placeholder 2"/>
          <p:cNvSpPr>
            <a:spLocks noGrp="1"/>
          </p:cNvSpPr>
          <p:nvPr>
            <p:ph idx="1"/>
          </p:nvPr>
        </p:nvSpPr>
        <p:spPr/>
        <p:txBody>
          <a:bodyPr/>
          <a:lstStyle/>
          <a:p>
            <a:r>
              <a:rPr lang="en-US" sz="2400" dirty="0" smtClean="0"/>
              <a:t>Significant beneficial owner (SBO) to make a declaration of beneficial interest to the co. SBO means an individual who alone or together or through one/more persons or trust, including a trust or persons resident outside India, holds beneficial interest of not less than 25% or prescribed percentage in shares of co or right to exercise or actual exercising of </a:t>
            </a:r>
            <a:r>
              <a:rPr lang="en-US" sz="2400" i="1" dirty="0" smtClean="0"/>
              <a:t>significant influence</a:t>
            </a:r>
            <a:r>
              <a:rPr lang="en-US" sz="2400" dirty="0" smtClean="0"/>
              <a:t> or </a:t>
            </a:r>
            <a:r>
              <a:rPr lang="en-US" sz="2400" i="1" dirty="0" smtClean="0"/>
              <a:t>control</a:t>
            </a:r>
            <a:r>
              <a:rPr lang="en-US" sz="2400" dirty="0" smtClean="0"/>
              <a:t> defined in sec 2(27) over the company.</a:t>
            </a:r>
          </a:p>
          <a:p>
            <a:r>
              <a:rPr lang="en-US" sz="2400" dirty="0" smtClean="0"/>
              <a:t>Contrary to popular perception, shareholding is immaterial in case of influence.</a:t>
            </a: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INFLUENCE</a:t>
            </a:r>
            <a:endParaRPr lang="en-US" dirty="0"/>
          </a:p>
        </p:txBody>
      </p:sp>
      <p:sp>
        <p:nvSpPr>
          <p:cNvPr id="3" name="Content Placeholder 2"/>
          <p:cNvSpPr>
            <a:spLocks noGrp="1"/>
          </p:cNvSpPr>
          <p:nvPr>
            <p:ph idx="1"/>
          </p:nvPr>
        </p:nvSpPr>
        <p:spPr/>
        <p:txBody>
          <a:bodyPr/>
          <a:lstStyle/>
          <a:p>
            <a:r>
              <a:rPr lang="en-US" kern="1200" dirty="0" smtClean="0">
                <a:solidFill>
                  <a:schemeClr val="dk1"/>
                </a:solidFill>
              </a:rPr>
              <a:t>"</a:t>
            </a:r>
            <a:r>
              <a:rPr lang="en-US" dirty="0" smtClean="0"/>
              <a:t>significant influence" means the power to participate, directly or indirectly, in the financial and operating policy decisions of the reporting company but is not control or joint control of those policies</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lstStyle/>
          <a:p>
            <a:r>
              <a:rPr lang="en-US" dirty="0" smtClean="0"/>
              <a:t>Control: Control shall include the right to appoint majority of the directors or to control the management or policy decisions exercisable by a person or persons acting individually or in concert, directly or indirectly, including by virtue of their shareholding or management rights or shareholders agreements or voting agreements or in any other manner.</a:t>
            </a:r>
          </a:p>
          <a:p>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IN RULES</a:t>
            </a:r>
            <a:endParaRPr lang="en-US" dirty="0"/>
          </a:p>
        </p:txBody>
      </p:sp>
      <p:sp>
        <p:nvSpPr>
          <p:cNvPr id="3" name="Content Placeholder 2"/>
          <p:cNvSpPr>
            <a:spLocks noGrp="1"/>
          </p:cNvSpPr>
          <p:nvPr>
            <p:ph idx="1"/>
          </p:nvPr>
        </p:nvSpPr>
        <p:spPr/>
        <p:txBody>
          <a:bodyPr/>
          <a:lstStyle/>
          <a:p>
            <a:r>
              <a:rPr lang="en-US" sz="2400" dirty="0" smtClean="0"/>
              <a:t>significant beneficial owner" in relation to a reporting company means an individual referred to in sub-section (1) of section 90, who acting alone or together, or through one or more persons or trust, possesses one or more of the following rights or entitlements in such reporting company, namely:-</a:t>
            </a:r>
          </a:p>
          <a:p>
            <a:r>
              <a:rPr lang="en-US" sz="2400" dirty="0" smtClean="0"/>
              <a:t>(</a:t>
            </a:r>
            <a:r>
              <a:rPr lang="en-US" sz="2400" dirty="0" err="1" smtClean="0"/>
              <a:t>i</a:t>
            </a:r>
            <a:r>
              <a:rPr lang="en-US" sz="2400" dirty="0" smtClean="0"/>
              <a:t>) holds indirectly, or together with any direct holdings, not less than ten per cent. of the </a:t>
            </a:r>
            <a:r>
              <a:rPr lang="en-US" sz="2400" b="1" dirty="0" smtClean="0"/>
              <a:t>shares</a:t>
            </a:r>
            <a:r>
              <a:rPr lang="en-US" sz="2400" dirty="0" smtClean="0"/>
              <a:t>;</a:t>
            </a:r>
          </a:p>
          <a:p>
            <a:r>
              <a:rPr lang="en-US" sz="2400" dirty="0" smtClean="0"/>
              <a:t>(ii) holds indirectly, or together with any direct holdings, not less than ten per cent. of the voting rights in the </a:t>
            </a:r>
            <a:r>
              <a:rPr lang="en-US" sz="2400" b="1" dirty="0" smtClean="0"/>
              <a:t>shares</a:t>
            </a:r>
            <a:r>
              <a:rPr lang="en-US" sz="2400" dirty="0" smtClean="0"/>
              <a:t>;</a:t>
            </a:r>
          </a:p>
          <a:p>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sz="2400" dirty="0" smtClean="0"/>
              <a:t>(iii) has right to receive or participate in not less than ten per cent. of the total distributable dividend, or any other distribution, in a financial year through indirect holdings alone, or together with any direct holdings;</a:t>
            </a:r>
          </a:p>
          <a:p>
            <a:r>
              <a:rPr lang="en-US" sz="2400" dirty="0" smtClean="0"/>
              <a:t>(iv) has right to exercise, or actually exercises, significant influence or control, in any manner other than through direct-holdings alone</a:t>
            </a:r>
          </a:p>
          <a:p>
            <a:r>
              <a:rPr lang="en-US" sz="2400" b="1" dirty="0" smtClean="0"/>
              <a:t>Shares</a:t>
            </a:r>
            <a:r>
              <a:rPr lang="en-US" sz="2400" dirty="0" smtClean="0"/>
              <a:t> include Compulsorily Convertible Preference Shares, Compulsorily Convertible Debentures and Global Depository Receipts. </a:t>
            </a:r>
          </a:p>
          <a:p>
            <a:endParaRPr lang="en-US" sz="2400"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 in sec 89 and 90</a:t>
            </a:r>
            <a:endParaRPr lang="en-US" dirty="0"/>
          </a:p>
        </p:txBody>
      </p:sp>
      <p:graphicFrame>
        <p:nvGraphicFramePr>
          <p:cNvPr id="5" name="Content Placeholder 4"/>
          <p:cNvGraphicFramePr>
            <a:graphicFrameLocks noGrp="1"/>
          </p:cNvGraphicFramePr>
          <p:nvPr>
            <p:ph idx="1"/>
          </p:nvPr>
        </p:nvGraphicFramePr>
        <p:xfrm>
          <a:off x="457200" y="1600200"/>
          <a:ext cx="8229600" cy="35763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SEC 89</a:t>
                      </a:r>
                      <a:endParaRPr lang="en-US" dirty="0"/>
                    </a:p>
                  </a:txBody>
                  <a:tcPr/>
                </a:tc>
                <a:tc>
                  <a:txBody>
                    <a:bodyPr/>
                    <a:lstStyle/>
                    <a:p>
                      <a:r>
                        <a:rPr lang="en-US" dirty="0" smtClean="0"/>
                        <a:t>SEC90</a:t>
                      </a:r>
                      <a:endParaRPr lang="en-US" dirty="0"/>
                    </a:p>
                  </a:txBody>
                  <a:tcPr/>
                </a:tc>
              </a:tr>
              <a:tr h="370840">
                <a:tc>
                  <a:txBody>
                    <a:bodyPr/>
                    <a:lstStyle/>
                    <a:p>
                      <a:r>
                        <a:rPr lang="en-US" dirty="0" smtClean="0"/>
                        <a:t>Reporting of any percentage</a:t>
                      </a:r>
                      <a:endParaRPr lang="en-US" dirty="0"/>
                    </a:p>
                  </a:txBody>
                  <a:tcPr/>
                </a:tc>
                <a:tc>
                  <a:txBody>
                    <a:bodyPr/>
                    <a:lstStyle/>
                    <a:p>
                      <a:r>
                        <a:rPr lang="en-US" dirty="0" smtClean="0"/>
                        <a:t>Minimum 10%</a:t>
                      </a:r>
                      <a:endParaRPr lang="en-US" dirty="0"/>
                    </a:p>
                  </a:txBody>
                  <a:tcPr/>
                </a:tc>
              </a:tr>
              <a:tr h="370840">
                <a:tc>
                  <a:txBody>
                    <a:bodyPr/>
                    <a:lstStyle/>
                    <a:p>
                      <a:r>
                        <a:rPr lang="en-US" dirty="0" smtClean="0"/>
                        <a:t>Both </a:t>
                      </a:r>
                      <a:r>
                        <a:rPr lang="en-US" dirty="0" err="1" smtClean="0"/>
                        <a:t>Regd</a:t>
                      </a:r>
                      <a:r>
                        <a:rPr lang="en-US" dirty="0" smtClean="0"/>
                        <a:t> owner and beneficial owner have to report</a:t>
                      </a:r>
                      <a:endParaRPr lang="en-US" dirty="0"/>
                    </a:p>
                  </a:txBody>
                  <a:tcPr/>
                </a:tc>
                <a:tc>
                  <a:txBody>
                    <a:bodyPr/>
                    <a:lstStyle/>
                    <a:p>
                      <a:r>
                        <a:rPr lang="en-US" dirty="0" smtClean="0"/>
                        <a:t>Only SBO</a:t>
                      </a:r>
                      <a:endParaRPr lang="en-US" dirty="0"/>
                    </a:p>
                  </a:txBody>
                  <a:tcPr/>
                </a:tc>
              </a:tr>
              <a:tr h="370840">
                <a:tc>
                  <a:txBody>
                    <a:bodyPr/>
                    <a:lstStyle/>
                    <a:p>
                      <a:r>
                        <a:rPr lang="en-US" dirty="0" smtClean="0"/>
                        <a:t>Applicable to all members</a:t>
                      </a:r>
                      <a:endParaRPr lang="en-US" dirty="0"/>
                    </a:p>
                  </a:txBody>
                  <a:tcPr/>
                </a:tc>
                <a:tc>
                  <a:txBody>
                    <a:bodyPr/>
                    <a:lstStyle/>
                    <a:p>
                      <a:r>
                        <a:rPr lang="en-US" dirty="0" smtClean="0"/>
                        <a:t>Only natural person has to declare</a:t>
                      </a:r>
                      <a:endParaRPr lang="en-US" dirty="0"/>
                    </a:p>
                  </a:txBody>
                  <a:tcPr/>
                </a:tc>
              </a:tr>
              <a:tr h="370840">
                <a:tc>
                  <a:txBody>
                    <a:bodyPr/>
                    <a:lstStyle/>
                    <a:p>
                      <a:r>
                        <a:rPr lang="en-US" dirty="0" smtClean="0"/>
                        <a:t>Company</a:t>
                      </a:r>
                      <a:r>
                        <a:rPr lang="en-US" baseline="0" dirty="0" smtClean="0"/>
                        <a:t> need not enquire</a:t>
                      </a:r>
                      <a:endParaRPr lang="en-US" dirty="0"/>
                    </a:p>
                  </a:txBody>
                  <a:tcPr/>
                </a:tc>
                <a:tc>
                  <a:txBody>
                    <a:bodyPr/>
                    <a:lstStyle/>
                    <a:p>
                      <a:r>
                        <a:rPr lang="en-US" dirty="0" smtClean="0"/>
                        <a:t>Company should enquire and ensure compliance</a:t>
                      </a:r>
                      <a:endParaRPr lang="en-US" dirty="0"/>
                    </a:p>
                  </a:txBody>
                  <a:tcPr/>
                </a:tc>
              </a:tr>
              <a:tr h="370840">
                <a:tc>
                  <a:txBody>
                    <a:bodyPr/>
                    <a:lstStyle/>
                    <a:p>
                      <a:r>
                        <a:rPr lang="en-US" dirty="0" smtClean="0"/>
                        <a:t>Only shares</a:t>
                      </a:r>
                      <a:endParaRPr lang="en-US" dirty="0"/>
                    </a:p>
                  </a:txBody>
                  <a:tcPr/>
                </a:tc>
                <a:tc>
                  <a:txBody>
                    <a:bodyPr/>
                    <a:lstStyle/>
                    <a:p>
                      <a:r>
                        <a:rPr lang="en-US" dirty="0" smtClean="0"/>
                        <a:t>Shares, GDR, Compulsorily Convertible </a:t>
                      </a:r>
                      <a:r>
                        <a:rPr lang="en-US" dirty="0" err="1" smtClean="0"/>
                        <a:t>Pref</a:t>
                      </a:r>
                      <a:r>
                        <a:rPr lang="en-US" dirty="0" smtClean="0"/>
                        <a:t> Shares, Compulsorily Convertible Debs</a:t>
                      </a:r>
                      <a:endParaRPr lang="en-US" dirty="0"/>
                    </a:p>
                  </a:txBody>
                  <a:tcPr/>
                </a:tc>
              </a:tr>
            </a:tbl>
          </a:graphicData>
        </a:graphic>
      </p:graphicFrame>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       Mr. A  </a:t>
            </a:r>
          </a:p>
          <a:p>
            <a:r>
              <a:rPr lang="en-US" dirty="0" smtClean="0"/>
              <a:t>           | 80%</a:t>
            </a:r>
          </a:p>
          <a:p>
            <a:pPr>
              <a:buNone/>
            </a:pPr>
            <a:r>
              <a:rPr lang="en-US" dirty="0" smtClean="0"/>
              <a:t>       ABC P Ltd </a:t>
            </a:r>
          </a:p>
          <a:p>
            <a:pPr>
              <a:buNone/>
            </a:pPr>
            <a:r>
              <a:rPr lang="en-US" dirty="0" smtClean="0"/>
              <a:t>              | 80%</a:t>
            </a:r>
          </a:p>
          <a:p>
            <a:pPr>
              <a:buNone/>
            </a:pPr>
            <a:r>
              <a:rPr lang="en-US" dirty="0" smtClean="0"/>
              <a:t>       DEF P. Ltd</a:t>
            </a:r>
          </a:p>
          <a:p>
            <a:pPr>
              <a:buNone/>
            </a:pPr>
            <a:r>
              <a:rPr lang="en-US" dirty="0" smtClean="0"/>
              <a:t>A is SBO in DEF P Ltd </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000" dirty="0" smtClean="0"/>
              <a:t>Financial Action Task Force (FATF) was established in 1989 by G7. According to FATF, Beneficial owner means</a:t>
            </a:r>
          </a:p>
          <a:p>
            <a:r>
              <a:rPr lang="en-US" sz="2000" dirty="0" smtClean="0"/>
              <a:t>The natural person(s) who ultimately owns or controls a customer and/or the natural person on whose behalf a transaction is being conducted. It also includes persons who exercise ultimate effective control over a legal person or arrangement. Further it is explained that ‘ultimately owns or controls’ and ‘ultimate effective control’ refer to situations in which ownership/control is exercised through a chain of ownership or by means of control other than direct control. (Guidance on transparency and beneficial ownership)</a:t>
            </a:r>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       Mr. A  </a:t>
            </a:r>
          </a:p>
          <a:p>
            <a:r>
              <a:rPr lang="en-US" dirty="0" smtClean="0"/>
              <a:t>           | 80%</a:t>
            </a:r>
          </a:p>
          <a:p>
            <a:pPr>
              <a:buNone/>
            </a:pPr>
            <a:r>
              <a:rPr lang="en-US" dirty="0" smtClean="0"/>
              <a:t>       ABC P Ltd         </a:t>
            </a:r>
          </a:p>
          <a:p>
            <a:pPr>
              <a:buNone/>
            </a:pPr>
            <a:r>
              <a:rPr lang="en-US" dirty="0" smtClean="0"/>
              <a:t>              | 10%       </a:t>
            </a:r>
          </a:p>
          <a:p>
            <a:pPr>
              <a:buNone/>
            </a:pPr>
            <a:r>
              <a:rPr lang="en-US" dirty="0" smtClean="0"/>
              <a:t>                DEF P. Ltd</a:t>
            </a:r>
          </a:p>
          <a:p>
            <a:pPr>
              <a:buNone/>
            </a:pPr>
            <a:r>
              <a:rPr lang="en-US" dirty="0" smtClean="0"/>
              <a:t>A is SBO in DEF P Ltd and shall file BEN 1 with DEF P Ltd</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Mr. A (Karta)</a:t>
            </a:r>
          </a:p>
          <a:p>
            <a:pPr>
              <a:buNone/>
            </a:pPr>
            <a:r>
              <a:rPr lang="en-US" dirty="0" smtClean="0"/>
              <a:t>       |</a:t>
            </a:r>
          </a:p>
          <a:p>
            <a:pPr>
              <a:buNone/>
            </a:pPr>
            <a:r>
              <a:rPr lang="en-US" dirty="0" smtClean="0"/>
              <a:t>		A HUF (holds 10% or more)</a:t>
            </a:r>
          </a:p>
          <a:p>
            <a:pPr>
              <a:buNone/>
            </a:pPr>
            <a:r>
              <a:rPr lang="en-US" dirty="0" smtClean="0"/>
              <a:t>       |</a:t>
            </a:r>
          </a:p>
          <a:p>
            <a:pPr>
              <a:buNone/>
            </a:pPr>
            <a:r>
              <a:rPr lang="en-US" dirty="0" smtClean="0"/>
              <a:t>     PQR Ltd.</a:t>
            </a:r>
          </a:p>
          <a:p>
            <a:pPr>
              <a:buNone/>
            </a:pPr>
            <a:endParaRPr lang="en-US" dirty="0" smtClean="0"/>
          </a:p>
          <a:p>
            <a:pPr>
              <a:buNone/>
            </a:pPr>
            <a:r>
              <a:rPr lang="en-US" dirty="0" smtClean="0"/>
              <a:t>A is SBO and shall file BEN 1 with PQR Ltd.</a:t>
            </a:r>
            <a:endParaRPr lang="en-US"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buNone/>
            </a:pPr>
            <a:r>
              <a:rPr lang="en-US" dirty="0" smtClean="0"/>
              <a:t>			Mr. A (holding majority stake)</a:t>
            </a:r>
          </a:p>
          <a:p>
            <a:pPr lvl="1">
              <a:buNone/>
            </a:pPr>
            <a:r>
              <a:rPr lang="en-US" dirty="0" smtClean="0"/>
              <a:t>			|</a:t>
            </a:r>
          </a:p>
          <a:p>
            <a:pPr lvl="1">
              <a:buNone/>
            </a:pPr>
            <a:r>
              <a:rPr lang="en-US" dirty="0" smtClean="0"/>
              <a:t>			Y Ltd	(Partner)		MR. B (Partner)</a:t>
            </a:r>
          </a:p>
          <a:p>
            <a:pPr lvl="1">
              <a:buNone/>
            </a:pPr>
            <a:r>
              <a:rPr lang="en-US" dirty="0" smtClean="0"/>
              <a:t>				|			|</a:t>
            </a:r>
          </a:p>
          <a:p>
            <a:pPr lvl="1">
              <a:buNone/>
            </a:pPr>
            <a:r>
              <a:rPr lang="en-US" dirty="0" smtClean="0"/>
              <a:t>					YB Enterprises (or LLP)</a:t>
            </a:r>
          </a:p>
          <a:p>
            <a:pPr lvl="1">
              <a:buNone/>
            </a:pPr>
            <a:r>
              <a:rPr lang="en-US" dirty="0" smtClean="0"/>
              <a:t>					(holds 10% or more)</a:t>
            </a:r>
          </a:p>
          <a:p>
            <a:pPr lvl="1">
              <a:buNone/>
            </a:pPr>
            <a:r>
              <a:rPr lang="en-US" dirty="0" smtClean="0"/>
              <a:t>					|</a:t>
            </a:r>
          </a:p>
          <a:p>
            <a:pPr lvl="1">
              <a:buNone/>
            </a:pPr>
            <a:r>
              <a:rPr lang="en-US" dirty="0" smtClean="0"/>
              <a:t>					S Ltd.</a:t>
            </a:r>
          </a:p>
          <a:p>
            <a:pPr lvl="1">
              <a:buNone/>
            </a:pPr>
            <a:r>
              <a:rPr lang="en-US" dirty="0" smtClean="0"/>
              <a:t>Both A and B shall be SBO and file with S Ltd.</a:t>
            </a:r>
          </a:p>
          <a:p>
            <a:pPr lvl="1">
              <a:buNone/>
            </a:pPr>
            <a:endParaRPr lang="en-US" dirty="0" smtClean="0"/>
          </a:p>
          <a:p>
            <a:pPr lvl="1">
              <a:buNone/>
            </a:pPr>
            <a:endParaRPr lang="en-US"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DETERMINATION</a:t>
            </a:r>
            <a:endParaRPr lang="en-US" dirty="0"/>
          </a:p>
        </p:txBody>
      </p:sp>
      <p:sp>
        <p:nvSpPr>
          <p:cNvPr id="3" name="Content Placeholder 2"/>
          <p:cNvSpPr>
            <a:spLocks noGrp="1"/>
          </p:cNvSpPr>
          <p:nvPr>
            <p:ph idx="1"/>
          </p:nvPr>
        </p:nvSpPr>
        <p:spPr/>
        <p:txBody>
          <a:bodyPr/>
          <a:lstStyle/>
          <a:p>
            <a:r>
              <a:rPr lang="en-US" sz="2000" dirty="0" err="1" smtClean="0"/>
              <a:t>i</a:t>
            </a:r>
            <a:r>
              <a:rPr lang="en-US" sz="2000" dirty="0" smtClean="0"/>
              <a:t>) where the member of the reporting company is a body corporate (whether incorporated or registered in India or abroad), other than a limited liability partnership, and the individual,-</a:t>
            </a:r>
          </a:p>
          <a:p>
            <a:r>
              <a:rPr lang="en-US" sz="2000" dirty="0" smtClean="0"/>
              <a:t>(a) holds majority stake in that member; or</a:t>
            </a:r>
          </a:p>
          <a:p>
            <a:r>
              <a:rPr lang="en-US" sz="2000" dirty="0" smtClean="0"/>
              <a:t>(b) holds majority stake in the ultimate holding company (whether incorporated or registered in India or abroad) of that member;</a:t>
            </a:r>
          </a:p>
          <a:p>
            <a:r>
              <a:rPr lang="en-US" sz="2000" dirty="0" smtClean="0"/>
              <a:t>where the member of the reporting company is a Hindu Undivided Family (HUF) (</a:t>
            </a:r>
            <a:r>
              <a:rPr lang="en-US" sz="2000" i="1" dirty="0" smtClean="0"/>
              <a:t>through </a:t>
            </a:r>
            <a:r>
              <a:rPr lang="en-US" sz="2000" i="1" dirty="0" err="1" smtClean="0"/>
              <a:t>karta</a:t>
            </a:r>
            <a:r>
              <a:rPr lang="en-US" sz="2000" dirty="0" smtClean="0"/>
              <a:t>), and the individual is the </a:t>
            </a:r>
            <a:r>
              <a:rPr lang="en-US" sz="2000" i="1" dirty="0" err="1" smtClean="0"/>
              <a:t>karta</a:t>
            </a:r>
            <a:r>
              <a:rPr lang="en-US" sz="2000" dirty="0" smtClean="0"/>
              <a:t> of the HUF; </a:t>
            </a:r>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where the member of the reporting company is a partnership entity (through itself or a partner), and the individual,-</a:t>
            </a:r>
          </a:p>
          <a:p>
            <a:r>
              <a:rPr lang="en-US" sz="2000" dirty="0" smtClean="0"/>
              <a:t>(a) is a partner; or</a:t>
            </a:r>
          </a:p>
          <a:p>
            <a:r>
              <a:rPr lang="en-US" sz="2000" dirty="0" smtClean="0"/>
              <a:t>(b) holds majority stake in the body corporate which is a partner of the partnership entity; or</a:t>
            </a:r>
          </a:p>
          <a:p>
            <a:r>
              <a:rPr lang="en-US" sz="2000" dirty="0" smtClean="0"/>
              <a:t>(c) holds majority stake in the ultimate holding company of the body corporate which is a partner of the partnership entity</a:t>
            </a:r>
          </a:p>
          <a:p>
            <a:r>
              <a:rPr lang="en-US" sz="2000" dirty="0" smtClean="0"/>
              <a:t>partnership entity" means a partnership firm registered under the Indian Partnership Act,1932  or a limited liability partnership registered under the Limited Liability Partnership Act, 2008 </a:t>
            </a:r>
            <a:endParaRPr lang="en-US" sz="2000"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(Contd.)</a:t>
            </a:r>
            <a:endParaRPr lang="en-US" dirty="0"/>
          </a:p>
        </p:txBody>
      </p:sp>
      <p:sp>
        <p:nvSpPr>
          <p:cNvPr id="3" name="Content Placeholder 2"/>
          <p:cNvSpPr>
            <a:spLocks noGrp="1"/>
          </p:cNvSpPr>
          <p:nvPr>
            <p:ph idx="1"/>
          </p:nvPr>
        </p:nvSpPr>
        <p:spPr/>
        <p:txBody>
          <a:bodyPr/>
          <a:lstStyle/>
          <a:p>
            <a:r>
              <a:rPr lang="en-US" sz="2400" dirty="0" smtClean="0"/>
              <a:t>where the member of the reporting company is a trust (through trustee), and the individual,-</a:t>
            </a:r>
          </a:p>
          <a:p>
            <a:r>
              <a:rPr lang="en-US" sz="2400" dirty="0" smtClean="0"/>
              <a:t>(a) is a trustee in case of a discretionary trust or a charitable trust;</a:t>
            </a:r>
          </a:p>
          <a:p>
            <a:r>
              <a:rPr lang="en-US" sz="2400" dirty="0" smtClean="0"/>
              <a:t>(b) is a beneficiary in case of a specific trust;</a:t>
            </a:r>
          </a:p>
          <a:p>
            <a:r>
              <a:rPr lang="en-US" sz="2400" dirty="0" smtClean="0"/>
              <a:t>(c) is the author or </a:t>
            </a:r>
            <a:r>
              <a:rPr lang="en-US" sz="2400" dirty="0" err="1" smtClean="0"/>
              <a:t>settlor</a:t>
            </a:r>
            <a:r>
              <a:rPr lang="en-US" sz="2400" dirty="0" smtClean="0"/>
              <a:t> in case of a revocable trust</a:t>
            </a:r>
          </a:p>
          <a:p>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where the member of the reporting company is,-</a:t>
            </a:r>
          </a:p>
          <a:p>
            <a:r>
              <a:rPr lang="en-US" sz="2000" dirty="0" smtClean="0"/>
              <a:t>(a) a pooled investment vehicle; or</a:t>
            </a:r>
          </a:p>
          <a:p>
            <a:r>
              <a:rPr lang="en-US" sz="2000" dirty="0" smtClean="0"/>
              <a:t>(b) an entity controlled by the pooled investment vehicle,</a:t>
            </a:r>
          </a:p>
          <a:p>
            <a:r>
              <a:rPr lang="en-US" sz="2000" dirty="0" smtClean="0"/>
              <a:t>based in member State of the Financial Action Task Force on Money Laundering and the regulator of the securities market in such member State is a member of the International Organization of Securities Commissions, and the individual in relation to the pooled investment vehicle,-</a:t>
            </a:r>
          </a:p>
          <a:p>
            <a:r>
              <a:rPr lang="en-US" sz="2000" dirty="0" smtClean="0"/>
              <a:t>(A) is a general partner; or</a:t>
            </a:r>
          </a:p>
          <a:p>
            <a:r>
              <a:rPr lang="en-US" sz="2000" dirty="0" smtClean="0"/>
              <a:t>(B) is an investment manager; or</a:t>
            </a:r>
          </a:p>
          <a:p>
            <a:r>
              <a:rPr lang="en-US" sz="2000" dirty="0" smtClean="0"/>
              <a:t>(C) is a Chief Executive Officer where the investment manager of such pooled vehicle is a body corporate or a partnership entity</a:t>
            </a:r>
          </a:p>
          <a:p>
            <a:endParaRPr lang="en-US" sz="2000"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 TOGETHER</a:t>
            </a:r>
            <a:endParaRPr lang="en-US" dirty="0"/>
          </a:p>
        </p:txBody>
      </p:sp>
      <p:sp>
        <p:nvSpPr>
          <p:cNvPr id="3" name="Content Placeholder 2"/>
          <p:cNvSpPr>
            <a:spLocks noGrp="1"/>
          </p:cNvSpPr>
          <p:nvPr>
            <p:ph idx="1"/>
          </p:nvPr>
        </p:nvSpPr>
        <p:spPr/>
        <p:txBody>
          <a:bodyPr/>
          <a:lstStyle/>
          <a:p>
            <a:r>
              <a:rPr lang="en-US" sz="2400" dirty="0" smtClean="0"/>
              <a:t>For the purpose of this clause, if any individual, or individuals acting through any person or trust, act with a common intent or purpose of exercising any rights or entitlements, or exercising control or significant influence, over a reporting company, pursuant to an agreement or understanding, formal or informal, such individual, or individuals, acting through any person or trust, as the case may be, shall be deemed to be 'acting together'</a:t>
            </a:r>
            <a:endParaRPr lang="en-US" sz="2400"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EXCLUSIONS</a:t>
            </a:r>
            <a:endParaRPr lang="en-US"/>
          </a:p>
        </p:txBody>
      </p:sp>
      <p:sp>
        <p:nvSpPr>
          <p:cNvPr id="3" name="Content Placeholder 2"/>
          <p:cNvSpPr>
            <a:spLocks noGrp="1"/>
          </p:cNvSpPr>
          <p:nvPr>
            <p:ph idx="1"/>
          </p:nvPr>
        </p:nvSpPr>
        <p:spPr/>
        <p:txBody>
          <a:bodyPr/>
          <a:lstStyle/>
          <a:p>
            <a:r>
              <a:rPr lang="en-US" sz="2400" dirty="0" smtClean="0"/>
              <a:t>An individual shall be considered to hold a right or entitlement directly in the reporting company, if he satisfies any of the following criteria, namely.'</a:t>
            </a:r>
          </a:p>
          <a:p>
            <a:r>
              <a:rPr lang="en-US" sz="2400" dirty="0" smtClean="0"/>
              <a:t>(</a:t>
            </a:r>
            <a:r>
              <a:rPr lang="en-US" sz="2400" dirty="0" err="1" smtClean="0"/>
              <a:t>i</a:t>
            </a:r>
            <a:r>
              <a:rPr lang="en-US" sz="2400" dirty="0" smtClean="0"/>
              <a:t>) the shares in the reporting company representing such right or entitlement are held in the name of the individual;</a:t>
            </a:r>
          </a:p>
          <a:p>
            <a:r>
              <a:rPr lang="en-US" sz="2400" dirty="0" smtClean="0"/>
              <a:t>(ii) the individual holds or acquires a beneficial interest in the share of the reporting company under sub-section (2) of section 89, and has made a declaration in this regard to the reporting company</a:t>
            </a:r>
          </a:p>
          <a:p>
            <a:endParaRPr lang="en-US" sz="2400"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ISSUES</a:t>
            </a:r>
            <a:endParaRPr lang="en-US" dirty="0"/>
          </a:p>
        </p:txBody>
      </p:sp>
      <p:sp>
        <p:nvSpPr>
          <p:cNvPr id="3" name="Content Placeholder 2"/>
          <p:cNvSpPr>
            <a:spLocks noGrp="1"/>
          </p:cNvSpPr>
          <p:nvPr>
            <p:ph idx="1"/>
          </p:nvPr>
        </p:nvSpPr>
        <p:spPr/>
        <p:txBody>
          <a:bodyPr/>
          <a:lstStyle/>
          <a:p>
            <a:r>
              <a:rPr lang="en-US" dirty="0" smtClean="0"/>
              <a:t>How percentage of CCPS or </a:t>
            </a:r>
            <a:r>
              <a:rPr lang="en-US" dirty="0" err="1" smtClean="0"/>
              <a:t>conv</a:t>
            </a:r>
            <a:r>
              <a:rPr lang="en-US" dirty="0" smtClean="0"/>
              <a:t> debs to be calculated </a:t>
            </a:r>
            <a:r>
              <a:rPr lang="en-US" dirty="0" err="1" smtClean="0"/>
              <a:t>alongwith</a:t>
            </a:r>
            <a:r>
              <a:rPr lang="en-US" dirty="0" smtClean="0"/>
              <a:t> shares? </a:t>
            </a:r>
            <a:r>
              <a:rPr lang="en-US" dirty="0" smtClean="0"/>
              <a:t> </a:t>
            </a:r>
            <a:r>
              <a:rPr lang="en-US" dirty="0" smtClean="0"/>
              <a:t>(Apparently </a:t>
            </a:r>
            <a:r>
              <a:rPr lang="en-US" dirty="0" smtClean="0"/>
              <a:t>existing CCPS/Debs </a:t>
            </a:r>
            <a:r>
              <a:rPr lang="en-US" dirty="0" smtClean="0"/>
              <a:t>and only number to be considered)</a:t>
            </a:r>
          </a:p>
          <a:p>
            <a:r>
              <a:rPr lang="en-US" dirty="0" smtClean="0"/>
              <a:t>Listed companies- need for continuous monitoring</a:t>
            </a:r>
          </a:p>
          <a:p>
            <a:r>
              <a:rPr lang="en-US" dirty="0" smtClean="0"/>
              <a:t>In case of significant influence, how shares are to be identified?</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(Contd.)</a:t>
            </a:r>
            <a:endParaRPr lang="en-US" dirty="0"/>
          </a:p>
        </p:txBody>
      </p:sp>
      <p:sp>
        <p:nvSpPr>
          <p:cNvPr id="3" name="Content Placeholder 2"/>
          <p:cNvSpPr>
            <a:spLocks noGrp="1"/>
          </p:cNvSpPr>
          <p:nvPr>
            <p:ph idx="1"/>
          </p:nvPr>
        </p:nvSpPr>
        <p:spPr/>
        <p:txBody>
          <a:bodyPr/>
          <a:lstStyle/>
          <a:p>
            <a:r>
              <a:rPr lang="en-US" sz="2000" dirty="0" smtClean="0"/>
              <a:t>FATF has suggested recommendations (Note 24) which requires each country to develop mechanism to ensure that adequate, accurate and timely information is made available on beneficial ownership and control of companies and other legal persons (beneficial ownership information) that are created in the country</a:t>
            </a:r>
          </a:p>
          <a:p>
            <a:r>
              <a:rPr lang="en-US" sz="2000" dirty="0" smtClean="0"/>
              <a:t>Purpose :</a:t>
            </a:r>
            <a:r>
              <a:rPr lang="en-US" sz="2000" b="1" u="sng" dirty="0" smtClean="0"/>
              <a:t> </a:t>
            </a:r>
            <a:endParaRPr lang="en-US" sz="2000" dirty="0" smtClean="0"/>
          </a:p>
          <a:p>
            <a:r>
              <a:rPr lang="en-US" sz="2000" dirty="0" smtClean="0"/>
              <a:t>To prevent misuse of legal person/ corporate vehicle (in short lifting the corporate veil)</a:t>
            </a:r>
          </a:p>
          <a:p>
            <a:r>
              <a:rPr lang="en-US" sz="2000" dirty="0" smtClean="0"/>
              <a:t>To fight against issue of money laundering and funding for terrorist activities (</a:t>
            </a:r>
            <a:r>
              <a:rPr lang="en-US" sz="2000" b="1" dirty="0" smtClean="0"/>
              <a:t>global concern)</a:t>
            </a:r>
            <a:endParaRPr lang="en-US" sz="2000" dirty="0" smtClean="0"/>
          </a:p>
          <a:p>
            <a:r>
              <a:rPr lang="en-US" sz="2000" dirty="0" smtClean="0"/>
              <a:t>India committed to FATF to put in place SBO rules long back</a:t>
            </a:r>
          </a:p>
          <a:p>
            <a:pPr>
              <a:buNone/>
            </a:pPr>
            <a:r>
              <a:rPr lang="en-US" sz="2400" dirty="0" smtClean="0"/>
              <a:t/>
            </a:r>
            <a:br>
              <a:rPr lang="en-US" sz="2400" dirty="0" smtClean="0"/>
            </a:b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OWNERSHIP</a:t>
            </a:r>
            <a:endParaRPr lang="en-US" dirty="0"/>
          </a:p>
        </p:txBody>
      </p:sp>
      <p:sp>
        <p:nvSpPr>
          <p:cNvPr id="3" name="Content Placeholder 2"/>
          <p:cNvSpPr>
            <a:spLocks noGrp="1"/>
          </p:cNvSpPr>
          <p:nvPr>
            <p:ph idx="1"/>
          </p:nvPr>
        </p:nvSpPr>
        <p:spPr/>
        <p:txBody>
          <a:bodyPr/>
          <a:lstStyle/>
          <a:p>
            <a:r>
              <a:rPr lang="en-US" sz="2400" dirty="0" smtClean="0"/>
              <a:t>Co to maintain register (BEN 3) and file return (BEN 2)</a:t>
            </a:r>
          </a:p>
          <a:p>
            <a:r>
              <a:rPr lang="en-US" sz="2400" dirty="0" smtClean="0"/>
              <a:t>Co to give notice (BEN 4) to any person whom the Co </a:t>
            </a:r>
            <a:r>
              <a:rPr lang="en-US" sz="2400" i="1" dirty="0" smtClean="0"/>
              <a:t>knows or has reasonable cause to believe- a) </a:t>
            </a:r>
            <a:r>
              <a:rPr lang="en-US" sz="2400" dirty="0" smtClean="0"/>
              <a:t>to be a significant beneficial owner (SBO)</a:t>
            </a:r>
            <a:r>
              <a:rPr lang="en-US" sz="2400" i="1" dirty="0" smtClean="0"/>
              <a:t> b) </a:t>
            </a:r>
            <a:r>
              <a:rPr lang="en-US" sz="2400" dirty="0" smtClean="0"/>
              <a:t>to be having knowledge of the identity of a SBO or c) to have been SBO during immediately preceding 3 years</a:t>
            </a:r>
          </a:p>
          <a:p>
            <a:r>
              <a:rPr lang="en-US" sz="2400" dirty="0" smtClean="0"/>
              <a:t>The person to give info within 30 days</a:t>
            </a:r>
          </a:p>
          <a:p>
            <a:r>
              <a:rPr lang="en-US" sz="2400" dirty="0" smtClean="0"/>
              <a:t>If he fails or gives unsatisfactory info, co to approach Tribunal</a:t>
            </a: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APPLICATION TO THE TRIBUNAL</a:t>
            </a:r>
            <a:endParaRPr lang="en-US" sz="3600" dirty="0"/>
          </a:p>
        </p:txBody>
      </p:sp>
      <p:sp>
        <p:nvSpPr>
          <p:cNvPr id="3" name="Content Placeholder 2"/>
          <p:cNvSpPr>
            <a:spLocks noGrp="1"/>
          </p:cNvSpPr>
          <p:nvPr>
            <p:ph idx="1"/>
          </p:nvPr>
        </p:nvSpPr>
        <p:spPr/>
        <p:txBody>
          <a:bodyPr/>
          <a:lstStyle/>
          <a:p>
            <a:r>
              <a:rPr lang="en-US" sz="2400" dirty="0" smtClean="0"/>
              <a:t>The Co. shall  apply to the Tribunal within a period of 15 days of the expiry of the period specified in the notice – </a:t>
            </a:r>
          </a:p>
          <a:p>
            <a:r>
              <a:rPr lang="en-US" sz="2400" dirty="0" smtClean="0"/>
              <a:t>for an order directing that the shares in question be subject to </a:t>
            </a:r>
          </a:p>
          <a:p>
            <a:r>
              <a:rPr lang="en-US" sz="2400" dirty="0" smtClean="0"/>
              <a:t>restrictions with regard to transfer of interest, </a:t>
            </a:r>
          </a:p>
          <a:p>
            <a:r>
              <a:rPr lang="en-US" sz="2400" dirty="0" smtClean="0"/>
              <a:t>suspension of the right to receive dividend; </a:t>
            </a:r>
          </a:p>
          <a:p>
            <a:r>
              <a:rPr lang="en-US" sz="2400" dirty="0" smtClean="0"/>
              <a:t>suspension of voting rights; </a:t>
            </a:r>
          </a:p>
          <a:p>
            <a:r>
              <a:rPr lang="en-US" sz="2400" dirty="0" smtClean="0"/>
              <a:t>any other restriction on all or any of the rights attached with the shares in question. </a:t>
            </a:r>
          </a:p>
          <a:p>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OWNERSHIP</a:t>
            </a:r>
            <a:endParaRPr lang="en-US" dirty="0"/>
          </a:p>
        </p:txBody>
      </p:sp>
      <p:sp>
        <p:nvSpPr>
          <p:cNvPr id="3" name="Content Placeholder 2"/>
          <p:cNvSpPr>
            <a:spLocks noGrp="1"/>
          </p:cNvSpPr>
          <p:nvPr>
            <p:ph idx="1"/>
          </p:nvPr>
        </p:nvSpPr>
        <p:spPr/>
        <p:txBody>
          <a:bodyPr/>
          <a:lstStyle/>
          <a:p>
            <a:r>
              <a:rPr lang="en-US" dirty="0" smtClean="0"/>
              <a:t>Tribunal to pass orders on Co application.</a:t>
            </a:r>
          </a:p>
          <a:p>
            <a:r>
              <a:rPr lang="en-US" dirty="0" smtClean="0"/>
              <a:t>Right of review is given to Tribunal explicitly. (Order 47 rule 1 CPC)</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 RESPONSIBILITY</a:t>
            </a:r>
            <a:endParaRPr lang="en-US" dirty="0"/>
          </a:p>
        </p:txBody>
      </p:sp>
      <p:sp>
        <p:nvSpPr>
          <p:cNvPr id="3" name="Content Placeholder 2"/>
          <p:cNvSpPr>
            <a:spLocks noGrp="1"/>
          </p:cNvSpPr>
          <p:nvPr>
            <p:ph idx="1"/>
          </p:nvPr>
        </p:nvSpPr>
        <p:spPr/>
        <p:txBody>
          <a:bodyPr/>
          <a:lstStyle/>
          <a:p>
            <a:r>
              <a:rPr lang="en-US" dirty="0" smtClean="0"/>
              <a:t>Every company shall take necessary steps to identify an individual who is a significant beneficial owner in relation to the company and require him to comply with the provisions of this section</a:t>
            </a:r>
            <a:endParaRPr lang="en-US"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PENALTY FOR NON-COMPLIANCE</a:t>
            </a:r>
            <a:endParaRPr lang="en-US" sz="3600" dirty="0"/>
          </a:p>
        </p:txBody>
      </p:sp>
      <p:sp>
        <p:nvSpPr>
          <p:cNvPr id="3" name="Content Placeholder 2"/>
          <p:cNvSpPr>
            <a:spLocks noGrp="1"/>
          </p:cNvSpPr>
          <p:nvPr>
            <p:ph idx="1"/>
          </p:nvPr>
        </p:nvSpPr>
        <p:spPr/>
        <p:txBody>
          <a:bodyPr/>
          <a:lstStyle/>
          <a:p>
            <a:r>
              <a:rPr lang="en-US" dirty="0" smtClean="0"/>
              <a:t>If person (SBO) fails to provide information about his Beneficial Interest as per Section 90 (1) then such person shall be liable for penalty of 50K and further penalty of Rs. 1000 per day (maximum Rs. 2 </a:t>
            </a:r>
            <a:r>
              <a:rPr lang="en-US" dirty="0" err="1" smtClean="0"/>
              <a:t>lakh</a:t>
            </a:r>
            <a:r>
              <a:rPr lang="en-US" dirty="0" smtClean="0"/>
              <a:t>) </a:t>
            </a:r>
          </a:p>
          <a:p>
            <a:r>
              <a:rPr lang="en-US" dirty="0" smtClean="0"/>
              <a:t>where the failure is a continuing one, with a further fine which may extend to Rs.1000/- for every day after the first during which the failure continues </a:t>
            </a:r>
          </a:p>
          <a:p>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PENALTY (Contd.)</a:t>
            </a:r>
            <a:endParaRPr lang="en-US" dirty="0"/>
          </a:p>
        </p:txBody>
      </p:sp>
      <p:sp>
        <p:nvSpPr>
          <p:cNvPr id="3" name="Content Placeholder 2"/>
          <p:cNvSpPr>
            <a:spLocks noGrp="1"/>
          </p:cNvSpPr>
          <p:nvPr>
            <p:ph idx="1"/>
          </p:nvPr>
        </p:nvSpPr>
        <p:spPr/>
        <p:txBody>
          <a:bodyPr/>
          <a:lstStyle/>
          <a:p>
            <a:r>
              <a:rPr lang="en-US" sz="2400" dirty="0" smtClean="0"/>
              <a:t>If a Company, required to maintain Register</a:t>
            </a:r>
            <a:r>
              <a:rPr lang="en-US" sz="2400" b="1" dirty="0" smtClean="0"/>
              <a:t> </a:t>
            </a:r>
            <a:r>
              <a:rPr lang="en-US" sz="2400" dirty="0" smtClean="0"/>
              <a:t>under Section 90 (2) and file the information in return under</a:t>
            </a:r>
            <a:r>
              <a:rPr lang="en-US" sz="2400" b="1" dirty="0" smtClean="0"/>
              <a:t> </a:t>
            </a:r>
            <a:r>
              <a:rPr lang="en-US" sz="2400" dirty="0" smtClean="0"/>
              <a:t>Section 90 (4) or required to take steps under (4A), fails to do so or denies inspection, the Company shall be punishable with penalty – Rs.1 </a:t>
            </a:r>
            <a:r>
              <a:rPr lang="en-US" sz="2400" dirty="0" err="1" smtClean="0"/>
              <a:t>lakh</a:t>
            </a:r>
            <a:r>
              <a:rPr lang="en-US" sz="2400" dirty="0" smtClean="0"/>
              <a:t> plus Rs 500 per day (maximum Rs.5 </a:t>
            </a:r>
            <a:r>
              <a:rPr lang="en-US" sz="2400" dirty="0" err="1" smtClean="0"/>
              <a:t>Lakhs</a:t>
            </a:r>
            <a:r>
              <a:rPr lang="en-US" sz="2400" dirty="0" smtClean="0"/>
              <a:t>) </a:t>
            </a:r>
          </a:p>
          <a:p>
            <a:r>
              <a:rPr lang="en-US" sz="2400" dirty="0" smtClean="0"/>
              <a:t>OID-  Rs. 25K plus Rs. 200 per day (Maximum Rs. 1 </a:t>
            </a:r>
            <a:r>
              <a:rPr lang="en-US" sz="2400" dirty="0" err="1" smtClean="0"/>
              <a:t>lakh</a:t>
            </a:r>
            <a:r>
              <a:rPr lang="en-US" sz="2400" dirty="0" smtClean="0"/>
              <a:t>)</a:t>
            </a:r>
          </a:p>
          <a:p>
            <a:r>
              <a:rPr lang="en-US" sz="2400" dirty="0" smtClean="0"/>
              <a:t>No penalty if the co does not give notice to probable SBO</a:t>
            </a:r>
          </a:p>
          <a:p>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PENALTY (Contd.)</a:t>
            </a:r>
            <a:endParaRPr lang="en-US" dirty="0"/>
          </a:p>
        </p:txBody>
      </p:sp>
      <p:sp>
        <p:nvSpPr>
          <p:cNvPr id="3" name="Content Placeholder 2"/>
          <p:cNvSpPr>
            <a:spLocks noGrp="1"/>
          </p:cNvSpPr>
          <p:nvPr>
            <p:ph idx="1"/>
          </p:nvPr>
        </p:nvSpPr>
        <p:spPr/>
        <p:txBody>
          <a:bodyPr/>
          <a:lstStyle/>
          <a:p>
            <a:r>
              <a:rPr lang="en-US" dirty="0" smtClean="0"/>
              <a:t>If a person willfully furnishes any false or incorrect information or suppresses any material information of which he is aware in the declaration made under Section 90, he shall be liable to action under Section 447, which is punishment for Fraud </a:t>
            </a:r>
          </a:p>
          <a:p>
            <a:pPr>
              <a:buNone/>
            </a:pPr>
            <a:r>
              <a:rPr lang="en-US" dirty="0" smtClean="0"/>
              <a:t/>
            </a:r>
            <a:br>
              <a:rPr lang="en-US" dirty="0" smtClean="0"/>
            </a:b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CG (Sec 216)</a:t>
            </a:r>
            <a:endParaRPr lang="en-US" dirty="0"/>
          </a:p>
        </p:txBody>
      </p:sp>
      <p:sp>
        <p:nvSpPr>
          <p:cNvPr id="3" name="Content Placeholder 2"/>
          <p:cNvSpPr>
            <a:spLocks noGrp="1"/>
          </p:cNvSpPr>
          <p:nvPr>
            <p:ph idx="1"/>
          </p:nvPr>
        </p:nvSpPr>
        <p:spPr/>
        <p:txBody>
          <a:bodyPr/>
          <a:lstStyle/>
          <a:p>
            <a:r>
              <a:rPr lang="en-US" dirty="0" smtClean="0"/>
              <a:t>To appoint inspectors(s) to investigate on matters relating to the co and its members for determining the true persons re </a:t>
            </a:r>
          </a:p>
          <a:p>
            <a:r>
              <a:rPr lang="en-US" dirty="0" smtClean="0"/>
              <a:t>Financial interest</a:t>
            </a:r>
          </a:p>
          <a:p>
            <a:r>
              <a:rPr lang="en-US" dirty="0" smtClean="0"/>
              <a:t>Control or material influence</a:t>
            </a:r>
          </a:p>
          <a:p>
            <a:r>
              <a:rPr lang="en-US" i="1" dirty="0" smtClean="0"/>
              <a:t>Beneficial interest in shares or beneficial owners or SBO </a:t>
            </a:r>
          </a:p>
          <a:p>
            <a:pPr>
              <a:buNone/>
            </a:pP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BENAMI TRANSACTIONS (PROHIBITION) ACT,1988</a:t>
            </a:r>
            <a:endParaRPr lang="en-US" sz="2400" dirty="0"/>
          </a:p>
        </p:txBody>
      </p:sp>
      <p:sp>
        <p:nvSpPr>
          <p:cNvPr id="3" name="Content Placeholder 2"/>
          <p:cNvSpPr>
            <a:spLocks noGrp="1"/>
          </p:cNvSpPr>
          <p:nvPr>
            <p:ph idx="1"/>
          </p:nvPr>
        </p:nvSpPr>
        <p:spPr/>
        <p:txBody>
          <a:bodyPr/>
          <a:lstStyle/>
          <a:p>
            <a:r>
              <a:rPr lang="en-US" dirty="0" err="1" smtClean="0"/>
              <a:t>Benami</a:t>
            </a:r>
            <a:r>
              <a:rPr lang="en-US" dirty="0" smtClean="0"/>
              <a:t> transaction means</a:t>
            </a:r>
          </a:p>
          <a:p>
            <a:r>
              <a:rPr lang="en-US" dirty="0" smtClean="0"/>
              <a:t>A) A transaction or an arrangement (a)where a property is transferred to, or is held by, a person, and the consideration for such property has been provided, or paid by, another person; and (b) the property is held for the immediate or future benefit, direct or indirect, of the person who has provided the consideration, (subject to exceptions)</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BENAMI (Contd.)</a:t>
            </a:r>
            <a:endParaRPr lang="en-US" dirty="0"/>
          </a:p>
        </p:txBody>
      </p:sp>
      <p:sp>
        <p:nvSpPr>
          <p:cNvPr id="3" name="Content Placeholder 2"/>
          <p:cNvSpPr>
            <a:spLocks noGrp="1"/>
          </p:cNvSpPr>
          <p:nvPr>
            <p:ph idx="1"/>
          </p:nvPr>
        </p:nvSpPr>
        <p:spPr/>
        <p:txBody>
          <a:bodyPr/>
          <a:lstStyle/>
          <a:p>
            <a:r>
              <a:rPr lang="en-US" sz="2400" dirty="0" smtClean="0"/>
              <a:t>or (B) a transaction or an arrangement in respect of a property carried out or made in a fictitious name; or (C) a transaction or an arrangement in respect of a property where the owner of the property is not aware of, or, denies knowledge of, such ownership; (D) a transaction or an arrangement in respect of a property where the person providing the consideration is not traceable or is fictitious;</a:t>
            </a:r>
            <a:r>
              <a:rPr lang="en-US" dirty="0" smtClean="0"/>
              <a:t> </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FATF RECOMMENDATIONS</a:t>
            </a:r>
            <a:endParaRPr lang="en-US" dirty="0"/>
          </a:p>
        </p:txBody>
      </p:sp>
      <p:sp>
        <p:nvSpPr>
          <p:cNvPr id="3" name="Content Placeholder 2"/>
          <p:cNvSpPr>
            <a:spLocks noGrp="1"/>
          </p:cNvSpPr>
          <p:nvPr>
            <p:ph idx="1"/>
          </p:nvPr>
        </p:nvSpPr>
        <p:spPr/>
        <p:txBody>
          <a:bodyPr/>
          <a:lstStyle/>
          <a:p>
            <a:r>
              <a:rPr lang="en-US" sz="2400" dirty="0" smtClean="0"/>
              <a:t>Identify and describe the different types, forms and basic features of legal persons in the country. </a:t>
            </a:r>
          </a:p>
          <a:p>
            <a:r>
              <a:rPr lang="en-US" sz="2400" dirty="0" smtClean="0"/>
              <a:t>Requiring companies or company registries to obtain and hold up-to-date information on the companies’ beneficial ownership</a:t>
            </a:r>
          </a:p>
          <a:p>
            <a:r>
              <a:rPr lang="en-US" sz="2400" dirty="0" smtClean="0"/>
              <a:t>Transparent and timely disclosure </a:t>
            </a:r>
          </a:p>
          <a:p>
            <a:r>
              <a:rPr lang="en-US" sz="2400" dirty="0" smtClean="0"/>
              <a:t>Information to be publically available</a:t>
            </a:r>
          </a:p>
          <a:p>
            <a:r>
              <a:rPr lang="en-US" sz="2400" dirty="0" smtClean="0"/>
              <a:t>Power with authorities like enforcement and other authorities</a:t>
            </a:r>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BENAMI (Contd.)</a:t>
            </a:r>
            <a:endParaRPr lang="en-US" dirty="0"/>
          </a:p>
        </p:txBody>
      </p:sp>
      <p:sp>
        <p:nvSpPr>
          <p:cNvPr id="3" name="Content Placeholder 2"/>
          <p:cNvSpPr>
            <a:spLocks noGrp="1"/>
          </p:cNvSpPr>
          <p:nvPr>
            <p:ph idx="1"/>
          </p:nvPr>
        </p:nvSpPr>
        <p:spPr/>
        <p:txBody>
          <a:bodyPr/>
          <a:lstStyle/>
          <a:p>
            <a:r>
              <a:rPr lang="en-US" dirty="0" smtClean="0"/>
              <a:t>"</a:t>
            </a:r>
            <a:r>
              <a:rPr lang="en-US" dirty="0" err="1" smtClean="0"/>
              <a:t>benamidar</a:t>
            </a:r>
            <a:r>
              <a:rPr lang="en-US" dirty="0" smtClean="0"/>
              <a:t>" means a person or a fictitious person, as the case may be, in whose name the </a:t>
            </a:r>
            <a:r>
              <a:rPr lang="en-US" dirty="0" err="1" smtClean="0"/>
              <a:t>benami</a:t>
            </a:r>
            <a:r>
              <a:rPr lang="en-US" dirty="0" smtClean="0"/>
              <a:t> property is transferred or held and includes a person who lends his name;</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BENAMI (Contd.)</a:t>
            </a:r>
            <a:endParaRPr lang="en-US" dirty="0"/>
          </a:p>
        </p:txBody>
      </p:sp>
      <p:sp>
        <p:nvSpPr>
          <p:cNvPr id="3" name="Content Placeholder 2"/>
          <p:cNvSpPr>
            <a:spLocks noGrp="1"/>
          </p:cNvSpPr>
          <p:nvPr>
            <p:ph idx="1"/>
          </p:nvPr>
        </p:nvSpPr>
        <p:spPr/>
        <p:txBody>
          <a:bodyPr/>
          <a:lstStyle/>
          <a:p>
            <a:r>
              <a:rPr lang="en-US" sz="2400" dirty="0" smtClean="0"/>
              <a:t>"beneficial owner" means a person, whether his identity is known or not, for whose benefit the </a:t>
            </a:r>
            <a:r>
              <a:rPr lang="en-US" sz="2400" dirty="0" err="1" smtClean="0"/>
              <a:t>benami</a:t>
            </a:r>
            <a:r>
              <a:rPr lang="en-US" sz="2400" dirty="0" smtClean="0"/>
              <a:t> property is held by a </a:t>
            </a:r>
            <a:r>
              <a:rPr lang="en-US" sz="2400" dirty="0" err="1" smtClean="0"/>
              <a:t>benamidar</a:t>
            </a:r>
            <a:r>
              <a:rPr lang="en-US" sz="2400" dirty="0" smtClean="0"/>
              <a:t>;</a:t>
            </a:r>
          </a:p>
          <a:p>
            <a:r>
              <a:rPr lang="en-US" sz="2400" dirty="0" smtClean="0"/>
              <a:t>property" means assets of any kind, whether movable or immovable, tangible or intangible, corporeal or incorporeal and includes any right or interest or legal documents or instruments evidencing title to or interest in the property and where the property is capable of conversion into some other form, then the property in the converted form and also includes the proceeds from the property</a:t>
            </a: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BENAMI(contd.)</a:t>
            </a:r>
            <a:endParaRPr lang="en-US" dirty="0"/>
          </a:p>
        </p:txBody>
      </p:sp>
      <p:sp>
        <p:nvSpPr>
          <p:cNvPr id="3" name="Content Placeholder 2"/>
          <p:cNvSpPr>
            <a:spLocks noGrp="1"/>
          </p:cNvSpPr>
          <p:nvPr>
            <p:ph idx="1"/>
          </p:nvPr>
        </p:nvSpPr>
        <p:spPr/>
        <p:txBody>
          <a:bodyPr/>
          <a:lstStyle/>
          <a:p>
            <a:r>
              <a:rPr lang="en-US" sz="2000" dirty="0" smtClean="0"/>
              <a:t>Sec. 5: Any property, which is subject matter of </a:t>
            </a:r>
            <a:r>
              <a:rPr lang="en-US" sz="2000" dirty="0" err="1" smtClean="0"/>
              <a:t>benami</a:t>
            </a:r>
            <a:r>
              <a:rPr lang="en-US" sz="2000" dirty="0" smtClean="0"/>
              <a:t> transaction, shall be liable to be confiscated by the Central Government. </a:t>
            </a:r>
          </a:p>
          <a:p>
            <a:r>
              <a:rPr lang="en-US" sz="2000" dirty="0" smtClean="0"/>
              <a:t>Sec 6. (1) No person, being a </a:t>
            </a:r>
            <a:r>
              <a:rPr lang="en-US" sz="2000" dirty="0" err="1" smtClean="0"/>
              <a:t>benamidar</a:t>
            </a:r>
            <a:r>
              <a:rPr lang="en-US" sz="2000" dirty="0" smtClean="0"/>
              <a:t> shall re-transfer the </a:t>
            </a:r>
            <a:r>
              <a:rPr lang="en-US" sz="2000" dirty="0" err="1" smtClean="0"/>
              <a:t>benami</a:t>
            </a:r>
            <a:r>
              <a:rPr lang="en-US" sz="2000" dirty="0" smtClean="0"/>
              <a:t> property held by him to the beneficial owner or any other person acting on his behalf. (2) Where any property is re-transferred in contravention of the provisions of sub-section (1), the transaction of such property shall be deemed to be null and void. (3) The provisions of sub-sections (1) and (2) shall not apply to a transfer made in accordance with the provisions of section 190 of the Finance Act, 2016.“</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 ISSUES</a:t>
            </a:r>
            <a:endParaRPr lang="en-US" dirty="0"/>
          </a:p>
        </p:txBody>
      </p:sp>
      <p:sp>
        <p:nvSpPr>
          <p:cNvPr id="3" name="Content Placeholder 2"/>
          <p:cNvSpPr>
            <a:spLocks noGrp="1"/>
          </p:cNvSpPr>
          <p:nvPr>
            <p:ph idx="1"/>
          </p:nvPr>
        </p:nvSpPr>
        <p:spPr/>
        <p:txBody>
          <a:bodyPr/>
          <a:lstStyle/>
          <a:p>
            <a:r>
              <a:rPr lang="en-US" dirty="0" smtClean="0"/>
              <a:t>IT form requires disclosure of ultimate beneficial owner(UBO). UBO and SBO position</a:t>
            </a:r>
          </a:p>
          <a:p>
            <a:r>
              <a:rPr lang="en-US" dirty="0" smtClean="0"/>
              <a:t>Assessment of deemed dividend in the hands of SBO?</a:t>
            </a:r>
          </a:p>
          <a:p>
            <a:r>
              <a:rPr lang="en-US" dirty="0" smtClean="0"/>
              <a:t>GAAR provisions- effect?</a:t>
            </a:r>
          </a:p>
          <a:p>
            <a:r>
              <a:rPr lang="en-US" dirty="0" smtClean="0"/>
              <a:t>Related party transaction? Transfer pricing?  </a:t>
            </a:r>
            <a:endParaRPr lang="en-US"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2895600"/>
            <a:ext cx="8229600" cy="1066800"/>
          </a:xfrm>
        </p:spPr>
        <p:txBody>
          <a:bodyPr/>
          <a:lstStyle/>
          <a:p>
            <a:pPr algn="ctr" eaLnBrk="1" hangingPunct="1">
              <a:lnSpc>
                <a:spcPct val="80000"/>
              </a:lnSpc>
              <a:buFont typeface="Wingdings" pitchFamily="2" charset="2"/>
              <a:buNone/>
            </a:pPr>
            <a:r>
              <a:rPr lang="en-US" sz="3600" smtClean="0"/>
              <a:t>THANK YOU.</a:t>
            </a:r>
          </a:p>
        </p:txBody>
      </p:sp>
      <p:sp>
        <p:nvSpPr>
          <p:cNvPr id="17415" name="Footer Placeholder 8"/>
          <p:cNvSpPr txBox="1">
            <a:spLocks noGrp="1"/>
          </p:cNvSpPr>
          <p:nvPr/>
        </p:nvSpPr>
        <p:spPr bwMode="auto">
          <a:xfrm>
            <a:off x="6019800" y="6248400"/>
            <a:ext cx="2895600" cy="457200"/>
          </a:xfrm>
          <a:prstGeom prst="rect">
            <a:avLst/>
          </a:prstGeom>
          <a:noFill/>
          <a:ln w="9525">
            <a:noFill/>
            <a:miter lim="800000"/>
            <a:headEnd/>
            <a:tailEnd/>
          </a:ln>
        </p:spPr>
        <p:txBody>
          <a:bodyPr/>
          <a:lstStyle/>
          <a:p>
            <a:pPr algn="ctr"/>
            <a:r>
              <a:rPr lang="en-US" sz="1100"/>
              <a:t>CS Kalidas Vanjpe</a:t>
            </a:r>
          </a:p>
          <a:p>
            <a:pPr algn="ctr"/>
            <a:r>
              <a:rPr lang="en-US" sz="1000"/>
              <a:t> </a:t>
            </a:r>
            <a:r>
              <a:rPr lang="en-US" sz="900"/>
              <a:t>Practising Company Secretary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2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FATF RECOMMENDATIONS</a:t>
            </a:r>
            <a:endParaRPr lang="en-US" dirty="0"/>
          </a:p>
        </p:txBody>
      </p:sp>
      <p:sp>
        <p:nvSpPr>
          <p:cNvPr id="3" name="Content Placeholder 2"/>
          <p:cNvSpPr>
            <a:spLocks noGrp="1"/>
          </p:cNvSpPr>
          <p:nvPr>
            <p:ph idx="1"/>
          </p:nvPr>
        </p:nvSpPr>
        <p:spPr/>
        <p:txBody>
          <a:bodyPr/>
          <a:lstStyle/>
          <a:p>
            <a:r>
              <a:rPr lang="en-US" dirty="0" smtClean="0"/>
              <a:t>Onus on the legal entity to give such disclosure of beneficial holder in time </a:t>
            </a:r>
          </a:p>
          <a:p>
            <a:r>
              <a:rPr lang="en-US" dirty="0" smtClean="0"/>
              <a:t>Dissemination of information and analysis of information</a:t>
            </a:r>
          </a:p>
          <a:p>
            <a:r>
              <a:rPr lang="en-US" dirty="0" smtClean="0"/>
              <a:t>Information to be made available to foreign authorities</a:t>
            </a:r>
          </a:p>
          <a:p>
            <a:r>
              <a:rPr lang="en-US" dirty="0" smtClean="0"/>
              <a:t>Requiring one natural person resident</a:t>
            </a:r>
            <a:r>
              <a:rPr lang="en-US" b="1" u="sng" dirty="0" smtClean="0"/>
              <a:t> </a:t>
            </a:r>
            <a:r>
              <a:rPr lang="en-US" dirty="0" smtClean="0"/>
              <a:t>in the country is accountable to provide all information about beneficial ownership</a:t>
            </a:r>
          </a:p>
          <a:p>
            <a:endParaRPr lang="en-US"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UK ACT</a:t>
            </a:r>
            <a:endParaRPr lang="en-US" dirty="0"/>
          </a:p>
        </p:txBody>
      </p:sp>
      <p:sp>
        <p:nvSpPr>
          <p:cNvPr id="3" name="Content Placeholder 2"/>
          <p:cNvSpPr>
            <a:spLocks noGrp="1"/>
          </p:cNvSpPr>
          <p:nvPr>
            <p:ph idx="1"/>
          </p:nvPr>
        </p:nvSpPr>
        <p:spPr/>
        <p:txBody>
          <a:bodyPr/>
          <a:lstStyle/>
          <a:p>
            <a:r>
              <a:rPr lang="en-US" sz="2400" dirty="0" smtClean="0"/>
              <a:t>As per the English Companies Act, 2006 as amended in 2015, certain Companies and LLPs are required to create and maintain a ‘Persons with Significant Control’ (PSC) Register and make it available to public, as well as file the information with the UK Companies House.  </a:t>
            </a:r>
          </a:p>
          <a:p>
            <a:r>
              <a:rPr lang="en-US" sz="2400" dirty="0" smtClean="0"/>
              <a:t>PSC-  A person of significant control is someone that holds more than 25% of shares or voting rights in a company or has the right to appoint or remove the majority of the board of directors or otherwise exercises significant influence or control.</a:t>
            </a: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RBI KYC DIRECTIONS 2016</a:t>
            </a:r>
            <a:endParaRPr lang="en-US" dirty="0"/>
          </a:p>
        </p:txBody>
      </p:sp>
      <p:sp>
        <p:nvSpPr>
          <p:cNvPr id="3" name="Content Placeholder 2"/>
          <p:cNvSpPr>
            <a:spLocks noGrp="1"/>
          </p:cNvSpPr>
          <p:nvPr>
            <p:ph idx="1"/>
          </p:nvPr>
        </p:nvSpPr>
        <p:spPr/>
        <p:txBody>
          <a:bodyPr/>
          <a:lstStyle/>
          <a:p>
            <a:r>
              <a:rPr lang="en-US" sz="2000" dirty="0" smtClean="0"/>
              <a:t>Where the customer is a company- </a:t>
            </a:r>
          </a:p>
          <a:p>
            <a:r>
              <a:rPr lang="en-US" sz="2000" dirty="0" smtClean="0"/>
              <a:t>The beneficial owner is the natural person(s), who, whether acting alone or together, or through one or more juridical person, has/have a </a:t>
            </a:r>
            <a:r>
              <a:rPr lang="en-US" sz="2000" i="1" dirty="0" smtClean="0"/>
              <a:t>controlling ownership interest</a:t>
            </a:r>
            <a:r>
              <a:rPr lang="en-US" sz="2000" dirty="0" smtClean="0"/>
              <a:t> or who exercise </a:t>
            </a:r>
            <a:r>
              <a:rPr lang="en-US" sz="2000" i="1" dirty="0" smtClean="0"/>
              <a:t>control</a:t>
            </a:r>
            <a:r>
              <a:rPr lang="en-US" sz="2000" dirty="0" smtClean="0"/>
              <a:t> through other means.</a:t>
            </a:r>
            <a:r>
              <a:rPr lang="en-US" sz="2000" b="1" dirty="0" smtClean="0"/>
              <a:t> </a:t>
            </a:r>
          </a:p>
          <a:p>
            <a:r>
              <a:rPr lang="en-US" sz="2000" dirty="0" smtClean="0"/>
              <a:t>Controlling ownership interest means ownership of/entitlement to more than 25 per cent of the shares or capital or profits of the company. </a:t>
            </a:r>
          </a:p>
          <a:p>
            <a:r>
              <a:rPr lang="en-US" sz="2000" dirty="0" smtClean="0"/>
              <a:t>Control shall include the right to appoint majority of the directors or to control the management or policy decisions including by virtue of their shareholding or management rights or shareholders agreements or voting agreements. </a:t>
            </a:r>
            <a:endParaRPr lang="en-US" sz="20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CLC RECOMMENDATIONS</a:t>
            </a:r>
            <a:endParaRPr lang="en-US" dirty="0"/>
          </a:p>
        </p:txBody>
      </p:sp>
      <p:sp>
        <p:nvSpPr>
          <p:cNvPr id="3" name="Content Placeholder 2"/>
          <p:cNvSpPr>
            <a:spLocks noGrp="1"/>
          </p:cNvSpPr>
          <p:nvPr>
            <p:ph idx="1"/>
          </p:nvPr>
        </p:nvSpPr>
        <p:spPr/>
        <p:txBody>
          <a:bodyPr/>
          <a:lstStyle/>
          <a:p>
            <a:r>
              <a:rPr lang="en-US" sz="2400" dirty="0" smtClean="0"/>
              <a:t>CLC has recommended the following amendments in the CA 2013 in order to curb money laundering  practices and to identify the natural person controlling a corporate entity :</a:t>
            </a:r>
          </a:p>
          <a:p>
            <a:r>
              <a:rPr lang="en-US" sz="2400" dirty="0" smtClean="0"/>
              <a:t>A) Provide a definition of Beneficial Interest in a share and beneficial ownership in a Company</a:t>
            </a:r>
          </a:p>
          <a:p>
            <a:r>
              <a:rPr lang="en-US" sz="2400" dirty="0" smtClean="0"/>
              <a:t>B) Companies and individuals be obligated to provide information on beneficial ownership held in the Company </a:t>
            </a:r>
          </a:p>
          <a:p>
            <a:pPr>
              <a:buNone/>
            </a:pPr>
            <a:r>
              <a:rPr lang="en-US" sz="2400" dirty="0" smtClean="0"/>
              <a:t/>
            </a:r>
            <a:br>
              <a:rPr lang="en-US" sz="2400" dirty="0" smtClean="0"/>
            </a:br>
            <a:endParaRPr lang="en-US" sz="2400" dirty="0"/>
          </a:p>
        </p:txBody>
      </p:sp>
      <p:sp>
        <p:nvSpPr>
          <p:cNvPr id="4" name="Footer Placeholder 3"/>
          <p:cNvSpPr>
            <a:spLocks noGrp="1"/>
          </p:cNvSpPr>
          <p:nvPr>
            <p:ph type="ftr" sz="quarter" idx="11"/>
          </p:nvPr>
        </p:nvSpPr>
        <p:spPr>
          <a:xfrm>
            <a:off x="6248400" y="6248400"/>
            <a:ext cx="2895600" cy="457200"/>
          </a:xfrm>
        </p:spPr>
        <p:txBody>
          <a:bodyPr/>
          <a:lstStyle/>
          <a:p>
            <a:r>
              <a:rPr lang="en-US" dirty="0" smtClean="0"/>
              <a:t>CS Kalidas Vanjpe </a:t>
            </a:r>
          </a:p>
          <a:p>
            <a:r>
              <a:rPr lang="en-US" dirty="0" err="1" smtClean="0"/>
              <a:t>Practising</a:t>
            </a:r>
            <a:r>
              <a:rPr lang="en-US" dirty="0" smtClean="0"/>
              <a:t> Company Secretary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 Companies be mandated to maintain register of beneficial ownership and provide periodic information to registry (MCA21) </a:t>
            </a:r>
          </a:p>
          <a:p>
            <a:r>
              <a:rPr lang="en-US" dirty="0" smtClean="0"/>
              <a:t>D) Companies not complying with the provisions be liable for penalty and criminal prosecution </a:t>
            </a:r>
          </a:p>
          <a:p>
            <a:pPr>
              <a:buNone/>
            </a:pP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CS Kalidas Vanjpe Practising Company Secretary</a:t>
            </a:r>
            <a:endParaRPr lang="en-US"/>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2952</TotalTime>
  <Words>3161</Words>
  <Application>Microsoft Office PowerPoint</Application>
  <PresentationFormat>On-screen Show (4:3)</PresentationFormat>
  <Paragraphs>280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Level</vt:lpstr>
      <vt:lpstr>THE COMPANIES ACT, 2013</vt:lpstr>
      <vt:lpstr>BACKGROUND</vt:lpstr>
      <vt:lpstr>BACKGROUND (Contd.)</vt:lpstr>
      <vt:lpstr>FATF RECOMMENDATIONS</vt:lpstr>
      <vt:lpstr>FATF RECOMMENDATIONS</vt:lpstr>
      <vt:lpstr>UK ACT</vt:lpstr>
      <vt:lpstr>RBI KYC DIRECTIONS 2016</vt:lpstr>
      <vt:lpstr>CLC RECOMMENDATIONS</vt:lpstr>
      <vt:lpstr>Slide 9</vt:lpstr>
      <vt:lpstr>SEC 89 PROVISIONS</vt:lpstr>
      <vt:lpstr>SEC 89 (Contd.)</vt:lpstr>
      <vt:lpstr>BENEFICIAL INTEREST</vt:lpstr>
      <vt:lpstr>SEC 90</vt:lpstr>
      <vt:lpstr>SIGNIFICANT INFLUENCE</vt:lpstr>
      <vt:lpstr>CONTROL</vt:lpstr>
      <vt:lpstr>DEFINITION IN RULES</vt:lpstr>
      <vt:lpstr>DEF (contd)</vt:lpstr>
      <vt:lpstr>Diff in sec 89 and 90</vt:lpstr>
      <vt:lpstr>EXAMPLE</vt:lpstr>
      <vt:lpstr>EXAMPLE </vt:lpstr>
      <vt:lpstr>Slide 21</vt:lpstr>
      <vt:lpstr>Slide 22</vt:lpstr>
      <vt:lpstr>RULES FOR DETERMINATION</vt:lpstr>
      <vt:lpstr>Slide 24</vt:lpstr>
      <vt:lpstr>RULES (Contd.)</vt:lpstr>
      <vt:lpstr>Slide 26</vt:lpstr>
      <vt:lpstr>ACTING TOGETHER</vt:lpstr>
      <vt:lpstr>EXCLUSIONS</vt:lpstr>
      <vt:lpstr>CRITICAL ISSUES</vt:lpstr>
      <vt:lpstr>BENEFICIAL OWNERSHIP</vt:lpstr>
      <vt:lpstr>APPLICATION TO THE TRIBUNAL</vt:lpstr>
      <vt:lpstr>BENEFICIAL OWNERSHIP</vt:lpstr>
      <vt:lpstr>CO’s RESPONSIBILITY</vt:lpstr>
      <vt:lpstr>PENALTY FOR NON-COMPLIANCE</vt:lpstr>
      <vt:lpstr>PENALTY (Contd.)</vt:lpstr>
      <vt:lpstr>PENALTY (Contd.)</vt:lpstr>
      <vt:lpstr>POWERS OF CG (Sec 216)</vt:lpstr>
      <vt:lpstr>BENAMI TRANSACTIONS (PROHIBITION) ACT,1988</vt:lpstr>
      <vt:lpstr>BENAMI (Contd.)</vt:lpstr>
      <vt:lpstr>BENAMI (Contd.)</vt:lpstr>
      <vt:lpstr>BENAMI (Contd.)</vt:lpstr>
      <vt:lpstr>BENAMI(contd.)</vt:lpstr>
      <vt:lpstr>INCOME TAX ISSUES</vt:lpstr>
      <vt:lpstr>Slide 44</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COMPANIES BILL 2012</dc:title>
  <dc:creator>ABC</dc:creator>
  <cp:lastModifiedBy>Vanjpe</cp:lastModifiedBy>
  <cp:revision>441</cp:revision>
  <dcterms:created xsi:type="dcterms:W3CDTF">2013-01-01T07:40:25Z</dcterms:created>
  <dcterms:modified xsi:type="dcterms:W3CDTF">2021-04-14T05:32:35Z</dcterms:modified>
</cp:coreProperties>
</file>