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55"/>
  </p:notesMasterIdLst>
  <p:sldIdLst>
    <p:sldId id="256" r:id="rId2"/>
    <p:sldId id="257" r:id="rId3"/>
    <p:sldId id="260" r:id="rId4"/>
    <p:sldId id="258"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300" r:id="rId24"/>
    <p:sldId id="278" r:id="rId25"/>
    <p:sldId id="279" r:id="rId26"/>
    <p:sldId id="280" r:id="rId27"/>
    <p:sldId id="281" r:id="rId28"/>
    <p:sldId id="282" r:id="rId29"/>
    <p:sldId id="283" r:id="rId30"/>
    <p:sldId id="284" r:id="rId31"/>
    <p:sldId id="286" r:id="rId32"/>
    <p:sldId id="288" r:id="rId33"/>
    <p:sldId id="287" r:id="rId34"/>
    <p:sldId id="293" r:id="rId35"/>
    <p:sldId id="289" r:id="rId36"/>
    <p:sldId id="290" r:id="rId37"/>
    <p:sldId id="291" r:id="rId38"/>
    <p:sldId id="292" r:id="rId39"/>
    <p:sldId id="294" r:id="rId40"/>
    <p:sldId id="295" r:id="rId41"/>
    <p:sldId id="296" r:id="rId42"/>
    <p:sldId id="297" r:id="rId43"/>
    <p:sldId id="298" r:id="rId44"/>
    <p:sldId id="299" r:id="rId45"/>
    <p:sldId id="301" r:id="rId46"/>
    <p:sldId id="302" r:id="rId47"/>
    <p:sldId id="303" r:id="rId48"/>
    <p:sldId id="304" r:id="rId49"/>
    <p:sldId id="305" r:id="rId50"/>
    <p:sldId id="306" r:id="rId51"/>
    <p:sldId id="307" r:id="rId52"/>
    <p:sldId id="308" r:id="rId53"/>
    <p:sldId id="309"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62" autoAdjust="0"/>
  </p:normalViewPr>
  <p:slideViewPr>
    <p:cSldViewPr>
      <p:cViewPr varScale="1">
        <p:scale>
          <a:sx n="82" d="100"/>
          <a:sy n="82" d="100"/>
        </p:scale>
        <p:origin x="-1536" y="-96"/>
      </p:cViewPr>
      <p:guideLst>
        <p:guide orient="horz" pos="2160"/>
        <p:guide pos="2880"/>
      </p:guideLst>
    </p:cSldViewPr>
  </p:slideViewPr>
  <p:outlineViewPr>
    <p:cViewPr>
      <p:scale>
        <a:sx n="33" d="100"/>
        <a:sy n="33" d="100"/>
      </p:scale>
      <p:origin x="0" y="11646"/>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70FBAF-B6E6-434B-A12C-A40562BE86B8}" type="doc">
      <dgm:prSet loTypeId="urn:microsoft.com/office/officeart/2005/8/layout/target1#1" loCatId="relationship" qsTypeId="urn:microsoft.com/office/officeart/2005/8/quickstyle/simple1" qsCatId="simple" csTypeId="urn:microsoft.com/office/officeart/2005/8/colors/accent1_2" csCatId="accent1" phldr="1"/>
      <dgm:spPr/>
    </dgm:pt>
    <dgm:pt modelId="{9E6DF27C-4960-4412-856E-15728C4E247F}">
      <dgm:prSet phldrT="[Text]"/>
      <dgm:spPr/>
      <dgm:t>
        <a:bodyPr/>
        <a:lstStyle/>
        <a:p>
          <a:r>
            <a:rPr lang="en-US" b="1" dirty="0">
              <a:solidFill>
                <a:srgbClr val="FF0000"/>
              </a:solidFill>
            </a:rPr>
            <a:t>INVITATION</a:t>
          </a:r>
        </a:p>
      </dgm:t>
    </dgm:pt>
    <dgm:pt modelId="{FBDFB057-66B7-4353-808F-2DF31830B64D}" type="parTrans" cxnId="{DB8A12C7-9B8C-4D4D-BD11-FAF40BEE98BE}">
      <dgm:prSet/>
      <dgm:spPr/>
      <dgm:t>
        <a:bodyPr/>
        <a:lstStyle/>
        <a:p>
          <a:endParaRPr lang="en-US"/>
        </a:p>
      </dgm:t>
    </dgm:pt>
    <dgm:pt modelId="{8646801C-A809-4913-8FE1-BA0A4BA1D635}" type="sibTrans" cxnId="{DB8A12C7-9B8C-4D4D-BD11-FAF40BEE98BE}">
      <dgm:prSet/>
      <dgm:spPr/>
      <dgm:t>
        <a:bodyPr/>
        <a:lstStyle/>
        <a:p>
          <a:endParaRPr lang="en-US"/>
        </a:p>
      </dgm:t>
    </dgm:pt>
    <dgm:pt modelId="{86D9197E-A92C-4D00-A25D-92CE549101EC}">
      <dgm:prSet phldrT="[Text]"/>
      <dgm:spPr/>
      <dgm:t>
        <a:bodyPr/>
        <a:lstStyle/>
        <a:p>
          <a:r>
            <a:rPr lang="en-US" b="1" dirty="0">
              <a:solidFill>
                <a:srgbClr val="FF0000"/>
              </a:solidFill>
            </a:rPr>
            <a:t>VERIFICATION</a:t>
          </a:r>
        </a:p>
      </dgm:t>
    </dgm:pt>
    <dgm:pt modelId="{FC1D07B0-FAA7-4B7A-87F4-D44D3B70FBE2}" type="parTrans" cxnId="{99E8A846-B581-43F8-9BB5-F1C66CD73A7B}">
      <dgm:prSet/>
      <dgm:spPr/>
      <dgm:t>
        <a:bodyPr/>
        <a:lstStyle/>
        <a:p>
          <a:endParaRPr lang="en-US"/>
        </a:p>
      </dgm:t>
    </dgm:pt>
    <dgm:pt modelId="{4672FAB1-DB1A-44FB-BC25-B620F2BBD1F7}" type="sibTrans" cxnId="{99E8A846-B581-43F8-9BB5-F1C66CD73A7B}">
      <dgm:prSet/>
      <dgm:spPr/>
      <dgm:t>
        <a:bodyPr/>
        <a:lstStyle/>
        <a:p>
          <a:endParaRPr lang="en-US"/>
        </a:p>
      </dgm:t>
    </dgm:pt>
    <dgm:pt modelId="{8F8A83C5-E1FF-43A7-A6D3-DD28CEBD1893}">
      <dgm:prSet phldrT="[Text]"/>
      <dgm:spPr/>
      <dgm:t>
        <a:bodyPr/>
        <a:lstStyle/>
        <a:p>
          <a:r>
            <a:rPr lang="en-US" b="1" dirty="0">
              <a:solidFill>
                <a:srgbClr val="FF0000"/>
              </a:solidFill>
            </a:rPr>
            <a:t>COLLATION</a:t>
          </a:r>
        </a:p>
      </dgm:t>
    </dgm:pt>
    <dgm:pt modelId="{8A0EEE0F-563C-4298-A671-8D52122DE525}" type="parTrans" cxnId="{91D23E70-C85A-49C5-90BD-3FBD14B2BC41}">
      <dgm:prSet/>
      <dgm:spPr/>
      <dgm:t>
        <a:bodyPr/>
        <a:lstStyle/>
        <a:p>
          <a:endParaRPr lang="en-US"/>
        </a:p>
      </dgm:t>
    </dgm:pt>
    <dgm:pt modelId="{2FD45BE8-7B93-42CD-A41E-D1F1DFD048A2}" type="sibTrans" cxnId="{91D23E70-C85A-49C5-90BD-3FBD14B2BC41}">
      <dgm:prSet/>
      <dgm:spPr/>
      <dgm:t>
        <a:bodyPr/>
        <a:lstStyle/>
        <a:p>
          <a:endParaRPr lang="en-US"/>
        </a:p>
      </dgm:t>
    </dgm:pt>
    <dgm:pt modelId="{C8487858-CEC7-43B4-BA66-09E9C74E8C2A}" type="pres">
      <dgm:prSet presAssocID="{AD70FBAF-B6E6-434B-A12C-A40562BE86B8}" presName="composite" presStyleCnt="0">
        <dgm:presLayoutVars>
          <dgm:chMax val="5"/>
          <dgm:dir/>
          <dgm:resizeHandles val="exact"/>
        </dgm:presLayoutVars>
      </dgm:prSet>
      <dgm:spPr/>
    </dgm:pt>
    <dgm:pt modelId="{06C72228-14CC-48AF-B36F-C21CC0CBD2C4}" type="pres">
      <dgm:prSet presAssocID="{9E6DF27C-4960-4412-856E-15728C4E247F}" presName="circle1" presStyleLbl="lnNode1" presStyleIdx="0" presStyleCnt="3"/>
      <dgm:spPr/>
    </dgm:pt>
    <dgm:pt modelId="{732C48B1-C282-4A78-A9BE-D685B9BEF79A}" type="pres">
      <dgm:prSet presAssocID="{9E6DF27C-4960-4412-856E-15728C4E247F}" presName="text1" presStyleLbl="revTx" presStyleIdx="0" presStyleCnt="3">
        <dgm:presLayoutVars>
          <dgm:bulletEnabled val="1"/>
        </dgm:presLayoutVars>
      </dgm:prSet>
      <dgm:spPr/>
      <dgm:t>
        <a:bodyPr/>
        <a:lstStyle/>
        <a:p>
          <a:endParaRPr lang="en-US"/>
        </a:p>
      </dgm:t>
    </dgm:pt>
    <dgm:pt modelId="{479A70BC-457D-4861-A501-18BBC1AB8FB0}" type="pres">
      <dgm:prSet presAssocID="{9E6DF27C-4960-4412-856E-15728C4E247F}" presName="line1" presStyleLbl="callout" presStyleIdx="0" presStyleCnt="6"/>
      <dgm:spPr/>
    </dgm:pt>
    <dgm:pt modelId="{8B1DC07D-2FC0-4129-A120-92640226FC02}" type="pres">
      <dgm:prSet presAssocID="{9E6DF27C-4960-4412-856E-15728C4E247F}" presName="d1" presStyleLbl="callout" presStyleIdx="1" presStyleCnt="6"/>
      <dgm:spPr/>
    </dgm:pt>
    <dgm:pt modelId="{B7B5CFEE-4B4E-41C2-9795-1B7BE946E8AF}" type="pres">
      <dgm:prSet presAssocID="{86D9197E-A92C-4D00-A25D-92CE549101EC}" presName="circle2" presStyleLbl="lnNode1" presStyleIdx="1" presStyleCnt="3"/>
      <dgm:spPr/>
    </dgm:pt>
    <dgm:pt modelId="{6FDD5C1F-1104-4948-B348-F7A3085247F8}" type="pres">
      <dgm:prSet presAssocID="{86D9197E-A92C-4D00-A25D-92CE549101EC}" presName="text2" presStyleLbl="revTx" presStyleIdx="1" presStyleCnt="3">
        <dgm:presLayoutVars>
          <dgm:bulletEnabled val="1"/>
        </dgm:presLayoutVars>
      </dgm:prSet>
      <dgm:spPr/>
      <dgm:t>
        <a:bodyPr/>
        <a:lstStyle/>
        <a:p>
          <a:endParaRPr lang="en-US"/>
        </a:p>
      </dgm:t>
    </dgm:pt>
    <dgm:pt modelId="{241D88D9-400D-4673-8EDC-D4497934DD1D}" type="pres">
      <dgm:prSet presAssocID="{86D9197E-A92C-4D00-A25D-92CE549101EC}" presName="line2" presStyleLbl="callout" presStyleIdx="2" presStyleCnt="6"/>
      <dgm:spPr/>
    </dgm:pt>
    <dgm:pt modelId="{986270EC-26FE-4059-960D-58FB6B0E116E}" type="pres">
      <dgm:prSet presAssocID="{86D9197E-A92C-4D00-A25D-92CE549101EC}" presName="d2" presStyleLbl="callout" presStyleIdx="3" presStyleCnt="6"/>
      <dgm:spPr/>
    </dgm:pt>
    <dgm:pt modelId="{2F9C3DFF-4016-41CC-BD26-4789EE38F599}" type="pres">
      <dgm:prSet presAssocID="{8F8A83C5-E1FF-43A7-A6D3-DD28CEBD1893}" presName="circle3" presStyleLbl="lnNode1" presStyleIdx="2" presStyleCnt="3"/>
      <dgm:spPr/>
    </dgm:pt>
    <dgm:pt modelId="{A714C5D2-36EE-4EBD-AC75-78E0F0DB0A92}" type="pres">
      <dgm:prSet presAssocID="{8F8A83C5-E1FF-43A7-A6D3-DD28CEBD1893}" presName="text3" presStyleLbl="revTx" presStyleIdx="2" presStyleCnt="3">
        <dgm:presLayoutVars>
          <dgm:bulletEnabled val="1"/>
        </dgm:presLayoutVars>
      </dgm:prSet>
      <dgm:spPr/>
      <dgm:t>
        <a:bodyPr/>
        <a:lstStyle/>
        <a:p>
          <a:endParaRPr lang="en-US"/>
        </a:p>
      </dgm:t>
    </dgm:pt>
    <dgm:pt modelId="{D8BEA006-C67A-4860-B0D3-26DDC46ABFBB}" type="pres">
      <dgm:prSet presAssocID="{8F8A83C5-E1FF-43A7-A6D3-DD28CEBD1893}" presName="line3" presStyleLbl="callout" presStyleIdx="4" presStyleCnt="6"/>
      <dgm:spPr/>
    </dgm:pt>
    <dgm:pt modelId="{A2123A97-0A36-4ADA-98F0-1445F4DC44C8}" type="pres">
      <dgm:prSet presAssocID="{8F8A83C5-E1FF-43A7-A6D3-DD28CEBD1893}" presName="d3" presStyleLbl="callout" presStyleIdx="5" presStyleCnt="6"/>
      <dgm:spPr/>
    </dgm:pt>
  </dgm:ptLst>
  <dgm:cxnLst>
    <dgm:cxn modelId="{DB8A12C7-9B8C-4D4D-BD11-FAF40BEE98BE}" srcId="{AD70FBAF-B6E6-434B-A12C-A40562BE86B8}" destId="{9E6DF27C-4960-4412-856E-15728C4E247F}" srcOrd="0" destOrd="0" parTransId="{FBDFB057-66B7-4353-808F-2DF31830B64D}" sibTransId="{8646801C-A809-4913-8FE1-BA0A4BA1D635}"/>
    <dgm:cxn modelId="{D0E964F8-4163-476B-B09D-22086531AA9A}" type="presOf" srcId="{9E6DF27C-4960-4412-856E-15728C4E247F}" destId="{732C48B1-C282-4A78-A9BE-D685B9BEF79A}" srcOrd="0" destOrd="0" presId="urn:microsoft.com/office/officeart/2005/8/layout/target1#1"/>
    <dgm:cxn modelId="{99E8A846-B581-43F8-9BB5-F1C66CD73A7B}" srcId="{AD70FBAF-B6E6-434B-A12C-A40562BE86B8}" destId="{86D9197E-A92C-4D00-A25D-92CE549101EC}" srcOrd="1" destOrd="0" parTransId="{FC1D07B0-FAA7-4B7A-87F4-D44D3B70FBE2}" sibTransId="{4672FAB1-DB1A-44FB-BC25-B620F2BBD1F7}"/>
    <dgm:cxn modelId="{91D23E70-C85A-49C5-90BD-3FBD14B2BC41}" srcId="{AD70FBAF-B6E6-434B-A12C-A40562BE86B8}" destId="{8F8A83C5-E1FF-43A7-A6D3-DD28CEBD1893}" srcOrd="2" destOrd="0" parTransId="{8A0EEE0F-563C-4298-A671-8D52122DE525}" sibTransId="{2FD45BE8-7B93-42CD-A41E-D1F1DFD048A2}"/>
    <dgm:cxn modelId="{0FC173D6-B31B-42FF-A891-1FF0EF4B3DF9}" type="presOf" srcId="{AD70FBAF-B6E6-434B-A12C-A40562BE86B8}" destId="{C8487858-CEC7-43B4-BA66-09E9C74E8C2A}" srcOrd="0" destOrd="0" presId="urn:microsoft.com/office/officeart/2005/8/layout/target1#1"/>
    <dgm:cxn modelId="{92B3D870-A0DD-41A8-9A7B-7937E7936941}" type="presOf" srcId="{8F8A83C5-E1FF-43A7-A6D3-DD28CEBD1893}" destId="{A714C5D2-36EE-4EBD-AC75-78E0F0DB0A92}" srcOrd="0" destOrd="0" presId="urn:microsoft.com/office/officeart/2005/8/layout/target1#1"/>
    <dgm:cxn modelId="{388A50D7-5761-4F3A-B9D0-BC92F3AC2F3E}" type="presOf" srcId="{86D9197E-A92C-4D00-A25D-92CE549101EC}" destId="{6FDD5C1F-1104-4948-B348-F7A3085247F8}" srcOrd="0" destOrd="0" presId="urn:microsoft.com/office/officeart/2005/8/layout/target1#1"/>
    <dgm:cxn modelId="{9219F71C-F55F-41A4-9723-F6DBEC70EE59}" type="presParOf" srcId="{C8487858-CEC7-43B4-BA66-09E9C74E8C2A}" destId="{06C72228-14CC-48AF-B36F-C21CC0CBD2C4}" srcOrd="0" destOrd="0" presId="urn:microsoft.com/office/officeart/2005/8/layout/target1#1"/>
    <dgm:cxn modelId="{3E32A7F4-6CF7-4B97-B7D9-F28F567E18C4}" type="presParOf" srcId="{C8487858-CEC7-43B4-BA66-09E9C74E8C2A}" destId="{732C48B1-C282-4A78-A9BE-D685B9BEF79A}" srcOrd="1" destOrd="0" presId="urn:microsoft.com/office/officeart/2005/8/layout/target1#1"/>
    <dgm:cxn modelId="{7B6FF462-79D6-463A-A88B-7790F2780E3D}" type="presParOf" srcId="{C8487858-CEC7-43B4-BA66-09E9C74E8C2A}" destId="{479A70BC-457D-4861-A501-18BBC1AB8FB0}" srcOrd="2" destOrd="0" presId="urn:microsoft.com/office/officeart/2005/8/layout/target1#1"/>
    <dgm:cxn modelId="{1E5486BB-F170-470D-8719-FC8A22AAE580}" type="presParOf" srcId="{C8487858-CEC7-43B4-BA66-09E9C74E8C2A}" destId="{8B1DC07D-2FC0-4129-A120-92640226FC02}" srcOrd="3" destOrd="0" presId="urn:microsoft.com/office/officeart/2005/8/layout/target1#1"/>
    <dgm:cxn modelId="{9E88D5D6-4AB1-4CC3-9524-37211E06A036}" type="presParOf" srcId="{C8487858-CEC7-43B4-BA66-09E9C74E8C2A}" destId="{B7B5CFEE-4B4E-41C2-9795-1B7BE946E8AF}" srcOrd="4" destOrd="0" presId="urn:microsoft.com/office/officeart/2005/8/layout/target1#1"/>
    <dgm:cxn modelId="{2D3E211D-F61E-4AEA-BAAF-B6E13E04518C}" type="presParOf" srcId="{C8487858-CEC7-43B4-BA66-09E9C74E8C2A}" destId="{6FDD5C1F-1104-4948-B348-F7A3085247F8}" srcOrd="5" destOrd="0" presId="urn:microsoft.com/office/officeart/2005/8/layout/target1#1"/>
    <dgm:cxn modelId="{225465A5-2D9D-409C-9D3B-B98D2215506F}" type="presParOf" srcId="{C8487858-CEC7-43B4-BA66-09E9C74E8C2A}" destId="{241D88D9-400D-4673-8EDC-D4497934DD1D}" srcOrd="6" destOrd="0" presId="urn:microsoft.com/office/officeart/2005/8/layout/target1#1"/>
    <dgm:cxn modelId="{B4E19D72-2862-4053-A9B3-14F29DDC5FD0}" type="presParOf" srcId="{C8487858-CEC7-43B4-BA66-09E9C74E8C2A}" destId="{986270EC-26FE-4059-960D-58FB6B0E116E}" srcOrd="7" destOrd="0" presId="urn:microsoft.com/office/officeart/2005/8/layout/target1#1"/>
    <dgm:cxn modelId="{19FAAE07-24E5-45E4-89B1-6E1376D72F43}" type="presParOf" srcId="{C8487858-CEC7-43B4-BA66-09E9C74E8C2A}" destId="{2F9C3DFF-4016-41CC-BD26-4789EE38F599}" srcOrd="8" destOrd="0" presId="urn:microsoft.com/office/officeart/2005/8/layout/target1#1"/>
    <dgm:cxn modelId="{737CE39D-87D4-45FC-A612-A7B0055A4863}" type="presParOf" srcId="{C8487858-CEC7-43B4-BA66-09E9C74E8C2A}" destId="{A714C5D2-36EE-4EBD-AC75-78E0F0DB0A92}" srcOrd="9" destOrd="0" presId="urn:microsoft.com/office/officeart/2005/8/layout/target1#1"/>
    <dgm:cxn modelId="{E9CDE4D6-15BD-46BE-B551-F8715EF56A4A}" type="presParOf" srcId="{C8487858-CEC7-43B4-BA66-09E9C74E8C2A}" destId="{D8BEA006-C67A-4860-B0D3-26DDC46ABFBB}" srcOrd="10" destOrd="0" presId="urn:microsoft.com/office/officeart/2005/8/layout/target1#1"/>
    <dgm:cxn modelId="{5CD8DCD4-4D1C-4918-BE67-15102A68B890}" type="presParOf" srcId="{C8487858-CEC7-43B4-BA66-09E9C74E8C2A}" destId="{A2123A97-0A36-4ADA-98F0-1445F4DC44C8}" srcOrd="11" destOrd="0" presId="urn:microsoft.com/office/officeart/2005/8/layout/target1#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4B729E-4B87-46A6-B145-36114540F057}" type="doc">
      <dgm:prSet loTypeId="urn:microsoft.com/office/officeart/2005/8/layout/hProcess9" loCatId="process" qsTypeId="urn:microsoft.com/office/officeart/2005/8/quickstyle/simple1" qsCatId="simple" csTypeId="urn:microsoft.com/office/officeart/2005/8/colors/accent1_2" csCatId="accent1" phldr="1"/>
      <dgm:spPr/>
    </dgm:pt>
    <dgm:pt modelId="{8AFAA093-7C7E-4CE7-926E-95439B86B72C}">
      <dgm:prSet phldrT="[Text]"/>
      <dgm:spPr/>
      <dgm:t>
        <a:bodyPr/>
        <a:lstStyle/>
        <a:p>
          <a:r>
            <a:rPr lang="en-US" dirty="0"/>
            <a:t>NCLT</a:t>
          </a:r>
        </a:p>
      </dgm:t>
    </dgm:pt>
    <dgm:pt modelId="{6130CEB4-6F9C-47E4-A751-F14E78231A2B}" type="parTrans" cxnId="{FE8712BA-7850-4725-8AB0-ED33F85DED56}">
      <dgm:prSet/>
      <dgm:spPr/>
      <dgm:t>
        <a:bodyPr/>
        <a:lstStyle/>
        <a:p>
          <a:endParaRPr lang="en-US"/>
        </a:p>
      </dgm:t>
    </dgm:pt>
    <dgm:pt modelId="{19F8871C-41AE-4A8B-8E34-E6B18DF8106A}" type="sibTrans" cxnId="{FE8712BA-7850-4725-8AB0-ED33F85DED56}">
      <dgm:prSet/>
      <dgm:spPr/>
      <dgm:t>
        <a:bodyPr/>
        <a:lstStyle/>
        <a:p>
          <a:endParaRPr lang="en-US"/>
        </a:p>
      </dgm:t>
    </dgm:pt>
    <dgm:pt modelId="{E15796BC-9951-4867-96C5-BAD3ED865CD3}">
      <dgm:prSet phldrT="[Text]"/>
      <dgm:spPr/>
      <dgm:t>
        <a:bodyPr/>
        <a:lstStyle/>
        <a:p>
          <a:r>
            <a:rPr lang="en-US" dirty="0"/>
            <a:t>NCLAT</a:t>
          </a:r>
        </a:p>
        <a:p>
          <a:r>
            <a:rPr lang="en-US" b="1" i="1" u="sng" dirty="0">
              <a:solidFill>
                <a:srgbClr val="FF0000"/>
              </a:solidFill>
            </a:rPr>
            <a:t>30D + 15D</a:t>
          </a:r>
        </a:p>
      </dgm:t>
    </dgm:pt>
    <dgm:pt modelId="{E04AA3E8-29C0-48AC-A93A-CA0D66BB8798}" type="parTrans" cxnId="{8A8C2D3A-B4F9-43D3-8149-C7EC7AB90A37}">
      <dgm:prSet/>
      <dgm:spPr/>
      <dgm:t>
        <a:bodyPr/>
        <a:lstStyle/>
        <a:p>
          <a:endParaRPr lang="en-US"/>
        </a:p>
      </dgm:t>
    </dgm:pt>
    <dgm:pt modelId="{9DCB7FC5-86C4-43A1-A6BF-73BEA4C08986}" type="sibTrans" cxnId="{8A8C2D3A-B4F9-43D3-8149-C7EC7AB90A37}">
      <dgm:prSet/>
      <dgm:spPr/>
      <dgm:t>
        <a:bodyPr/>
        <a:lstStyle/>
        <a:p>
          <a:endParaRPr lang="en-US"/>
        </a:p>
      </dgm:t>
    </dgm:pt>
    <dgm:pt modelId="{64202865-D69F-48DF-BD34-CA13FFB4E1B5}">
      <dgm:prSet phldrT="[Text]"/>
      <dgm:spPr/>
      <dgm:t>
        <a:bodyPr/>
        <a:lstStyle/>
        <a:p>
          <a:r>
            <a:rPr lang="en-US" dirty="0"/>
            <a:t>SUPREME</a:t>
          </a:r>
        </a:p>
        <a:p>
          <a:r>
            <a:rPr lang="en-US" dirty="0"/>
            <a:t>COURT</a:t>
          </a:r>
        </a:p>
        <a:p>
          <a:r>
            <a:rPr lang="en-US" b="1" i="1" u="sng" dirty="0">
              <a:solidFill>
                <a:srgbClr val="FF0000"/>
              </a:solidFill>
            </a:rPr>
            <a:t>45D + 15D</a:t>
          </a:r>
        </a:p>
      </dgm:t>
    </dgm:pt>
    <dgm:pt modelId="{515E0B86-B374-43C5-87B6-D5A330B1C533}" type="parTrans" cxnId="{87FDA760-EBCF-4C0A-AA12-A19F9681F947}">
      <dgm:prSet/>
      <dgm:spPr/>
      <dgm:t>
        <a:bodyPr/>
        <a:lstStyle/>
        <a:p>
          <a:endParaRPr lang="en-US"/>
        </a:p>
      </dgm:t>
    </dgm:pt>
    <dgm:pt modelId="{644DB0E1-FDB4-472F-B770-4E6EA8DFFC54}" type="sibTrans" cxnId="{87FDA760-EBCF-4C0A-AA12-A19F9681F947}">
      <dgm:prSet/>
      <dgm:spPr/>
      <dgm:t>
        <a:bodyPr/>
        <a:lstStyle/>
        <a:p>
          <a:endParaRPr lang="en-US"/>
        </a:p>
      </dgm:t>
    </dgm:pt>
    <dgm:pt modelId="{C7F9804E-93E1-477E-994C-6BC61F233DA5}" type="pres">
      <dgm:prSet presAssocID="{8F4B729E-4B87-46A6-B145-36114540F057}" presName="CompostProcess" presStyleCnt="0">
        <dgm:presLayoutVars>
          <dgm:dir/>
          <dgm:resizeHandles val="exact"/>
        </dgm:presLayoutVars>
      </dgm:prSet>
      <dgm:spPr/>
    </dgm:pt>
    <dgm:pt modelId="{725CB464-5915-4B9D-87D9-88BC39EE435E}" type="pres">
      <dgm:prSet presAssocID="{8F4B729E-4B87-46A6-B145-36114540F057}" presName="arrow" presStyleLbl="bgShp" presStyleIdx="0" presStyleCnt="1"/>
      <dgm:spPr/>
    </dgm:pt>
    <dgm:pt modelId="{F70CA8CD-827F-44CD-B708-721DE56A6CC4}" type="pres">
      <dgm:prSet presAssocID="{8F4B729E-4B87-46A6-B145-36114540F057}" presName="linearProcess" presStyleCnt="0"/>
      <dgm:spPr/>
    </dgm:pt>
    <dgm:pt modelId="{6389EFB1-9EFC-403B-8561-DC13D70EF7BD}" type="pres">
      <dgm:prSet presAssocID="{8AFAA093-7C7E-4CE7-926E-95439B86B72C}" presName="textNode" presStyleLbl="node1" presStyleIdx="0" presStyleCnt="3">
        <dgm:presLayoutVars>
          <dgm:bulletEnabled val="1"/>
        </dgm:presLayoutVars>
      </dgm:prSet>
      <dgm:spPr/>
      <dgm:t>
        <a:bodyPr/>
        <a:lstStyle/>
        <a:p>
          <a:endParaRPr lang="en-US"/>
        </a:p>
      </dgm:t>
    </dgm:pt>
    <dgm:pt modelId="{A044EDE9-B60A-4C3B-B6C7-48F09A367BE0}" type="pres">
      <dgm:prSet presAssocID="{19F8871C-41AE-4A8B-8E34-E6B18DF8106A}" presName="sibTrans" presStyleCnt="0"/>
      <dgm:spPr/>
    </dgm:pt>
    <dgm:pt modelId="{102802F9-271F-4837-A0AD-04FE7357434E}" type="pres">
      <dgm:prSet presAssocID="{E15796BC-9951-4867-96C5-BAD3ED865CD3}" presName="textNode" presStyleLbl="node1" presStyleIdx="1" presStyleCnt="3">
        <dgm:presLayoutVars>
          <dgm:bulletEnabled val="1"/>
        </dgm:presLayoutVars>
      </dgm:prSet>
      <dgm:spPr/>
      <dgm:t>
        <a:bodyPr/>
        <a:lstStyle/>
        <a:p>
          <a:endParaRPr lang="en-US"/>
        </a:p>
      </dgm:t>
    </dgm:pt>
    <dgm:pt modelId="{D79FF16C-8A1C-4FFA-8BB0-F37DB7D95B18}" type="pres">
      <dgm:prSet presAssocID="{9DCB7FC5-86C4-43A1-A6BF-73BEA4C08986}" presName="sibTrans" presStyleCnt="0"/>
      <dgm:spPr/>
    </dgm:pt>
    <dgm:pt modelId="{D1F5DC53-34A9-45D8-A652-61665BB9F1D6}" type="pres">
      <dgm:prSet presAssocID="{64202865-D69F-48DF-BD34-CA13FFB4E1B5}" presName="textNode" presStyleLbl="node1" presStyleIdx="2" presStyleCnt="3">
        <dgm:presLayoutVars>
          <dgm:bulletEnabled val="1"/>
        </dgm:presLayoutVars>
      </dgm:prSet>
      <dgm:spPr/>
      <dgm:t>
        <a:bodyPr/>
        <a:lstStyle/>
        <a:p>
          <a:endParaRPr lang="en-US"/>
        </a:p>
      </dgm:t>
    </dgm:pt>
  </dgm:ptLst>
  <dgm:cxnLst>
    <dgm:cxn modelId="{8A8C2D3A-B4F9-43D3-8149-C7EC7AB90A37}" srcId="{8F4B729E-4B87-46A6-B145-36114540F057}" destId="{E15796BC-9951-4867-96C5-BAD3ED865CD3}" srcOrd="1" destOrd="0" parTransId="{E04AA3E8-29C0-48AC-A93A-CA0D66BB8798}" sibTransId="{9DCB7FC5-86C4-43A1-A6BF-73BEA4C08986}"/>
    <dgm:cxn modelId="{B2D7074C-9C1F-49CA-A330-1368028A1C5B}" type="presOf" srcId="{8F4B729E-4B87-46A6-B145-36114540F057}" destId="{C7F9804E-93E1-477E-994C-6BC61F233DA5}" srcOrd="0" destOrd="0" presId="urn:microsoft.com/office/officeart/2005/8/layout/hProcess9"/>
    <dgm:cxn modelId="{87FDA760-EBCF-4C0A-AA12-A19F9681F947}" srcId="{8F4B729E-4B87-46A6-B145-36114540F057}" destId="{64202865-D69F-48DF-BD34-CA13FFB4E1B5}" srcOrd="2" destOrd="0" parTransId="{515E0B86-B374-43C5-87B6-D5A330B1C533}" sibTransId="{644DB0E1-FDB4-472F-B770-4E6EA8DFFC54}"/>
    <dgm:cxn modelId="{FE8712BA-7850-4725-8AB0-ED33F85DED56}" srcId="{8F4B729E-4B87-46A6-B145-36114540F057}" destId="{8AFAA093-7C7E-4CE7-926E-95439B86B72C}" srcOrd="0" destOrd="0" parTransId="{6130CEB4-6F9C-47E4-A751-F14E78231A2B}" sibTransId="{19F8871C-41AE-4A8B-8E34-E6B18DF8106A}"/>
    <dgm:cxn modelId="{9568F280-D8D3-4232-BA50-269B32A8D36E}" type="presOf" srcId="{E15796BC-9951-4867-96C5-BAD3ED865CD3}" destId="{102802F9-271F-4837-A0AD-04FE7357434E}" srcOrd="0" destOrd="0" presId="urn:microsoft.com/office/officeart/2005/8/layout/hProcess9"/>
    <dgm:cxn modelId="{BEF23C8F-A2F3-4173-8E79-B9EBB3CF7552}" type="presOf" srcId="{64202865-D69F-48DF-BD34-CA13FFB4E1B5}" destId="{D1F5DC53-34A9-45D8-A652-61665BB9F1D6}" srcOrd="0" destOrd="0" presId="urn:microsoft.com/office/officeart/2005/8/layout/hProcess9"/>
    <dgm:cxn modelId="{7590050D-99D3-4CED-A95F-DC988C8B6C58}" type="presOf" srcId="{8AFAA093-7C7E-4CE7-926E-95439B86B72C}" destId="{6389EFB1-9EFC-403B-8561-DC13D70EF7BD}" srcOrd="0" destOrd="0" presId="urn:microsoft.com/office/officeart/2005/8/layout/hProcess9"/>
    <dgm:cxn modelId="{E8655BE7-6687-41E3-AB9A-FECCC15A6741}" type="presParOf" srcId="{C7F9804E-93E1-477E-994C-6BC61F233DA5}" destId="{725CB464-5915-4B9D-87D9-88BC39EE435E}" srcOrd="0" destOrd="0" presId="urn:microsoft.com/office/officeart/2005/8/layout/hProcess9"/>
    <dgm:cxn modelId="{B27FB4F3-F606-478C-B25D-222793A14F74}" type="presParOf" srcId="{C7F9804E-93E1-477E-994C-6BC61F233DA5}" destId="{F70CA8CD-827F-44CD-B708-721DE56A6CC4}" srcOrd="1" destOrd="0" presId="urn:microsoft.com/office/officeart/2005/8/layout/hProcess9"/>
    <dgm:cxn modelId="{3F1E2880-FC3B-4D1B-9643-DD95AE1BC4BA}" type="presParOf" srcId="{F70CA8CD-827F-44CD-B708-721DE56A6CC4}" destId="{6389EFB1-9EFC-403B-8561-DC13D70EF7BD}" srcOrd="0" destOrd="0" presId="urn:microsoft.com/office/officeart/2005/8/layout/hProcess9"/>
    <dgm:cxn modelId="{D38124B7-CBCF-4188-8160-A3638294C71B}" type="presParOf" srcId="{F70CA8CD-827F-44CD-B708-721DE56A6CC4}" destId="{A044EDE9-B60A-4C3B-B6C7-48F09A367BE0}" srcOrd="1" destOrd="0" presId="urn:microsoft.com/office/officeart/2005/8/layout/hProcess9"/>
    <dgm:cxn modelId="{12477333-23B6-4377-8A01-BE032ACECBE6}" type="presParOf" srcId="{F70CA8CD-827F-44CD-B708-721DE56A6CC4}" destId="{102802F9-271F-4837-A0AD-04FE7357434E}" srcOrd="2" destOrd="0" presId="urn:microsoft.com/office/officeart/2005/8/layout/hProcess9"/>
    <dgm:cxn modelId="{7481A9DA-9AB3-40F7-B998-6FE9DED87A9D}" type="presParOf" srcId="{F70CA8CD-827F-44CD-B708-721DE56A6CC4}" destId="{D79FF16C-8A1C-4FFA-8BB0-F37DB7D95B18}" srcOrd="3" destOrd="0" presId="urn:microsoft.com/office/officeart/2005/8/layout/hProcess9"/>
    <dgm:cxn modelId="{BC1C1141-66F4-4CA0-B379-C29A33AF77CF}" type="presParOf" srcId="{F70CA8CD-827F-44CD-B708-721DE56A6CC4}" destId="{D1F5DC53-34A9-45D8-A652-61665BB9F1D6}"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70FBAF-B6E6-434B-A12C-A40562BE86B8}" type="doc">
      <dgm:prSet loTypeId="urn:microsoft.com/office/officeart/2005/8/layout/target1#2" loCatId="relationship" qsTypeId="urn:microsoft.com/office/officeart/2005/8/quickstyle/simple1" qsCatId="simple" csTypeId="urn:microsoft.com/office/officeart/2005/8/colors/accent1_2" csCatId="accent1" phldr="1"/>
      <dgm:spPr/>
    </dgm:pt>
    <dgm:pt modelId="{9E6DF27C-4960-4412-856E-15728C4E247F}">
      <dgm:prSet phldrT="[Text]"/>
      <dgm:spPr/>
      <dgm:t>
        <a:bodyPr/>
        <a:lstStyle/>
        <a:p>
          <a:r>
            <a:rPr lang="en-US" b="1" dirty="0">
              <a:solidFill>
                <a:srgbClr val="FF0000"/>
              </a:solidFill>
            </a:rPr>
            <a:t>INVITATION</a:t>
          </a:r>
        </a:p>
      </dgm:t>
    </dgm:pt>
    <dgm:pt modelId="{FBDFB057-66B7-4353-808F-2DF31830B64D}" type="parTrans" cxnId="{DB8A12C7-9B8C-4D4D-BD11-FAF40BEE98BE}">
      <dgm:prSet/>
      <dgm:spPr/>
      <dgm:t>
        <a:bodyPr/>
        <a:lstStyle/>
        <a:p>
          <a:endParaRPr lang="en-US"/>
        </a:p>
      </dgm:t>
    </dgm:pt>
    <dgm:pt modelId="{8646801C-A809-4913-8FE1-BA0A4BA1D635}" type="sibTrans" cxnId="{DB8A12C7-9B8C-4D4D-BD11-FAF40BEE98BE}">
      <dgm:prSet/>
      <dgm:spPr/>
      <dgm:t>
        <a:bodyPr/>
        <a:lstStyle/>
        <a:p>
          <a:endParaRPr lang="en-US"/>
        </a:p>
      </dgm:t>
    </dgm:pt>
    <dgm:pt modelId="{86D9197E-A92C-4D00-A25D-92CE549101EC}">
      <dgm:prSet phldrT="[Text]"/>
      <dgm:spPr/>
      <dgm:t>
        <a:bodyPr/>
        <a:lstStyle/>
        <a:p>
          <a:r>
            <a:rPr lang="en-US" b="1" dirty="0">
              <a:solidFill>
                <a:srgbClr val="FF0000"/>
              </a:solidFill>
            </a:rPr>
            <a:t>VERIFICATION</a:t>
          </a:r>
        </a:p>
      </dgm:t>
    </dgm:pt>
    <dgm:pt modelId="{FC1D07B0-FAA7-4B7A-87F4-D44D3B70FBE2}" type="parTrans" cxnId="{99E8A846-B581-43F8-9BB5-F1C66CD73A7B}">
      <dgm:prSet/>
      <dgm:spPr/>
      <dgm:t>
        <a:bodyPr/>
        <a:lstStyle/>
        <a:p>
          <a:endParaRPr lang="en-US"/>
        </a:p>
      </dgm:t>
    </dgm:pt>
    <dgm:pt modelId="{4672FAB1-DB1A-44FB-BC25-B620F2BBD1F7}" type="sibTrans" cxnId="{99E8A846-B581-43F8-9BB5-F1C66CD73A7B}">
      <dgm:prSet/>
      <dgm:spPr/>
      <dgm:t>
        <a:bodyPr/>
        <a:lstStyle/>
        <a:p>
          <a:endParaRPr lang="en-US"/>
        </a:p>
      </dgm:t>
    </dgm:pt>
    <dgm:pt modelId="{8F8A83C5-E1FF-43A7-A6D3-DD28CEBD1893}">
      <dgm:prSet phldrT="[Text]"/>
      <dgm:spPr/>
      <dgm:t>
        <a:bodyPr/>
        <a:lstStyle/>
        <a:p>
          <a:r>
            <a:rPr lang="en-US" b="1" dirty="0">
              <a:solidFill>
                <a:srgbClr val="FF0000"/>
              </a:solidFill>
            </a:rPr>
            <a:t>COLLATION</a:t>
          </a:r>
        </a:p>
      </dgm:t>
    </dgm:pt>
    <dgm:pt modelId="{8A0EEE0F-563C-4298-A671-8D52122DE525}" type="parTrans" cxnId="{91D23E70-C85A-49C5-90BD-3FBD14B2BC41}">
      <dgm:prSet/>
      <dgm:spPr/>
      <dgm:t>
        <a:bodyPr/>
        <a:lstStyle/>
        <a:p>
          <a:endParaRPr lang="en-US"/>
        </a:p>
      </dgm:t>
    </dgm:pt>
    <dgm:pt modelId="{2FD45BE8-7B93-42CD-A41E-D1F1DFD048A2}" type="sibTrans" cxnId="{91D23E70-C85A-49C5-90BD-3FBD14B2BC41}">
      <dgm:prSet/>
      <dgm:spPr/>
      <dgm:t>
        <a:bodyPr/>
        <a:lstStyle/>
        <a:p>
          <a:endParaRPr lang="en-US"/>
        </a:p>
      </dgm:t>
    </dgm:pt>
    <dgm:pt modelId="{C8487858-CEC7-43B4-BA66-09E9C74E8C2A}" type="pres">
      <dgm:prSet presAssocID="{AD70FBAF-B6E6-434B-A12C-A40562BE86B8}" presName="composite" presStyleCnt="0">
        <dgm:presLayoutVars>
          <dgm:chMax val="5"/>
          <dgm:dir/>
          <dgm:resizeHandles val="exact"/>
        </dgm:presLayoutVars>
      </dgm:prSet>
      <dgm:spPr/>
    </dgm:pt>
    <dgm:pt modelId="{06C72228-14CC-48AF-B36F-C21CC0CBD2C4}" type="pres">
      <dgm:prSet presAssocID="{9E6DF27C-4960-4412-856E-15728C4E247F}" presName="circle1" presStyleLbl="lnNode1" presStyleIdx="0" presStyleCnt="3"/>
      <dgm:spPr/>
    </dgm:pt>
    <dgm:pt modelId="{732C48B1-C282-4A78-A9BE-D685B9BEF79A}" type="pres">
      <dgm:prSet presAssocID="{9E6DF27C-4960-4412-856E-15728C4E247F}" presName="text1" presStyleLbl="revTx" presStyleIdx="0" presStyleCnt="3">
        <dgm:presLayoutVars>
          <dgm:bulletEnabled val="1"/>
        </dgm:presLayoutVars>
      </dgm:prSet>
      <dgm:spPr/>
      <dgm:t>
        <a:bodyPr/>
        <a:lstStyle/>
        <a:p>
          <a:endParaRPr lang="en-US"/>
        </a:p>
      </dgm:t>
    </dgm:pt>
    <dgm:pt modelId="{479A70BC-457D-4861-A501-18BBC1AB8FB0}" type="pres">
      <dgm:prSet presAssocID="{9E6DF27C-4960-4412-856E-15728C4E247F}" presName="line1" presStyleLbl="callout" presStyleIdx="0" presStyleCnt="6"/>
      <dgm:spPr/>
    </dgm:pt>
    <dgm:pt modelId="{8B1DC07D-2FC0-4129-A120-92640226FC02}" type="pres">
      <dgm:prSet presAssocID="{9E6DF27C-4960-4412-856E-15728C4E247F}" presName="d1" presStyleLbl="callout" presStyleIdx="1" presStyleCnt="6"/>
      <dgm:spPr/>
    </dgm:pt>
    <dgm:pt modelId="{B7B5CFEE-4B4E-41C2-9795-1B7BE946E8AF}" type="pres">
      <dgm:prSet presAssocID="{86D9197E-A92C-4D00-A25D-92CE549101EC}" presName="circle2" presStyleLbl="lnNode1" presStyleIdx="1" presStyleCnt="3"/>
      <dgm:spPr/>
    </dgm:pt>
    <dgm:pt modelId="{6FDD5C1F-1104-4948-B348-F7A3085247F8}" type="pres">
      <dgm:prSet presAssocID="{86D9197E-A92C-4D00-A25D-92CE549101EC}" presName="text2" presStyleLbl="revTx" presStyleIdx="1" presStyleCnt="3">
        <dgm:presLayoutVars>
          <dgm:bulletEnabled val="1"/>
        </dgm:presLayoutVars>
      </dgm:prSet>
      <dgm:spPr/>
      <dgm:t>
        <a:bodyPr/>
        <a:lstStyle/>
        <a:p>
          <a:endParaRPr lang="en-US"/>
        </a:p>
      </dgm:t>
    </dgm:pt>
    <dgm:pt modelId="{241D88D9-400D-4673-8EDC-D4497934DD1D}" type="pres">
      <dgm:prSet presAssocID="{86D9197E-A92C-4D00-A25D-92CE549101EC}" presName="line2" presStyleLbl="callout" presStyleIdx="2" presStyleCnt="6"/>
      <dgm:spPr/>
    </dgm:pt>
    <dgm:pt modelId="{986270EC-26FE-4059-960D-58FB6B0E116E}" type="pres">
      <dgm:prSet presAssocID="{86D9197E-A92C-4D00-A25D-92CE549101EC}" presName="d2" presStyleLbl="callout" presStyleIdx="3" presStyleCnt="6"/>
      <dgm:spPr/>
    </dgm:pt>
    <dgm:pt modelId="{2F9C3DFF-4016-41CC-BD26-4789EE38F599}" type="pres">
      <dgm:prSet presAssocID="{8F8A83C5-E1FF-43A7-A6D3-DD28CEBD1893}" presName="circle3" presStyleLbl="lnNode1" presStyleIdx="2" presStyleCnt="3"/>
      <dgm:spPr/>
    </dgm:pt>
    <dgm:pt modelId="{A714C5D2-36EE-4EBD-AC75-78E0F0DB0A92}" type="pres">
      <dgm:prSet presAssocID="{8F8A83C5-E1FF-43A7-A6D3-DD28CEBD1893}" presName="text3" presStyleLbl="revTx" presStyleIdx="2" presStyleCnt="3">
        <dgm:presLayoutVars>
          <dgm:bulletEnabled val="1"/>
        </dgm:presLayoutVars>
      </dgm:prSet>
      <dgm:spPr/>
      <dgm:t>
        <a:bodyPr/>
        <a:lstStyle/>
        <a:p>
          <a:endParaRPr lang="en-US"/>
        </a:p>
      </dgm:t>
    </dgm:pt>
    <dgm:pt modelId="{D8BEA006-C67A-4860-B0D3-26DDC46ABFBB}" type="pres">
      <dgm:prSet presAssocID="{8F8A83C5-E1FF-43A7-A6D3-DD28CEBD1893}" presName="line3" presStyleLbl="callout" presStyleIdx="4" presStyleCnt="6"/>
      <dgm:spPr/>
    </dgm:pt>
    <dgm:pt modelId="{A2123A97-0A36-4ADA-98F0-1445F4DC44C8}" type="pres">
      <dgm:prSet presAssocID="{8F8A83C5-E1FF-43A7-A6D3-DD28CEBD1893}" presName="d3" presStyleLbl="callout" presStyleIdx="5" presStyleCnt="6"/>
      <dgm:spPr/>
    </dgm:pt>
  </dgm:ptLst>
  <dgm:cxnLst>
    <dgm:cxn modelId="{0434707C-62B8-4CB5-9884-EBD1100516C1}" type="presOf" srcId="{AD70FBAF-B6E6-434B-A12C-A40562BE86B8}" destId="{C8487858-CEC7-43B4-BA66-09E9C74E8C2A}" srcOrd="0" destOrd="0" presId="urn:microsoft.com/office/officeart/2005/8/layout/target1#2"/>
    <dgm:cxn modelId="{DB8A12C7-9B8C-4D4D-BD11-FAF40BEE98BE}" srcId="{AD70FBAF-B6E6-434B-A12C-A40562BE86B8}" destId="{9E6DF27C-4960-4412-856E-15728C4E247F}" srcOrd="0" destOrd="0" parTransId="{FBDFB057-66B7-4353-808F-2DF31830B64D}" sibTransId="{8646801C-A809-4913-8FE1-BA0A4BA1D635}"/>
    <dgm:cxn modelId="{31EC63AB-D3F2-415D-95D4-315142E8B05D}" type="presOf" srcId="{8F8A83C5-E1FF-43A7-A6D3-DD28CEBD1893}" destId="{A714C5D2-36EE-4EBD-AC75-78E0F0DB0A92}" srcOrd="0" destOrd="0" presId="urn:microsoft.com/office/officeart/2005/8/layout/target1#2"/>
    <dgm:cxn modelId="{FC8E7483-CBF8-4B9C-A9CE-4F68FC3EA895}" type="presOf" srcId="{9E6DF27C-4960-4412-856E-15728C4E247F}" destId="{732C48B1-C282-4A78-A9BE-D685B9BEF79A}" srcOrd="0" destOrd="0" presId="urn:microsoft.com/office/officeart/2005/8/layout/target1#2"/>
    <dgm:cxn modelId="{99E8A846-B581-43F8-9BB5-F1C66CD73A7B}" srcId="{AD70FBAF-B6E6-434B-A12C-A40562BE86B8}" destId="{86D9197E-A92C-4D00-A25D-92CE549101EC}" srcOrd="1" destOrd="0" parTransId="{FC1D07B0-FAA7-4B7A-87F4-D44D3B70FBE2}" sibTransId="{4672FAB1-DB1A-44FB-BC25-B620F2BBD1F7}"/>
    <dgm:cxn modelId="{91D23E70-C85A-49C5-90BD-3FBD14B2BC41}" srcId="{AD70FBAF-B6E6-434B-A12C-A40562BE86B8}" destId="{8F8A83C5-E1FF-43A7-A6D3-DD28CEBD1893}" srcOrd="2" destOrd="0" parTransId="{8A0EEE0F-563C-4298-A671-8D52122DE525}" sibTransId="{2FD45BE8-7B93-42CD-A41E-D1F1DFD048A2}"/>
    <dgm:cxn modelId="{BC93955B-59E9-4431-A146-62C1816BD232}" type="presOf" srcId="{86D9197E-A92C-4D00-A25D-92CE549101EC}" destId="{6FDD5C1F-1104-4948-B348-F7A3085247F8}" srcOrd="0" destOrd="0" presId="urn:microsoft.com/office/officeart/2005/8/layout/target1#2"/>
    <dgm:cxn modelId="{3F1D8EC9-E731-4D51-A5AB-44DDF03D29B2}" type="presParOf" srcId="{C8487858-CEC7-43B4-BA66-09E9C74E8C2A}" destId="{06C72228-14CC-48AF-B36F-C21CC0CBD2C4}" srcOrd="0" destOrd="0" presId="urn:microsoft.com/office/officeart/2005/8/layout/target1#2"/>
    <dgm:cxn modelId="{5A82EF86-5882-429D-B399-3992772C935B}" type="presParOf" srcId="{C8487858-CEC7-43B4-BA66-09E9C74E8C2A}" destId="{732C48B1-C282-4A78-A9BE-D685B9BEF79A}" srcOrd="1" destOrd="0" presId="urn:microsoft.com/office/officeart/2005/8/layout/target1#2"/>
    <dgm:cxn modelId="{BDEAD51A-A334-4767-8F13-C7B93B19F1F3}" type="presParOf" srcId="{C8487858-CEC7-43B4-BA66-09E9C74E8C2A}" destId="{479A70BC-457D-4861-A501-18BBC1AB8FB0}" srcOrd="2" destOrd="0" presId="urn:microsoft.com/office/officeart/2005/8/layout/target1#2"/>
    <dgm:cxn modelId="{C0E0D29C-4B68-4D73-8364-11CBD39276CE}" type="presParOf" srcId="{C8487858-CEC7-43B4-BA66-09E9C74E8C2A}" destId="{8B1DC07D-2FC0-4129-A120-92640226FC02}" srcOrd="3" destOrd="0" presId="urn:microsoft.com/office/officeart/2005/8/layout/target1#2"/>
    <dgm:cxn modelId="{DCDF6DE6-CA11-476C-A1AB-231D5D83A042}" type="presParOf" srcId="{C8487858-CEC7-43B4-BA66-09E9C74E8C2A}" destId="{B7B5CFEE-4B4E-41C2-9795-1B7BE946E8AF}" srcOrd="4" destOrd="0" presId="urn:microsoft.com/office/officeart/2005/8/layout/target1#2"/>
    <dgm:cxn modelId="{F08BEFAF-C84F-4897-8CC8-E6E2CB657F97}" type="presParOf" srcId="{C8487858-CEC7-43B4-BA66-09E9C74E8C2A}" destId="{6FDD5C1F-1104-4948-B348-F7A3085247F8}" srcOrd="5" destOrd="0" presId="urn:microsoft.com/office/officeart/2005/8/layout/target1#2"/>
    <dgm:cxn modelId="{F7DF0901-5A43-462A-8A43-554719430E8C}" type="presParOf" srcId="{C8487858-CEC7-43B4-BA66-09E9C74E8C2A}" destId="{241D88D9-400D-4673-8EDC-D4497934DD1D}" srcOrd="6" destOrd="0" presId="urn:microsoft.com/office/officeart/2005/8/layout/target1#2"/>
    <dgm:cxn modelId="{0E3DADAE-E376-43D6-BD3C-FE89955AA86F}" type="presParOf" srcId="{C8487858-CEC7-43B4-BA66-09E9C74E8C2A}" destId="{986270EC-26FE-4059-960D-58FB6B0E116E}" srcOrd="7" destOrd="0" presId="urn:microsoft.com/office/officeart/2005/8/layout/target1#2"/>
    <dgm:cxn modelId="{F310388C-FE5C-4709-905A-0944D0CA66FD}" type="presParOf" srcId="{C8487858-CEC7-43B4-BA66-09E9C74E8C2A}" destId="{2F9C3DFF-4016-41CC-BD26-4789EE38F599}" srcOrd="8" destOrd="0" presId="urn:microsoft.com/office/officeart/2005/8/layout/target1#2"/>
    <dgm:cxn modelId="{D58374D1-474E-4D49-9C2D-24E4D7507DB9}" type="presParOf" srcId="{C8487858-CEC7-43B4-BA66-09E9C74E8C2A}" destId="{A714C5D2-36EE-4EBD-AC75-78E0F0DB0A92}" srcOrd="9" destOrd="0" presId="urn:microsoft.com/office/officeart/2005/8/layout/target1#2"/>
    <dgm:cxn modelId="{1956EE0A-9114-45C4-BE42-86F229E4DA64}" type="presParOf" srcId="{C8487858-CEC7-43B4-BA66-09E9C74E8C2A}" destId="{D8BEA006-C67A-4860-B0D3-26DDC46ABFBB}" srcOrd="10" destOrd="0" presId="urn:microsoft.com/office/officeart/2005/8/layout/target1#2"/>
    <dgm:cxn modelId="{271331CF-E78B-4133-8731-92D572ED364E}" type="presParOf" srcId="{C8487858-CEC7-43B4-BA66-09E9C74E8C2A}" destId="{A2123A97-0A36-4ADA-98F0-1445F4DC44C8}" srcOrd="11" destOrd="0" presId="urn:microsoft.com/office/officeart/2005/8/layout/target1#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70FBAF-B6E6-434B-A12C-A40562BE86B8}" type="doc">
      <dgm:prSet loTypeId="urn:microsoft.com/office/officeart/2005/8/layout/target1#3" loCatId="relationship" qsTypeId="urn:microsoft.com/office/officeart/2005/8/quickstyle/simple1" qsCatId="simple" csTypeId="urn:microsoft.com/office/officeart/2005/8/colors/accent1_2" csCatId="accent1" phldr="1"/>
      <dgm:spPr/>
    </dgm:pt>
    <dgm:pt modelId="{9E6DF27C-4960-4412-856E-15728C4E247F}">
      <dgm:prSet phldrT="[Text]"/>
      <dgm:spPr/>
      <dgm:t>
        <a:bodyPr/>
        <a:lstStyle/>
        <a:p>
          <a:r>
            <a:rPr lang="en-US" b="1" dirty="0">
              <a:solidFill>
                <a:srgbClr val="FF0000"/>
              </a:solidFill>
            </a:rPr>
            <a:t>INVITATION</a:t>
          </a:r>
        </a:p>
      </dgm:t>
    </dgm:pt>
    <dgm:pt modelId="{FBDFB057-66B7-4353-808F-2DF31830B64D}" type="parTrans" cxnId="{DB8A12C7-9B8C-4D4D-BD11-FAF40BEE98BE}">
      <dgm:prSet/>
      <dgm:spPr/>
      <dgm:t>
        <a:bodyPr/>
        <a:lstStyle/>
        <a:p>
          <a:endParaRPr lang="en-US"/>
        </a:p>
      </dgm:t>
    </dgm:pt>
    <dgm:pt modelId="{8646801C-A809-4913-8FE1-BA0A4BA1D635}" type="sibTrans" cxnId="{DB8A12C7-9B8C-4D4D-BD11-FAF40BEE98BE}">
      <dgm:prSet/>
      <dgm:spPr/>
      <dgm:t>
        <a:bodyPr/>
        <a:lstStyle/>
        <a:p>
          <a:endParaRPr lang="en-US"/>
        </a:p>
      </dgm:t>
    </dgm:pt>
    <dgm:pt modelId="{86D9197E-A92C-4D00-A25D-92CE549101EC}">
      <dgm:prSet phldrT="[Text]"/>
      <dgm:spPr/>
      <dgm:t>
        <a:bodyPr/>
        <a:lstStyle/>
        <a:p>
          <a:r>
            <a:rPr lang="en-US" b="1" dirty="0">
              <a:solidFill>
                <a:srgbClr val="FF0000"/>
              </a:solidFill>
            </a:rPr>
            <a:t>VERIFICATION</a:t>
          </a:r>
        </a:p>
      </dgm:t>
    </dgm:pt>
    <dgm:pt modelId="{FC1D07B0-FAA7-4B7A-87F4-D44D3B70FBE2}" type="parTrans" cxnId="{99E8A846-B581-43F8-9BB5-F1C66CD73A7B}">
      <dgm:prSet/>
      <dgm:spPr/>
      <dgm:t>
        <a:bodyPr/>
        <a:lstStyle/>
        <a:p>
          <a:endParaRPr lang="en-US"/>
        </a:p>
      </dgm:t>
    </dgm:pt>
    <dgm:pt modelId="{4672FAB1-DB1A-44FB-BC25-B620F2BBD1F7}" type="sibTrans" cxnId="{99E8A846-B581-43F8-9BB5-F1C66CD73A7B}">
      <dgm:prSet/>
      <dgm:spPr/>
      <dgm:t>
        <a:bodyPr/>
        <a:lstStyle/>
        <a:p>
          <a:endParaRPr lang="en-US"/>
        </a:p>
      </dgm:t>
    </dgm:pt>
    <dgm:pt modelId="{8F8A83C5-E1FF-43A7-A6D3-DD28CEBD1893}">
      <dgm:prSet phldrT="[Text]"/>
      <dgm:spPr/>
      <dgm:t>
        <a:bodyPr/>
        <a:lstStyle/>
        <a:p>
          <a:r>
            <a:rPr lang="en-US" b="1" dirty="0">
              <a:solidFill>
                <a:srgbClr val="FF0000"/>
              </a:solidFill>
            </a:rPr>
            <a:t>COLLATION</a:t>
          </a:r>
        </a:p>
      </dgm:t>
    </dgm:pt>
    <dgm:pt modelId="{8A0EEE0F-563C-4298-A671-8D52122DE525}" type="parTrans" cxnId="{91D23E70-C85A-49C5-90BD-3FBD14B2BC41}">
      <dgm:prSet/>
      <dgm:spPr/>
      <dgm:t>
        <a:bodyPr/>
        <a:lstStyle/>
        <a:p>
          <a:endParaRPr lang="en-US"/>
        </a:p>
      </dgm:t>
    </dgm:pt>
    <dgm:pt modelId="{2FD45BE8-7B93-42CD-A41E-D1F1DFD048A2}" type="sibTrans" cxnId="{91D23E70-C85A-49C5-90BD-3FBD14B2BC41}">
      <dgm:prSet/>
      <dgm:spPr/>
      <dgm:t>
        <a:bodyPr/>
        <a:lstStyle/>
        <a:p>
          <a:endParaRPr lang="en-US"/>
        </a:p>
      </dgm:t>
    </dgm:pt>
    <dgm:pt modelId="{C8487858-CEC7-43B4-BA66-09E9C74E8C2A}" type="pres">
      <dgm:prSet presAssocID="{AD70FBAF-B6E6-434B-A12C-A40562BE86B8}" presName="composite" presStyleCnt="0">
        <dgm:presLayoutVars>
          <dgm:chMax val="5"/>
          <dgm:dir/>
          <dgm:resizeHandles val="exact"/>
        </dgm:presLayoutVars>
      </dgm:prSet>
      <dgm:spPr/>
    </dgm:pt>
    <dgm:pt modelId="{06C72228-14CC-48AF-B36F-C21CC0CBD2C4}" type="pres">
      <dgm:prSet presAssocID="{9E6DF27C-4960-4412-856E-15728C4E247F}" presName="circle1" presStyleLbl="lnNode1" presStyleIdx="0" presStyleCnt="3"/>
      <dgm:spPr/>
    </dgm:pt>
    <dgm:pt modelId="{732C48B1-C282-4A78-A9BE-D685B9BEF79A}" type="pres">
      <dgm:prSet presAssocID="{9E6DF27C-4960-4412-856E-15728C4E247F}" presName="text1" presStyleLbl="revTx" presStyleIdx="0" presStyleCnt="3">
        <dgm:presLayoutVars>
          <dgm:bulletEnabled val="1"/>
        </dgm:presLayoutVars>
      </dgm:prSet>
      <dgm:spPr/>
      <dgm:t>
        <a:bodyPr/>
        <a:lstStyle/>
        <a:p>
          <a:endParaRPr lang="en-US"/>
        </a:p>
      </dgm:t>
    </dgm:pt>
    <dgm:pt modelId="{479A70BC-457D-4861-A501-18BBC1AB8FB0}" type="pres">
      <dgm:prSet presAssocID="{9E6DF27C-4960-4412-856E-15728C4E247F}" presName="line1" presStyleLbl="callout" presStyleIdx="0" presStyleCnt="6"/>
      <dgm:spPr/>
    </dgm:pt>
    <dgm:pt modelId="{8B1DC07D-2FC0-4129-A120-92640226FC02}" type="pres">
      <dgm:prSet presAssocID="{9E6DF27C-4960-4412-856E-15728C4E247F}" presName="d1" presStyleLbl="callout" presStyleIdx="1" presStyleCnt="6"/>
      <dgm:spPr/>
    </dgm:pt>
    <dgm:pt modelId="{B7B5CFEE-4B4E-41C2-9795-1B7BE946E8AF}" type="pres">
      <dgm:prSet presAssocID="{86D9197E-A92C-4D00-A25D-92CE549101EC}" presName="circle2" presStyleLbl="lnNode1" presStyleIdx="1" presStyleCnt="3"/>
      <dgm:spPr/>
    </dgm:pt>
    <dgm:pt modelId="{6FDD5C1F-1104-4948-B348-F7A3085247F8}" type="pres">
      <dgm:prSet presAssocID="{86D9197E-A92C-4D00-A25D-92CE549101EC}" presName="text2" presStyleLbl="revTx" presStyleIdx="1" presStyleCnt="3">
        <dgm:presLayoutVars>
          <dgm:bulletEnabled val="1"/>
        </dgm:presLayoutVars>
      </dgm:prSet>
      <dgm:spPr/>
      <dgm:t>
        <a:bodyPr/>
        <a:lstStyle/>
        <a:p>
          <a:endParaRPr lang="en-US"/>
        </a:p>
      </dgm:t>
    </dgm:pt>
    <dgm:pt modelId="{241D88D9-400D-4673-8EDC-D4497934DD1D}" type="pres">
      <dgm:prSet presAssocID="{86D9197E-A92C-4D00-A25D-92CE549101EC}" presName="line2" presStyleLbl="callout" presStyleIdx="2" presStyleCnt="6"/>
      <dgm:spPr/>
    </dgm:pt>
    <dgm:pt modelId="{986270EC-26FE-4059-960D-58FB6B0E116E}" type="pres">
      <dgm:prSet presAssocID="{86D9197E-A92C-4D00-A25D-92CE549101EC}" presName="d2" presStyleLbl="callout" presStyleIdx="3" presStyleCnt="6"/>
      <dgm:spPr/>
    </dgm:pt>
    <dgm:pt modelId="{2F9C3DFF-4016-41CC-BD26-4789EE38F599}" type="pres">
      <dgm:prSet presAssocID="{8F8A83C5-E1FF-43A7-A6D3-DD28CEBD1893}" presName="circle3" presStyleLbl="lnNode1" presStyleIdx="2" presStyleCnt="3"/>
      <dgm:spPr/>
    </dgm:pt>
    <dgm:pt modelId="{A714C5D2-36EE-4EBD-AC75-78E0F0DB0A92}" type="pres">
      <dgm:prSet presAssocID="{8F8A83C5-E1FF-43A7-A6D3-DD28CEBD1893}" presName="text3" presStyleLbl="revTx" presStyleIdx="2" presStyleCnt="3">
        <dgm:presLayoutVars>
          <dgm:bulletEnabled val="1"/>
        </dgm:presLayoutVars>
      </dgm:prSet>
      <dgm:spPr/>
      <dgm:t>
        <a:bodyPr/>
        <a:lstStyle/>
        <a:p>
          <a:endParaRPr lang="en-US"/>
        </a:p>
      </dgm:t>
    </dgm:pt>
    <dgm:pt modelId="{D8BEA006-C67A-4860-B0D3-26DDC46ABFBB}" type="pres">
      <dgm:prSet presAssocID="{8F8A83C5-E1FF-43A7-A6D3-DD28CEBD1893}" presName="line3" presStyleLbl="callout" presStyleIdx="4" presStyleCnt="6"/>
      <dgm:spPr/>
    </dgm:pt>
    <dgm:pt modelId="{A2123A97-0A36-4ADA-98F0-1445F4DC44C8}" type="pres">
      <dgm:prSet presAssocID="{8F8A83C5-E1FF-43A7-A6D3-DD28CEBD1893}" presName="d3" presStyleLbl="callout" presStyleIdx="5" presStyleCnt="6"/>
      <dgm:spPr/>
    </dgm:pt>
  </dgm:ptLst>
  <dgm:cxnLst>
    <dgm:cxn modelId="{DB8A12C7-9B8C-4D4D-BD11-FAF40BEE98BE}" srcId="{AD70FBAF-B6E6-434B-A12C-A40562BE86B8}" destId="{9E6DF27C-4960-4412-856E-15728C4E247F}" srcOrd="0" destOrd="0" parTransId="{FBDFB057-66B7-4353-808F-2DF31830B64D}" sibTransId="{8646801C-A809-4913-8FE1-BA0A4BA1D635}"/>
    <dgm:cxn modelId="{99E8A846-B581-43F8-9BB5-F1C66CD73A7B}" srcId="{AD70FBAF-B6E6-434B-A12C-A40562BE86B8}" destId="{86D9197E-A92C-4D00-A25D-92CE549101EC}" srcOrd="1" destOrd="0" parTransId="{FC1D07B0-FAA7-4B7A-87F4-D44D3B70FBE2}" sibTransId="{4672FAB1-DB1A-44FB-BC25-B620F2BBD1F7}"/>
    <dgm:cxn modelId="{91D23E70-C85A-49C5-90BD-3FBD14B2BC41}" srcId="{AD70FBAF-B6E6-434B-A12C-A40562BE86B8}" destId="{8F8A83C5-E1FF-43A7-A6D3-DD28CEBD1893}" srcOrd="2" destOrd="0" parTransId="{8A0EEE0F-563C-4298-A671-8D52122DE525}" sibTransId="{2FD45BE8-7B93-42CD-A41E-D1F1DFD048A2}"/>
    <dgm:cxn modelId="{419BF74C-50B6-4F46-8DF4-F038DFE4A45B}" type="presOf" srcId="{9E6DF27C-4960-4412-856E-15728C4E247F}" destId="{732C48B1-C282-4A78-A9BE-D685B9BEF79A}" srcOrd="0" destOrd="0" presId="urn:microsoft.com/office/officeart/2005/8/layout/target1#3"/>
    <dgm:cxn modelId="{A6A1847E-655D-42F2-9A5E-E9F6330C34BB}" type="presOf" srcId="{86D9197E-A92C-4D00-A25D-92CE549101EC}" destId="{6FDD5C1F-1104-4948-B348-F7A3085247F8}" srcOrd="0" destOrd="0" presId="urn:microsoft.com/office/officeart/2005/8/layout/target1#3"/>
    <dgm:cxn modelId="{B15CC4F2-E038-43C0-97A5-5A4E9B0FDF89}" type="presOf" srcId="{8F8A83C5-E1FF-43A7-A6D3-DD28CEBD1893}" destId="{A714C5D2-36EE-4EBD-AC75-78E0F0DB0A92}" srcOrd="0" destOrd="0" presId="urn:microsoft.com/office/officeart/2005/8/layout/target1#3"/>
    <dgm:cxn modelId="{D0DD41F8-B7B5-4B90-A3E4-4AFFF9C3FD61}" type="presOf" srcId="{AD70FBAF-B6E6-434B-A12C-A40562BE86B8}" destId="{C8487858-CEC7-43B4-BA66-09E9C74E8C2A}" srcOrd="0" destOrd="0" presId="urn:microsoft.com/office/officeart/2005/8/layout/target1#3"/>
    <dgm:cxn modelId="{BB2AB02A-1E08-46D0-A04D-4B52513B58F9}" type="presParOf" srcId="{C8487858-CEC7-43B4-BA66-09E9C74E8C2A}" destId="{06C72228-14CC-48AF-B36F-C21CC0CBD2C4}" srcOrd="0" destOrd="0" presId="urn:microsoft.com/office/officeart/2005/8/layout/target1#3"/>
    <dgm:cxn modelId="{BC72E76C-8DE1-42C6-9D02-97994E66AE51}" type="presParOf" srcId="{C8487858-CEC7-43B4-BA66-09E9C74E8C2A}" destId="{732C48B1-C282-4A78-A9BE-D685B9BEF79A}" srcOrd="1" destOrd="0" presId="urn:microsoft.com/office/officeart/2005/8/layout/target1#3"/>
    <dgm:cxn modelId="{48757621-55E1-4520-94CA-A2487E36425C}" type="presParOf" srcId="{C8487858-CEC7-43B4-BA66-09E9C74E8C2A}" destId="{479A70BC-457D-4861-A501-18BBC1AB8FB0}" srcOrd="2" destOrd="0" presId="urn:microsoft.com/office/officeart/2005/8/layout/target1#3"/>
    <dgm:cxn modelId="{389C564A-EFAD-4385-8F96-A025B8A43E59}" type="presParOf" srcId="{C8487858-CEC7-43B4-BA66-09E9C74E8C2A}" destId="{8B1DC07D-2FC0-4129-A120-92640226FC02}" srcOrd="3" destOrd="0" presId="urn:microsoft.com/office/officeart/2005/8/layout/target1#3"/>
    <dgm:cxn modelId="{C1FA0C51-5CC4-4F8F-9612-DE0AFBC3C976}" type="presParOf" srcId="{C8487858-CEC7-43B4-BA66-09E9C74E8C2A}" destId="{B7B5CFEE-4B4E-41C2-9795-1B7BE946E8AF}" srcOrd="4" destOrd="0" presId="urn:microsoft.com/office/officeart/2005/8/layout/target1#3"/>
    <dgm:cxn modelId="{F060B475-FBDA-4099-A333-A1E0B2E4F9A4}" type="presParOf" srcId="{C8487858-CEC7-43B4-BA66-09E9C74E8C2A}" destId="{6FDD5C1F-1104-4948-B348-F7A3085247F8}" srcOrd="5" destOrd="0" presId="urn:microsoft.com/office/officeart/2005/8/layout/target1#3"/>
    <dgm:cxn modelId="{1F16DF25-FF93-4006-97DE-810194208BE6}" type="presParOf" srcId="{C8487858-CEC7-43B4-BA66-09E9C74E8C2A}" destId="{241D88D9-400D-4673-8EDC-D4497934DD1D}" srcOrd="6" destOrd="0" presId="urn:microsoft.com/office/officeart/2005/8/layout/target1#3"/>
    <dgm:cxn modelId="{2740589B-D258-4284-B7DC-9E151B731719}" type="presParOf" srcId="{C8487858-CEC7-43B4-BA66-09E9C74E8C2A}" destId="{986270EC-26FE-4059-960D-58FB6B0E116E}" srcOrd="7" destOrd="0" presId="urn:microsoft.com/office/officeart/2005/8/layout/target1#3"/>
    <dgm:cxn modelId="{BCD997DD-679F-468E-8943-A3114DF4D4B3}" type="presParOf" srcId="{C8487858-CEC7-43B4-BA66-09E9C74E8C2A}" destId="{2F9C3DFF-4016-41CC-BD26-4789EE38F599}" srcOrd="8" destOrd="0" presId="urn:microsoft.com/office/officeart/2005/8/layout/target1#3"/>
    <dgm:cxn modelId="{E926D84D-2E0E-42D7-BC51-8A1AFF1E354F}" type="presParOf" srcId="{C8487858-CEC7-43B4-BA66-09E9C74E8C2A}" destId="{A714C5D2-36EE-4EBD-AC75-78E0F0DB0A92}" srcOrd="9" destOrd="0" presId="urn:microsoft.com/office/officeart/2005/8/layout/target1#3"/>
    <dgm:cxn modelId="{9525E440-D5DD-470F-BE88-A472C0F1DBE9}" type="presParOf" srcId="{C8487858-CEC7-43B4-BA66-09E9C74E8C2A}" destId="{D8BEA006-C67A-4860-B0D3-26DDC46ABFBB}" srcOrd="10" destOrd="0" presId="urn:microsoft.com/office/officeart/2005/8/layout/target1#3"/>
    <dgm:cxn modelId="{AE6587F6-3D26-439E-9583-123B7BA7382B}" type="presParOf" srcId="{C8487858-CEC7-43B4-BA66-09E9C74E8C2A}" destId="{A2123A97-0A36-4ADA-98F0-1445F4DC44C8}" srcOrd="11" destOrd="0" presId="urn:microsoft.com/office/officeart/2005/8/layout/target1#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C3DFF-4016-41CC-BD26-4789EE38F599}">
      <dsp:nvSpPr>
        <dsp:cNvPr id="0" name=""/>
        <dsp:cNvSpPr/>
      </dsp:nvSpPr>
      <dsp:spPr>
        <a:xfrm>
          <a:off x="1295400" y="761999"/>
          <a:ext cx="2286000" cy="228600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B5CFEE-4B4E-41C2-9795-1B7BE946E8AF}">
      <dsp:nvSpPr>
        <dsp:cNvPr id="0" name=""/>
        <dsp:cNvSpPr/>
      </dsp:nvSpPr>
      <dsp:spPr>
        <a:xfrm>
          <a:off x="1752600" y="1219200"/>
          <a:ext cx="1371600" cy="137160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C72228-14CC-48AF-B36F-C21CC0CBD2C4}">
      <dsp:nvSpPr>
        <dsp:cNvPr id="0" name=""/>
        <dsp:cNvSpPr/>
      </dsp:nvSpPr>
      <dsp:spPr>
        <a:xfrm>
          <a:off x="2209800" y="1676400"/>
          <a:ext cx="457200" cy="45720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2C48B1-C282-4A78-A9BE-D685B9BEF79A}">
      <dsp:nvSpPr>
        <dsp:cNvPr id="0" name=""/>
        <dsp:cNvSpPr/>
      </dsp:nvSpPr>
      <dsp:spPr>
        <a:xfrm>
          <a:off x="3962400" y="0"/>
          <a:ext cx="1143000" cy="666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15240" rIns="15240" bIns="15240"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rgbClr val="FF0000"/>
              </a:solidFill>
            </a:rPr>
            <a:t>INVITATION</a:t>
          </a:r>
        </a:p>
      </dsp:txBody>
      <dsp:txXfrm>
        <a:off x="3962400" y="0"/>
        <a:ext cx="1143000" cy="666750"/>
      </dsp:txXfrm>
    </dsp:sp>
    <dsp:sp modelId="{479A70BC-457D-4861-A501-18BBC1AB8FB0}">
      <dsp:nvSpPr>
        <dsp:cNvPr id="0" name=""/>
        <dsp:cNvSpPr/>
      </dsp:nvSpPr>
      <dsp:spPr>
        <a:xfrm>
          <a:off x="3676650" y="333374"/>
          <a:ext cx="28575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1DC07D-2FC0-4129-A120-92640226FC02}">
      <dsp:nvSpPr>
        <dsp:cNvPr id="0" name=""/>
        <dsp:cNvSpPr/>
      </dsp:nvSpPr>
      <dsp:spPr>
        <a:xfrm rot="5400000">
          <a:off x="2271331" y="500824"/>
          <a:ext cx="1571243" cy="1237107"/>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DD5C1F-1104-4948-B348-F7A3085247F8}">
      <dsp:nvSpPr>
        <dsp:cNvPr id="0" name=""/>
        <dsp:cNvSpPr/>
      </dsp:nvSpPr>
      <dsp:spPr>
        <a:xfrm>
          <a:off x="3962400" y="666749"/>
          <a:ext cx="1143000" cy="666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15240" rIns="15240" bIns="15240"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rgbClr val="FF0000"/>
              </a:solidFill>
            </a:rPr>
            <a:t>VERIFICATION</a:t>
          </a:r>
        </a:p>
      </dsp:txBody>
      <dsp:txXfrm>
        <a:off x="3962400" y="666749"/>
        <a:ext cx="1143000" cy="666750"/>
      </dsp:txXfrm>
    </dsp:sp>
    <dsp:sp modelId="{241D88D9-400D-4673-8EDC-D4497934DD1D}">
      <dsp:nvSpPr>
        <dsp:cNvPr id="0" name=""/>
        <dsp:cNvSpPr/>
      </dsp:nvSpPr>
      <dsp:spPr>
        <a:xfrm>
          <a:off x="3676650" y="1000124"/>
          <a:ext cx="28575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6270EC-26FE-4059-960D-58FB6B0E116E}">
      <dsp:nvSpPr>
        <dsp:cNvPr id="0" name=""/>
        <dsp:cNvSpPr/>
      </dsp:nvSpPr>
      <dsp:spPr>
        <a:xfrm rot="5400000">
          <a:off x="2608592" y="1157173"/>
          <a:ext cx="1224381" cy="909447"/>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14C5D2-36EE-4EBD-AC75-78E0F0DB0A92}">
      <dsp:nvSpPr>
        <dsp:cNvPr id="0" name=""/>
        <dsp:cNvSpPr/>
      </dsp:nvSpPr>
      <dsp:spPr>
        <a:xfrm>
          <a:off x="3962400" y="1333500"/>
          <a:ext cx="1143000" cy="666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15240" rIns="15240" bIns="15240"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rgbClr val="FF0000"/>
              </a:solidFill>
            </a:rPr>
            <a:t>COLLATION</a:t>
          </a:r>
        </a:p>
      </dsp:txBody>
      <dsp:txXfrm>
        <a:off x="3962400" y="1333500"/>
        <a:ext cx="1143000" cy="666750"/>
      </dsp:txXfrm>
    </dsp:sp>
    <dsp:sp modelId="{D8BEA006-C67A-4860-B0D3-26DDC46ABFBB}">
      <dsp:nvSpPr>
        <dsp:cNvPr id="0" name=""/>
        <dsp:cNvSpPr/>
      </dsp:nvSpPr>
      <dsp:spPr>
        <a:xfrm>
          <a:off x="3676650" y="1666875"/>
          <a:ext cx="28575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123A97-0A36-4ADA-98F0-1445F4DC44C8}">
      <dsp:nvSpPr>
        <dsp:cNvPr id="0" name=""/>
        <dsp:cNvSpPr/>
      </dsp:nvSpPr>
      <dsp:spPr>
        <a:xfrm rot="5400000">
          <a:off x="2946273" y="1812988"/>
          <a:ext cx="874776" cy="581787"/>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5CB464-5915-4B9D-87D9-88BC39EE435E}">
      <dsp:nvSpPr>
        <dsp:cNvPr id="0" name=""/>
        <dsp:cNvSpPr/>
      </dsp:nvSpPr>
      <dsp:spPr>
        <a:xfrm>
          <a:off x="480059" y="0"/>
          <a:ext cx="5440680" cy="32766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89EFB1-9EFC-403B-8561-DC13D70EF7BD}">
      <dsp:nvSpPr>
        <dsp:cNvPr id="0" name=""/>
        <dsp:cNvSpPr/>
      </dsp:nvSpPr>
      <dsp:spPr>
        <a:xfrm>
          <a:off x="160801" y="982980"/>
          <a:ext cx="1920240" cy="13106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NCLT</a:t>
          </a:r>
        </a:p>
      </dsp:txBody>
      <dsp:txXfrm>
        <a:off x="224781" y="1046960"/>
        <a:ext cx="1792280" cy="1182680"/>
      </dsp:txXfrm>
    </dsp:sp>
    <dsp:sp modelId="{102802F9-271F-4837-A0AD-04FE7357434E}">
      <dsp:nvSpPr>
        <dsp:cNvPr id="0" name=""/>
        <dsp:cNvSpPr/>
      </dsp:nvSpPr>
      <dsp:spPr>
        <a:xfrm>
          <a:off x="2240279" y="982980"/>
          <a:ext cx="1920240" cy="13106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NCLAT</a:t>
          </a:r>
        </a:p>
        <a:p>
          <a:pPr marL="0" lvl="0" indent="0" algn="ctr" defTabSz="889000">
            <a:lnSpc>
              <a:spcPct val="90000"/>
            </a:lnSpc>
            <a:spcBef>
              <a:spcPct val="0"/>
            </a:spcBef>
            <a:spcAft>
              <a:spcPct val="35000"/>
            </a:spcAft>
            <a:buNone/>
          </a:pPr>
          <a:r>
            <a:rPr lang="en-US" sz="2000" b="1" i="1" u="sng" kern="1200" dirty="0">
              <a:solidFill>
                <a:srgbClr val="FF0000"/>
              </a:solidFill>
            </a:rPr>
            <a:t>30D + 15D</a:t>
          </a:r>
        </a:p>
      </dsp:txBody>
      <dsp:txXfrm>
        <a:off x="2304259" y="1046960"/>
        <a:ext cx="1792280" cy="1182680"/>
      </dsp:txXfrm>
    </dsp:sp>
    <dsp:sp modelId="{D1F5DC53-34A9-45D8-A652-61665BB9F1D6}">
      <dsp:nvSpPr>
        <dsp:cNvPr id="0" name=""/>
        <dsp:cNvSpPr/>
      </dsp:nvSpPr>
      <dsp:spPr>
        <a:xfrm>
          <a:off x="4319758" y="982980"/>
          <a:ext cx="1920240" cy="13106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SUPREME</a:t>
          </a:r>
        </a:p>
        <a:p>
          <a:pPr marL="0" lvl="0" indent="0" algn="ctr" defTabSz="889000">
            <a:lnSpc>
              <a:spcPct val="90000"/>
            </a:lnSpc>
            <a:spcBef>
              <a:spcPct val="0"/>
            </a:spcBef>
            <a:spcAft>
              <a:spcPct val="35000"/>
            </a:spcAft>
            <a:buNone/>
          </a:pPr>
          <a:r>
            <a:rPr lang="en-US" sz="2000" kern="1200" dirty="0"/>
            <a:t>COURT</a:t>
          </a:r>
        </a:p>
        <a:p>
          <a:pPr marL="0" lvl="0" indent="0" algn="ctr" defTabSz="889000">
            <a:lnSpc>
              <a:spcPct val="90000"/>
            </a:lnSpc>
            <a:spcBef>
              <a:spcPct val="0"/>
            </a:spcBef>
            <a:spcAft>
              <a:spcPct val="35000"/>
            </a:spcAft>
            <a:buNone/>
          </a:pPr>
          <a:r>
            <a:rPr lang="en-US" sz="2000" b="1" i="1" u="sng" kern="1200" dirty="0">
              <a:solidFill>
                <a:srgbClr val="FF0000"/>
              </a:solidFill>
            </a:rPr>
            <a:t>45D + 15D</a:t>
          </a:r>
        </a:p>
      </dsp:txBody>
      <dsp:txXfrm>
        <a:off x="4383738" y="1046960"/>
        <a:ext cx="1792280" cy="11826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C3DFF-4016-41CC-BD26-4789EE38F599}">
      <dsp:nvSpPr>
        <dsp:cNvPr id="0" name=""/>
        <dsp:cNvSpPr/>
      </dsp:nvSpPr>
      <dsp:spPr>
        <a:xfrm>
          <a:off x="1295400" y="761999"/>
          <a:ext cx="2286000" cy="228600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B5CFEE-4B4E-41C2-9795-1B7BE946E8AF}">
      <dsp:nvSpPr>
        <dsp:cNvPr id="0" name=""/>
        <dsp:cNvSpPr/>
      </dsp:nvSpPr>
      <dsp:spPr>
        <a:xfrm>
          <a:off x="1752600" y="1219200"/>
          <a:ext cx="1371600" cy="137160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C72228-14CC-48AF-B36F-C21CC0CBD2C4}">
      <dsp:nvSpPr>
        <dsp:cNvPr id="0" name=""/>
        <dsp:cNvSpPr/>
      </dsp:nvSpPr>
      <dsp:spPr>
        <a:xfrm>
          <a:off x="2209800" y="1676400"/>
          <a:ext cx="457200" cy="45720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2C48B1-C282-4A78-A9BE-D685B9BEF79A}">
      <dsp:nvSpPr>
        <dsp:cNvPr id="0" name=""/>
        <dsp:cNvSpPr/>
      </dsp:nvSpPr>
      <dsp:spPr>
        <a:xfrm>
          <a:off x="3962400" y="0"/>
          <a:ext cx="1143000" cy="666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15240" rIns="15240" bIns="15240"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rgbClr val="FF0000"/>
              </a:solidFill>
            </a:rPr>
            <a:t>INVITATION</a:t>
          </a:r>
        </a:p>
      </dsp:txBody>
      <dsp:txXfrm>
        <a:off x="3962400" y="0"/>
        <a:ext cx="1143000" cy="666750"/>
      </dsp:txXfrm>
    </dsp:sp>
    <dsp:sp modelId="{479A70BC-457D-4861-A501-18BBC1AB8FB0}">
      <dsp:nvSpPr>
        <dsp:cNvPr id="0" name=""/>
        <dsp:cNvSpPr/>
      </dsp:nvSpPr>
      <dsp:spPr>
        <a:xfrm>
          <a:off x="3676650" y="333374"/>
          <a:ext cx="28575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1DC07D-2FC0-4129-A120-92640226FC02}">
      <dsp:nvSpPr>
        <dsp:cNvPr id="0" name=""/>
        <dsp:cNvSpPr/>
      </dsp:nvSpPr>
      <dsp:spPr>
        <a:xfrm rot="5400000">
          <a:off x="2271331" y="500824"/>
          <a:ext cx="1571243" cy="1237107"/>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DD5C1F-1104-4948-B348-F7A3085247F8}">
      <dsp:nvSpPr>
        <dsp:cNvPr id="0" name=""/>
        <dsp:cNvSpPr/>
      </dsp:nvSpPr>
      <dsp:spPr>
        <a:xfrm>
          <a:off x="3962400" y="666749"/>
          <a:ext cx="1143000" cy="666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15240" rIns="15240" bIns="15240"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rgbClr val="FF0000"/>
              </a:solidFill>
            </a:rPr>
            <a:t>VERIFICATION</a:t>
          </a:r>
        </a:p>
      </dsp:txBody>
      <dsp:txXfrm>
        <a:off x="3962400" y="666749"/>
        <a:ext cx="1143000" cy="666750"/>
      </dsp:txXfrm>
    </dsp:sp>
    <dsp:sp modelId="{241D88D9-400D-4673-8EDC-D4497934DD1D}">
      <dsp:nvSpPr>
        <dsp:cNvPr id="0" name=""/>
        <dsp:cNvSpPr/>
      </dsp:nvSpPr>
      <dsp:spPr>
        <a:xfrm>
          <a:off x="3676650" y="1000124"/>
          <a:ext cx="28575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6270EC-26FE-4059-960D-58FB6B0E116E}">
      <dsp:nvSpPr>
        <dsp:cNvPr id="0" name=""/>
        <dsp:cNvSpPr/>
      </dsp:nvSpPr>
      <dsp:spPr>
        <a:xfrm rot="5400000">
          <a:off x="2608592" y="1157173"/>
          <a:ext cx="1224381" cy="909447"/>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14C5D2-36EE-4EBD-AC75-78E0F0DB0A92}">
      <dsp:nvSpPr>
        <dsp:cNvPr id="0" name=""/>
        <dsp:cNvSpPr/>
      </dsp:nvSpPr>
      <dsp:spPr>
        <a:xfrm>
          <a:off x="3962400" y="1333500"/>
          <a:ext cx="1143000" cy="666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15240" rIns="15240" bIns="15240"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rgbClr val="FF0000"/>
              </a:solidFill>
            </a:rPr>
            <a:t>COLLATION</a:t>
          </a:r>
        </a:p>
      </dsp:txBody>
      <dsp:txXfrm>
        <a:off x="3962400" y="1333500"/>
        <a:ext cx="1143000" cy="666750"/>
      </dsp:txXfrm>
    </dsp:sp>
    <dsp:sp modelId="{D8BEA006-C67A-4860-B0D3-26DDC46ABFBB}">
      <dsp:nvSpPr>
        <dsp:cNvPr id="0" name=""/>
        <dsp:cNvSpPr/>
      </dsp:nvSpPr>
      <dsp:spPr>
        <a:xfrm>
          <a:off x="3676650" y="1666875"/>
          <a:ext cx="28575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123A97-0A36-4ADA-98F0-1445F4DC44C8}">
      <dsp:nvSpPr>
        <dsp:cNvPr id="0" name=""/>
        <dsp:cNvSpPr/>
      </dsp:nvSpPr>
      <dsp:spPr>
        <a:xfrm rot="5400000">
          <a:off x="2946273" y="1812988"/>
          <a:ext cx="874776" cy="581787"/>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C3DFF-4016-41CC-BD26-4789EE38F599}">
      <dsp:nvSpPr>
        <dsp:cNvPr id="0" name=""/>
        <dsp:cNvSpPr/>
      </dsp:nvSpPr>
      <dsp:spPr>
        <a:xfrm>
          <a:off x="1295400" y="761999"/>
          <a:ext cx="2286000" cy="228600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B5CFEE-4B4E-41C2-9795-1B7BE946E8AF}">
      <dsp:nvSpPr>
        <dsp:cNvPr id="0" name=""/>
        <dsp:cNvSpPr/>
      </dsp:nvSpPr>
      <dsp:spPr>
        <a:xfrm>
          <a:off x="1752600" y="1219200"/>
          <a:ext cx="1371600" cy="137160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C72228-14CC-48AF-B36F-C21CC0CBD2C4}">
      <dsp:nvSpPr>
        <dsp:cNvPr id="0" name=""/>
        <dsp:cNvSpPr/>
      </dsp:nvSpPr>
      <dsp:spPr>
        <a:xfrm>
          <a:off x="2209800" y="1676400"/>
          <a:ext cx="457200" cy="45720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2C48B1-C282-4A78-A9BE-D685B9BEF79A}">
      <dsp:nvSpPr>
        <dsp:cNvPr id="0" name=""/>
        <dsp:cNvSpPr/>
      </dsp:nvSpPr>
      <dsp:spPr>
        <a:xfrm>
          <a:off x="3962400" y="0"/>
          <a:ext cx="1143000" cy="666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15240" rIns="15240" bIns="15240"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rgbClr val="FF0000"/>
              </a:solidFill>
            </a:rPr>
            <a:t>INVITATION</a:t>
          </a:r>
        </a:p>
      </dsp:txBody>
      <dsp:txXfrm>
        <a:off x="3962400" y="0"/>
        <a:ext cx="1143000" cy="666750"/>
      </dsp:txXfrm>
    </dsp:sp>
    <dsp:sp modelId="{479A70BC-457D-4861-A501-18BBC1AB8FB0}">
      <dsp:nvSpPr>
        <dsp:cNvPr id="0" name=""/>
        <dsp:cNvSpPr/>
      </dsp:nvSpPr>
      <dsp:spPr>
        <a:xfrm>
          <a:off x="3676650" y="333374"/>
          <a:ext cx="28575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1DC07D-2FC0-4129-A120-92640226FC02}">
      <dsp:nvSpPr>
        <dsp:cNvPr id="0" name=""/>
        <dsp:cNvSpPr/>
      </dsp:nvSpPr>
      <dsp:spPr>
        <a:xfrm rot="5400000">
          <a:off x="2271331" y="500824"/>
          <a:ext cx="1571243" cy="1237107"/>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DD5C1F-1104-4948-B348-F7A3085247F8}">
      <dsp:nvSpPr>
        <dsp:cNvPr id="0" name=""/>
        <dsp:cNvSpPr/>
      </dsp:nvSpPr>
      <dsp:spPr>
        <a:xfrm>
          <a:off x="3962400" y="666749"/>
          <a:ext cx="1143000" cy="666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15240" rIns="15240" bIns="15240"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rgbClr val="FF0000"/>
              </a:solidFill>
            </a:rPr>
            <a:t>VERIFICATION</a:t>
          </a:r>
        </a:p>
      </dsp:txBody>
      <dsp:txXfrm>
        <a:off x="3962400" y="666749"/>
        <a:ext cx="1143000" cy="666750"/>
      </dsp:txXfrm>
    </dsp:sp>
    <dsp:sp modelId="{241D88D9-400D-4673-8EDC-D4497934DD1D}">
      <dsp:nvSpPr>
        <dsp:cNvPr id="0" name=""/>
        <dsp:cNvSpPr/>
      </dsp:nvSpPr>
      <dsp:spPr>
        <a:xfrm>
          <a:off x="3676650" y="1000124"/>
          <a:ext cx="28575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6270EC-26FE-4059-960D-58FB6B0E116E}">
      <dsp:nvSpPr>
        <dsp:cNvPr id="0" name=""/>
        <dsp:cNvSpPr/>
      </dsp:nvSpPr>
      <dsp:spPr>
        <a:xfrm rot="5400000">
          <a:off x="2608592" y="1157173"/>
          <a:ext cx="1224381" cy="909447"/>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14C5D2-36EE-4EBD-AC75-78E0F0DB0A92}">
      <dsp:nvSpPr>
        <dsp:cNvPr id="0" name=""/>
        <dsp:cNvSpPr/>
      </dsp:nvSpPr>
      <dsp:spPr>
        <a:xfrm>
          <a:off x="3962400" y="1333500"/>
          <a:ext cx="1143000" cy="666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15240" rIns="15240" bIns="15240"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rgbClr val="FF0000"/>
              </a:solidFill>
            </a:rPr>
            <a:t>COLLATION</a:t>
          </a:r>
        </a:p>
      </dsp:txBody>
      <dsp:txXfrm>
        <a:off x="3962400" y="1333500"/>
        <a:ext cx="1143000" cy="666750"/>
      </dsp:txXfrm>
    </dsp:sp>
    <dsp:sp modelId="{D8BEA006-C67A-4860-B0D3-26DDC46ABFBB}">
      <dsp:nvSpPr>
        <dsp:cNvPr id="0" name=""/>
        <dsp:cNvSpPr/>
      </dsp:nvSpPr>
      <dsp:spPr>
        <a:xfrm>
          <a:off x="3676650" y="1666875"/>
          <a:ext cx="28575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123A97-0A36-4ADA-98F0-1445F4DC44C8}">
      <dsp:nvSpPr>
        <dsp:cNvPr id="0" name=""/>
        <dsp:cNvSpPr/>
      </dsp:nvSpPr>
      <dsp:spPr>
        <a:xfrm rot="5400000">
          <a:off x="2946273" y="1812988"/>
          <a:ext cx="874776" cy="581787"/>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1">
  <dgm:title val=""/>
  <dgm:desc val=""/>
  <dgm:catLst>
    <dgm:cat type="relationship" pri="13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target1#2">
  <dgm:title val=""/>
  <dgm:desc val=""/>
  <dgm:catLst>
    <dgm:cat type="relationship" pri="13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target1#3">
  <dgm:title val=""/>
  <dgm:desc val=""/>
  <dgm:catLst>
    <dgm:cat type="relationship" pri="13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B0088A-E1A6-4F81-8460-E1296D144380}" type="datetimeFigureOut">
              <a:rPr lang="en-US" smtClean="0"/>
              <a:pPr/>
              <a:t>3/30/2022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746242-FEE9-4E2A-A221-66D31A9FE85C}" type="slidenum">
              <a:rPr lang="en-US" smtClean="0"/>
              <a:pPr/>
              <a:t>‹#›</a:t>
            </a:fld>
            <a:endParaRPr lang="en-US"/>
          </a:p>
        </p:txBody>
      </p:sp>
    </p:spTree>
    <p:extLst>
      <p:ext uri="{BB962C8B-B14F-4D97-AF65-F5344CB8AC3E}">
        <p14:creationId xmlns:p14="http://schemas.microsoft.com/office/powerpoint/2010/main" xmlns="" val="3927779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46242-FEE9-4E2A-A221-66D31A9FE85C}" type="slidenum">
              <a:rPr lang="en-US" smtClean="0"/>
              <a:pPr/>
              <a:t>1</a:t>
            </a:fld>
            <a:endParaRPr lang="en-US"/>
          </a:p>
        </p:txBody>
      </p:sp>
    </p:spTree>
    <p:extLst>
      <p:ext uri="{BB962C8B-B14F-4D97-AF65-F5344CB8AC3E}">
        <p14:creationId xmlns:p14="http://schemas.microsoft.com/office/powerpoint/2010/main" xmlns="" val="1933965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46242-FEE9-4E2A-A221-66D31A9FE85C}" type="slidenum">
              <a:rPr lang="en-US" smtClean="0"/>
              <a:pPr/>
              <a:t>18</a:t>
            </a:fld>
            <a:endParaRPr lang="en-US"/>
          </a:p>
        </p:txBody>
      </p:sp>
    </p:spTree>
    <p:extLst>
      <p:ext uri="{BB962C8B-B14F-4D97-AF65-F5344CB8AC3E}">
        <p14:creationId xmlns:p14="http://schemas.microsoft.com/office/powerpoint/2010/main" xmlns="" val="326754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SECTION 238</a:t>
            </a:r>
          </a:p>
        </p:txBody>
      </p:sp>
      <p:sp>
        <p:nvSpPr>
          <p:cNvPr id="4" name="Slide Number Placeholder 3"/>
          <p:cNvSpPr>
            <a:spLocks noGrp="1"/>
          </p:cNvSpPr>
          <p:nvPr>
            <p:ph type="sldNum" sz="quarter" idx="10"/>
          </p:nvPr>
        </p:nvSpPr>
        <p:spPr/>
        <p:txBody>
          <a:bodyPr/>
          <a:lstStyle/>
          <a:p>
            <a:fld id="{AB746242-FEE9-4E2A-A221-66D31A9FE85C}" type="slidenum">
              <a:rPr lang="en-US" smtClean="0"/>
              <a:pPr/>
              <a:t>27</a:t>
            </a:fld>
            <a:endParaRPr lang="en-US"/>
          </a:p>
        </p:txBody>
      </p:sp>
    </p:spTree>
    <p:extLst>
      <p:ext uri="{BB962C8B-B14F-4D97-AF65-F5344CB8AC3E}">
        <p14:creationId xmlns:p14="http://schemas.microsoft.com/office/powerpoint/2010/main" xmlns="" val="2896954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Within 75 days from</a:t>
            </a:r>
            <a:r>
              <a:rPr lang="en-US" b="1" baseline="0" dirty="0"/>
              <a:t> LCD</a:t>
            </a:r>
            <a:endParaRPr lang="en-US" b="1" dirty="0"/>
          </a:p>
        </p:txBody>
      </p:sp>
      <p:sp>
        <p:nvSpPr>
          <p:cNvPr id="4" name="Slide Number Placeholder 3"/>
          <p:cNvSpPr>
            <a:spLocks noGrp="1"/>
          </p:cNvSpPr>
          <p:nvPr>
            <p:ph type="sldNum" sz="quarter" idx="10"/>
          </p:nvPr>
        </p:nvSpPr>
        <p:spPr/>
        <p:txBody>
          <a:bodyPr/>
          <a:lstStyle/>
          <a:p>
            <a:fld id="{AB746242-FEE9-4E2A-A221-66D31A9FE85C}" type="slidenum">
              <a:rPr lang="en-US" smtClean="0"/>
              <a:pPr/>
              <a:t>36</a:t>
            </a:fld>
            <a:endParaRPr lang="en-US"/>
          </a:p>
        </p:txBody>
      </p:sp>
    </p:spTree>
    <p:extLst>
      <p:ext uri="{BB962C8B-B14F-4D97-AF65-F5344CB8AC3E}">
        <p14:creationId xmlns:p14="http://schemas.microsoft.com/office/powerpoint/2010/main" xmlns="" val="3796986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SECTION 53</a:t>
            </a:r>
          </a:p>
        </p:txBody>
      </p:sp>
      <p:sp>
        <p:nvSpPr>
          <p:cNvPr id="4" name="Slide Number Placeholder 3"/>
          <p:cNvSpPr>
            <a:spLocks noGrp="1"/>
          </p:cNvSpPr>
          <p:nvPr>
            <p:ph type="sldNum" sz="quarter" idx="10"/>
          </p:nvPr>
        </p:nvSpPr>
        <p:spPr/>
        <p:txBody>
          <a:bodyPr/>
          <a:lstStyle/>
          <a:p>
            <a:fld id="{AB746242-FEE9-4E2A-A221-66D31A9FE85C}" type="slidenum">
              <a:rPr lang="en-US" smtClean="0"/>
              <a:pPr/>
              <a:t>38</a:t>
            </a:fld>
            <a:endParaRPr lang="en-US"/>
          </a:p>
        </p:txBody>
      </p:sp>
    </p:spTree>
    <p:extLst>
      <p:ext uri="{BB962C8B-B14F-4D97-AF65-F5344CB8AC3E}">
        <p14:creationId xmlns:p14="http://schemas.microsoft.com/office/powerpoint/2010/main" xmlns="" val="3454008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SECTION 99</a:t>
            </a:r>
          </a:p>
        </p:txBody>
      </p:sp>
      <p:sp>
        <p:nvSpPr>
          <p:cNvPr id="4" name="Slide Number Placeholder 3"/>
          <p:cNvSpPr>
            <a:spLocks noGrp="1"/>
          </p:cNvSpPr>
          <p:nvPr>
            <p:ph type="sldNum" sz="quarter" idx="10"/>
          </p:nvPr>
        </p:nvSpPr>
        <p:spPr/>
        <p:txBody>
          <a:bodyPr/>
          <a:lstStyle/>
          <a:p>
            <a:fld id="{AB746242-FEE9-4E2A-A221-66D31A9FE85C}" type="slidenum">
              <a:rPr lang="en-US" smtClean="0"/>
              <a:pPr/>
              <a:t>43</a:t>
            </a:fld>
            <a:endParaRPr lang="en-US"/>
          </a:p>
        </p:txBody>
      </p:sp>
    </p:spTree>
    <p:extLst>
      <p:ext uri="{BB962C8B-B14F-4D97-AF65-F5344CB8AC3E}">
        <p14:creationId xmlns:p14="http://schemas.microsoft.com/office/powerpoint/2010/main" xmlns="" val="792821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46242-FEE9-4E2A-A221-66D31A9FE85C}" type="slidenum">
              <a:rPr lang="en-US" smtClean="0"/>
              <a:pPr/>
              <a:t>45</a:t>
            </a:fld>
            <a:endParaRPr lang="en-US"/>
          </a:p>
        </p:txBody>
      </p:sp>
    </p:spTree>
    <p:extLst>
      <p:ext uri="{BB962C8B-B14F-4D97-AF65-F5344CB8AC3E}">
        <p14:creationId xmlns:p14="http://schemas.microsoft.com/office/powerpoint/2010/main" xmlns="" val="221873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7F8B54-5F1F-4F78-A462-BEE8703C35ED}"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FFCA3-66F1-4EF1-824D-AF065A7590DA}"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7F8B54-5F1F-4F78-A462-BEE8703C35ED}"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FFCA3-66F1-4EF1-824D-AF065A7590DA}" type="slidenum">
              <a:rPr lang="en-US" smtClean="0"/>
              <a:pPr/>
              <a:t>‹#›</a:t>
            </a:fld>
            <a:endParaRPr lang="en-US"/>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7F8B54-5F1F-4F78-A462-BEE8703C35ED}"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FFCA3-66F1-4EF1-824D-AF065A7590DA}" type="slidenum">
              <a:rPr lang="en-US" smtClean="0"/>
              <a:pPr/>
              <a:t>‹#›</a:t>
            </a:fld>
            <a:endParaRPr lang="en-US"/>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37F8B54-5F1F-4F78-A462-BEE8703C35ED}"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FFCA3-66F1-4EF1-824D-AF065A7590DA}"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7F8B54-5F1F-4F78-A462-BEE8703C35ED}"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FFCA3-66F1-4EF1-824D-AF065A7590DA}" type="slidenum">
              <a:rPr lang="en-US" smtClean="0"/>
              <a:pPr/>
              <a:t>‹#›</a:t>
            </a:fld>
            <a:endParaRPr lang="en-US"/>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37F8B54-5F1F-4F78-A462-BEE8703C35ED}"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4FFCA3-66F1-4EF1-824D-AF065A7590DA}"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7F8B54-5F1F-4F78-A462-BEE8703C35ED}" type="datetimeFigureOut">
              <a:rPr lang="en-US" smtClean="0"/>
              <a:pPr/>
              <a:t>3/30/2022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4FFCA3-66F1-4EF1-824D-AF065A7590DA}"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7F8B54-5F1F-4F78-A462-BEE8703C35ED}" type="datetimeFigureOut">
              <a:rPr lang="en-US" smtClean="0"/>
              <a:pPr/>
              <a:t>3/30/2022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4FFCA3-66F1-4EF1-824D-AF065A7590DA}" type="slidenum">
              <a:rPr lang="en-US" smtClean="0"/>
              <a:pPr/>
              <a:t>‹#›</a:t>
            </a:fld>
            <a:endParaRPr lang="en-US"/>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F8B54-5F1F-4F78-A462-BEE8703C35ED}" type="datetimeFigureOut">
              <a:rPr lang="en-US" smtClean="0"/>
              <a:pPr/>
              <a:t>3/30/2022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4FFCA3-66F1-4EF1-824D-AF065A7590DA}" type="slidenum">
              <a:rPr lang="en-US" smtClean="0"/>
              <a:pPr/>
              <a:t>‹#›</a:t>
            </a:fld>
            <a:endParaRPr lang="en-US"/>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7F8B54-5F1F-4F78-A462-BEE8703C35ED}"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4FFCA3-66F1-4EF1-824D-AF065A7590DA}" type="slidenum">
              <a:rPr lang="en-US" smtClean="0"/>
              <a:pPr/>
              <a:t>‹#›</a:t>
            </a:fld>
            <a:endParaRPr lang="en-US"/>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7F8B54-5F1F-4F78-A462-BEE8703C35ED}"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4FFCA3-66F1-4EF1-824D-AF065A7590DA}"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37F8B54-5F1F-4F78-A462-BEE8703C35ED}" type="datetimeFigureOut">
              <a:rPr lang="en-US" smtClean="0"/>
              <a:pPr/>
              <a:t>3/30/2022</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24FFCA3-66F1-4EF1-824D-AF065A7590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ransition spd="slow">
    <p:randomBar dir="vert"/>
  </p:transition>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0"/>
            <a:ext cx="8610600" cy="4724400"/>
          </a:xfrm>
        </p:spPr>
        <p:txBody>
          <a:bodyPr>
            <a:noAutofit/>
          </a:bodyPr>
          <a:lstStyle/>
          <a:p>
            <a:pPr marL="182880" indent="0" algn="ctr">
              <a:buNone/>
            </a:pPr>
            <a:r>
              <a:rPr lang="en-US" sz="4800" b="1" u="sng" dirty="0"/>
              <a:t/>
            </a:r>
            <a:br>
              <a:rPr lang="en-US" sz="4800" b="1" u="sng" dirty="0"/>
            </a:br>
            <a:r>
              <a:rPr lang="en-US" sz="6000" b="1" u="sng" dirty="0">
                <a:effectLst>
                  <a:outerShdw blurRad="38100" dist="38100" dir="2700000" algn="tl">
                    <a:srgbClr val="000000">
                      <a:alpha val="43137"/>
                    </a:srgbClr>
                  </a:outerShdw>
                  <a:reflection blurRad="6350" stA="55000" endA="300" endPos="45500" dir="5400000" sy="-100000" algn="bl" rotWithShape="0"/>
                </a:effectLst>
              </a:rPr>
              <a:t>OVERVIEW OF INSOLVENCY &amp; BANKRUPTCY </a:t>
            </a:r>
            <a:br>
              <a:rPr lang="en-US" sz="6000" b="1" u="sng" dirty="0">
                <a:effectLst>
                  <a:outerShdw blurRad="38100" dist="38100" dir="2700000" algn="tl">
                    <a:srgbClr val="000000">
                      <a:alpha val="43137"/>
                    </a:srgbClr>
                  </a:outerShdw>
                  <a:reflection blurRad="6350" stA="55000" endA="300" endPos="45500" dir="5400000" sy="-100000" algn="bl" rotWithShape="0"/>
                </a:effectLst>
              </a:rPr>
            </a:br>
            <a:r>
              <a:rPr lang="en-US" sz="6000" b="1" u="sng" dirty="0">
                <a:effectLst>
                  <a:outerShdw blurRad="38100" dist="38100" dir="2700000" algn="tl">
                    <a:srgbClr val="000000">
                      <a:alpha val="43137"/>
                    </a:srgbClr>
                  </a:outerShdw>
                  <a:reflection blurRad="6350" stA="55000" endA="300" endPos="45500" dir="5400000" sy="-100000" algn="bl" rotWithShape="0"/>
                </a:effectLst>
              </a:rPr>
              <a:t>CODE, 2016</a:t>
            </a:r>
          </a:p>
        </p:txBody>
      </p:sp>
    </p:spTree>
    <p:extLst>
      <p:ext uri="{BB962C8B-B14F-4D97-AF65-F5344CB8AC3E}">
        <p14:creationId xmlns:p14="http://schemas.microsoft.com/office/powerpoint/2010/main" xmlns="" val="1396544765"/>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524000"/>
          </a:xfrm>
        </p:spPr>
        <p:txBody>
          <a:bodyPr/>
          <a:lstStyle/>
          <a:p>
            <a:pPr marL="0" indent="0" algn="ctr">
              <a:buNone/>
            </a:pPr>
            <a:r>
              <a:rPr lang="en-US" sz="4400" u="sng" dirty="0"/>
              <a:t>APPLICATION FOR INITIATION OF CIRP BY C.A.</a:t>
            </a:r>
          </a:p>
        </p:txBody>
      </p:sp>
      <p:sp>
        <p:nvSpPr>
          <p:cNvPr id="4" name="Content Placeholder 2"/>
          <p:cNvSpPr>
            <a:spLocks noGrp="1"/>
          </p:cNvSpPr>
          <p:nvPr>
            <p:ph sz="quarter" idx="13"/>
          </p:nvPr>
        </p:nvSpPr>
        <p:spPr>
          <a:xfrm rot="10800000" flipV="1">
            <a:off x="1295400" y="2590800"/>
            <a:ext cx="6629400" cy="2819400"/>
          </a:xfrm>
        </p:spPr>
        <p:txBody>
          <a:bodyPr>
            <a:normAutofit/>
          </a:bodyPr>
          <a:lstStyle/>
          <a:p>
            <a:pPr>
              <a:buClr>
                <a:schemeClr val="tx1"/>
              </a:buClr>
              <a:buSzPct val="95000"/>
              <a:buFont typeface="Wingdings" pitchFamily="2" charset="2"/>
              <a:buChar char="§"/>
            </a:pPr>
            <a:r>
              <a:rPr lang="en-US" b="1" u="sng" dirty="0">
                <a:solidFill>
                  <a:schemeClr val="accent3">
                    <a:lumMod val="50000"/>
                  </a:schemeClr>
                </a:solidFill>
              </a:rPr>
              <a:t>REQUISITES:</a:t>
            </a:r>
          </a:p>
          <a:p>
            <a:pPr>
              <a:buClr>
                <a:srgbClr val="002060"/>
              </a:buClr>
              <a:buSzPct val="95000"/>
              <a:buFont typeface="Wingdings" pitchFamily="2" charset="2"/>
              <a:buChar char="ü"/>
            </a:pPr>
            <a:r>
              <a:rPr lang="en-US" dirty="0">
                <a:solidFill>
                  <a:schemeClr val="accent1">
                    <a:lumMod val="75000"/>
                  </a:schemeClr>
                </a:solidFill>
              </a:rPr>
              <a:t> Information relating to Books of Account</a:t>
            </a:r>
          </a:p>
          <a:p>
            <a:pPr>
              <a:buClr>
                <a:srgbClr val="002060"/>
              </a:buClr>
              <a:buSzPct val="95000"/>
              <a:buFont typeface="Wingdings" pitchFamily="2" charset="2"/>
              <a:buChar char="ü"/>
            </a:pPr>
            <a:r>
              <a:rPr lang="en-US" dirty="0">
                <a:solidFill>
                  <a:schemeClr val="accent1">
                    <a:lumMod val="75000"/>
                  </a:schemeClr>
                </a:solidFill>
              </a:rPr>
              <a:t> Information relating to appointment of IP as IRP</a:t>
            </a:r>
          </a:p>
          <a:p>
            <a:pPr>
              <a:buClr>
                <a:srgbClr val="002060"/>
              </a:buClr>
              <a:buSzPct val="95000"/>
              <a:buFont typeface="Wingdings" pitchFamily="2" charset="2"/>
              <a:buChar char="ü"/>
            </a:pPr>
            <a:r>
              <a:rPr lang="en-US" dirty="0">
                <a:solidFill>
                  <a:schemeClr val="accent1">
                    <a:lumMod val="75000"/>
                  </a:schemeClr>
                </a:solidFill>
              </a:rPr>
              <a:t> SR passed by Shareholders </a:t>
            </a:r>
          </a:p>
          <a:p>
            <a:pPr marL="45720" indent="0">
              <a:buClr>
                <a:srgbClr val="002060"/>
              </a:buClr>
              <a:buSzPct val="95000"/>
              <a:buNone/>
            </a:pPr>
            <a:r>
              <a:rPr lang="en-US" dirty="0">
                <a:solidFill>
                  <a:schemeClr val="accent1">
                    <a:lumMod val="75000"/>
                  </a:schemeClr>
                </a:solidFill>
              </a:rPr>
              <a:t>                    OR</a:t>
            </a:r>
          </a:p>
          <a:p>
            <a:pPr marL="45720" indent="0">
              <a:buClr>
                <a:srgbClr val="002060"/>
              </a:buClr>
              <a:buSzPct val="95000"/>
              <a:buNone/>
            </a:pPr>
            <a:r>
              <a:rPr lang="en-US" dirty="0">
                <a:solidFill>
                  <a:schemeClr val="accent1">
                    <a:lumMod val="75000"/>
                  </a:schemeClr>
                </a:solidFill>
              </a:rPr>
              <a:t>    Resolution passed by 3/4</a:t>
            </a:r>
            <a:r>
              <a:rPr lang="en-US" baseline="30000" dirty="0">
                <a:solidFill>
                  <a:schemeClr val="accent1">
                    <a:lumMod val="75000"/>
                  </a:schemeClr>
                </a:solidFill>
              </a:rPr>
              <a:t>th</a:t>
            </a:r>
            <a:r>
              <a:rPr lang="en-US" dirty="0">
                <a:solidFill>
                  <a:schemeClr val="accent1">
                    <a:lumMod val="75000"/>
                  </a:schemeClr>
                </a:solidFill>
              </a:rPr>
              <a:t> of partners of CD</a:t>
            </a:r>
          </a:p>
        </p:txBody>
      </p:sp>
    </p:spTree>
    <p:extLst>
      <p:ext uri="{BB962C8B-B14F-4D97-AF65-F5344CB8AC3E}">
        <p14:creationId xmlns:p14="http://schemas.microsoft.com/office/powerpoint/2010/main" xmlns="" val="3769799201"/>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66800"/>
            <a:ext cx="6512511" cy="1143000"/>
          </a:xfrm>
        </p:spPr>
        <p:txBody>
          <a:bodyPr/>
          <a:lstStyle/>
          <a:p>
            <a:pPr marL="0" indent="0" algn="ctr">
              <a:buNone/>
            </a:pPr>
            <a:r>
              <a:rPr lang="en-US" u="sng" dirty="0"/>
              <a:t>ADMISSION/REJECTION</a:t>
            </a:r>
          </a:p>
        </p:txBody>
      </p:sp>
      <p:sp>
        <p:nvSpPr>
          <p:cNvPr id="3" name="Content Placeholder 2"/>
          <p:cNvSpPr>
            <a:spLocks noGrp="1"/>
          </p:cNvSpPr>
          <p:nvPr>
            <p:ph sz="quarter" idx="13"/>
          </p:nvPr>
        </p:nvSpPr>
        <p:spPr>
          <a:xfrm>
            <a:off x="1371600" y="2209800"/>
            <a:ext cx="6400800" cy="3657600"/>
          </a:xfrm>
        </p:spPr>
        <p:txBody>
          <a:bodyPr>
            <a:normAutofit lnSpcReduction="10000"/>
          </a:bodyPr>
          <a:lstStyle/>
          <a:p>
            <a:pPr marL="45720" indent="0">
              <a:buNone/>
            </a:pPr>
            <a:r>
              <a:rPr lang="en-US" dirty="0">
                <a:solidFill>
                  <a:schemeClr val="accent1">
                    <a:lumMod val="75000"/>
                  </a:schemeClr>
                </a:solidFill>
              </a:rPr>
              <a:t>In the order of admission of the Application(be it under Section 7/9/10), Following 3 events transpires:</a:t>
            </a:r>
          </a:p>
          <a:p>
            <a:pPr marL="45720" indent="0">
              <a:buNone/>
            </a:pPr>
            <a:endParaRPr lang="en-US" dirty="0">
              <a:solidFill>
                <a:schemeClr val="accent1">
                  <a:lumMod val="75000"/>
                </a:schemeClr>
              </a:solidFill>
            </a:endParaRPr>
          </a:p>
          <a:p>
            <a:pPr>
              <a:buClr>
                <a:srgbClr val="002060"/>
              </a:buClr>
              <a:buSzPct val="95000"/>
              <a:buFont typeface="Wingdings" pitchFamily="2" charset="2"/>
              <a:buChar char="ü"/>
            </a:pPr>
            <a:r>
              <a:rPr lang="en-US" dirty="0">
                <a:solidFill>
                  <a:schemeClr val="accent1">
                    <a:lumMod val="75000"/>
                  </a:schemeClr>
                </a:solidFill>
              </a:rPr>
              <a:t> </a:t>
            </a:r>
            <a:r>
              <a:rPr lang="en-US" b="1" u="sng" dirty="0">
                <a:solidFill>
                  <a:schemeClr val="accent1">
                    <a:lumMod val="75000"/>
                  </a:schemeClr>
                </a:solidFill>
              </a:rPr>
              <a:t>INSOLVENCY COMMENCEMENT DATE</a:t>
            </a:r>
          </a:p>
          <a:p>
            <a:pPr>
              <a:buClr>
                <a:srgbClr val="002060"/>
              </a:buClr>
              <a:buSzPct val="95000"/>
              <a:buFont typeface="Wingdings" pitchFamily="2" charset="2"/>
              <a:buChar char="ü"/>
            </a:pPr>
            <a:endParaRPr lang="en-US" dirty="0">
              <a:solidFill>
                <a:schemeClr val="accent1">
                  <a:lumMod val="75000"/>
                </a:schemeClr>
              </a:solidFill>
            </a:endParaRPr>
          </a:p>
          <a:p>
            <a:pPr>
              <a:buClr>
                <a:srgbClr val="002060"/>
              </a:buClr>
              <a:buSzPct val="95000"/>
              <a:buFont typeface="Wingdings" pitchFamily="2" charset="2"/>
              <a:buChar char="ü"/>
            </a:pPr>
            <a:r>
              <a:rPr lang="en-US" b="1" dirty="0">
                <a:solidFill>
                  <a:schemeClr val="accent1">
                    <a:lumMod val="75000"/>
                  </a:schemeClr>
                </a:solidFill>
              </a:rPr>
              <a:t> </a:t>
            </a:r>
            <a:r>
              <a:rPr lang="en-US" b="1" u="sng" dirty="0">
                <a:solidFill>
                  <a:schemeClr val="accent1">
                    <a:lumMod val="75000"/>
                  </a:schemeClr>
                </a:solidFill>
              </a:rPr>
              <a:t>APPOINTMENT OF IRP</a:t>
            </a:r>
          </a:p>
          <a:p>
            <a:pPr>
              <a:buClr>
                <a:srgbClr val="002060"/>
              </a:buClr>
              <a:buSzPct val="95000"/>
              <a:buFont typeface="Wingdings" pitchFamily="2" charset="2"/>
              <a:buChar char="ü"/>
            </a:pPr>
            <a:endParaRPr lang="en-US" dirty="0">
              <a:solidFill>
                <a:schemeClr val="accent1">
                  <a:lumMod val="75000"/>
                </a:schemeClr>
              </a:solidFill>
            </a:endParaRPr>
          </a:p>
          <a:p>
            <a:pPr>
              <a:buClr>
                <a:srgbClr val="002060"/>
              </a:buClr>
              <a:buSzPct val="95000"/>
              <a:buFont typeface="Wingdings" pitchFamily="2" charset="2"/>
              <a:buChar char="ü"/>
            </a:pPr>
            <a:r>
              <a:rPr lang="en-US" b="1" dirty="0">
                <a:solidFill>
                  <a:schemeClr val="accent1">
                    <a:lumMod val="75000"/>
                  </a:schemeClr>
                </a:solidFill>
              </a:rPr>
              <a:t> </a:t>
            </a:r>
            <a:r>
              <a:rPr lang="en-US" b="1" u="sng" dirty="0">
                <a:solidFill>
                  <a:schemeClr val="accent1">
                    <a:lumMod val="75000"/>
                  </a:schemeClr>
                </a:solidFill>
              </a:rPr>
              <a:t>COMMENCEMENT OF MORATORIUM PERIOD</a:t>
            </a:r>
          </a:p>
        </p:txBody>
      </p:sp>
    </p:spTree>
    <p:extLst>
      <p:ext uri="{BB962C8B-B14F-4D97-AF65-F5344CB8AC3E}">
        <p14:creationId xmlns:p14="http://schemas.microsoft.com/office/powerpoint/2010/main" xmlns="" val="893554836"/>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5800" y="2057400"/>
            <a:ext cx="3346704" cy="761682"/>
          </a:xfrm>
        </p:spPr>
        <p:txBody>
          <a:bodyPr/>
          <a:lstStyle/>
          <a:p>
            <a:r>
              <a:rPr lang="en-US" i="1" u="sng" dirty="0">
                <a:solidFill>
                  <a:srgbClr val="FF0000"/>
                </a:solidFill>
              </a:rPr>
              <a:t>PUBLIC ANNOUNCEMENT</a:t>
            </a:r>
          </a:p>
        </p:txBody>
      </p:sp>
      <p:sp>
        <p:nvSpPr>
          <p:cNvPr id="3" name="Content Placeholder 2"/>
          <p:cNvSpPr>
            <a:spLocks noGrp="1"/>
          </p:cNvSpPr>
          <p:nvPr>
            <p:ph sz="half" idx="2"/>
          </p:nvPr>
        </p:nvSpPr>
        <p:spPr>
          <a:xfrm>
            <a:off x="685800" y="3124200"/>
            <a:ext cx="3346704" cy="2743200"/>
          </a:xfrm>
        </p:spPr>
        <p:txBody>
          <a:bodyPr>
            <a:normAutofit lnSpcReduction="10000"/>
          </a:bodyPr>
          <a:lstStyle/>
          <a:p>
            <a:pPr marL="45720" indent="0">
              <a:buNone/>
            </a:pPr>
            <a:r>
              <a:rPr lang="en-US" dirty="0">
                <a:solidFill>
                  <a:schemeClr val="accent1">
                    <a:lumMod val="75000"/>
                  </a:schemeClr>
                </a:solidFill>
              </a:rPr>
              <a:t>Immediately(i.e., not later than 3 days of Appointment of IRP), IRP shall make a public announcement in</a:t>
            </a:r>
          </a:p>
          <a:p>
            <a:pPr>
              <a:buClr>
                <a:srgbClr val="002060"/>
              </a:buClr>
              <a:buSzPct val="95000"/>
              <a:buFont typeface="Wingdings" pitchFamily="2" charset="2"/>
              <a:buChar char="v"/>
            </a:pPr>
            <a:r>
              <a:rPr lang="en-US" dirty="0">
                <a:solidFill>
                  <a:schemeClr val="accent1">
                    <a:lumMod val="75000"/>
                  </a:schemeClr>
                </a:solidFill>
              </a:rPr>
              <a:t> One English daily N.P.</a:t>
            </a:r>
          </a:p>
          <a:p>
            <a:pPr>
              <a:buClr>
                <a:srgbClr val="002060"/>
              </a:buClr>
              <a:buSzPct val="95000"/>
              <a:buFont typeface="Wingdings" pitchFamily="2" charset="2"/>
              <a:buChar char="v"/>
            </a:pPr>
            <a:r>
              <a:rPr lang="en-US" dirty="0">
                <a:solidFill>
                  <a:schemeClr val="accent1">
                    <a:lumMod val="75000"/>
                  </a:schemeClr>
                </a:solidFill>
              </a:rPr>
              <a:t> One Regional language N.P.</a:t>
            </a:r>
          </a:p>
          <a:p>
            <a:pPr>
              <a:buClr>
                <a:srgbClr val="002060"/>
              </a:buClr>
              <a:buSzPct val="95000"/>
              <a:buFont typeface="Wingdings" pitchFamily="2" charset="2"/>
              <a:buChar char="v"/>
            </a:pPr>
            <a:r>
              <a:rPr lang="en-US" dirty="0">
                <a:solidFill>
                  <a:schemeClr val="accent1">
                    <a:lumMod val="75000"/>
                  </a:schemeClr>
                </a:solidFill>
              </a:rPr>
              <a:t> Website of CD, if any</a:t>
            </a:r>
          </a:p>
          <a:p>
            <a:pPr>
              <a:buClr>
                <a:srgbClr val="002060"/>
              </a:buClr>
              <a:buSzPct val="95000"/>
              <a:buFont typeface="Wingdings" pitchFamily="2" charset="2"/>
              <a:buChar char="v"/>
            </a:pPr>
            <a:r>
              <a:rPr lang="en-US" dirty="0">
                <a:solidFill>
                  <a:schemeClr val="accent1">
                    <a:lumMod val="75000"/>
                  </a:schemeClr>
                </a:solidFill>
              </a:rPr>
              <a:t> Designated website, if any                                                                 by IBBI</a:t>
            </a:r>
          </a:p>
        </p:txBody>
      </p:sp>
      <p:sp>
        <p:nvSpPr>
          <p:cNvPr id="4" name="Text Placeholder 3"/>
          <p:cNvSpPr>
            <a:spLocks noGrp="1"/>
          </p:cNvSpPr>
          <p:nvPr>
            <p:ph type="body" sz="quarter" idx="3"/>
          </p:nvPr>
        </p:nvSpPr>
        <p:spPr>
          <a:xfrm>
            <a:off x="5105400" y="2057400"/>
            <a:ext cx="3346704" cy="761682"/>
          </a:xfrm>
        </p:spPr>
        <p:txBody>
          <a:bodyPr/>
          <a:lstStyle/>
          <a:p>
            <a:r>
              <a:rPr lang="en-US" i="1" u="sng" dirty="0">
                <a:solidFill>
                  <a:srgbClr val="FF0000"/>
                </a:solidFill>
              </a:rPr>
              <a:t>MANAGEMENT VESTS WITH IRP</a:t>
            </a:r>
          </a:p>
        </p:txBody>
      </p:sp>
      <p:sp>
        <p:nvSpPr>
          <p:cNvPr id="5" name="Content Placeholder 4"/>
          <p:cNvSpPr>
            <a:spLocks noGrp="1"/>
          </p:cNvSpPr>
          <p:nvPr>
            <p:ph sz="quarter" idx="4"/>
          </p:nvPr>
        </p:nvSpPr>
        <p:spPr>
          <a:xfrm>
            <a:off x="5181600" y="3124200"/>
            <a:ext cx="3346704" cy="2743200"/>
          </a:xfrm>
        </p:spPr>
        <p:txBody>
          <a:bodyPr>
            <a:normAutofit lnSpcReduction="10000"/>
          </a:bodyPr>
          <a:lstStyle/>
          <a:p>
            <a:pPr>
              <a:buClr>
                <a:srgbClr val="002060"/>
              </a:buClr>
              <a:buSzPct val="95000"/>
              <a:buFont typeface="Wingdings" pitchFamily="2" charset="2"/>
              <a:buChar char="ü"/>
            </a:pPr>
            <a:r>
              <a:rPr lang="en-US" dirty="0">
                <a:solidFill>
                  <a:schemeClr val="accent1">
                    <a:lumMod val="75000"/>
                  </a:schemeClr>
                </a:solidFill>
              </a:rPr>
              <a:t> Management of affairs of CD shall vest with IRP</a:t>
            </a:r>
          </a:p>
          <a:p>
            <a:pPr>
              <a:buClr>
                <a:srgbClr val="002060"/>
              </a:buClr>
              <a:buSzPct val="95000"/>
              <a:buFont typeface="Wingdings" pitchFamily="2" charset="2"/>
              <a:buChar char="ü"/>
            </a:pPr>
            <a:r>
              <a:rPr lang="en-US" dirty="0">
                <a:solidFill>
                  <a:schemeClr val="accent1">
                    <a:lumMod val="75000"/>
                  </a:schemeClr>
                </a:solidFill>
              </a:rPr>
              <a:t> Powers of BOD or the partners shall stand suspended</a:t>
            </a:r>
          </a:p>
          <a:p>
            <a:pPr>
              <a:buClr>
                <a:srgbClr val="002060"/>
              </a:buClr>
              <a:buSzPct val="95000"/>
              <a:buFont typeface="Wingdings" pitchFamily="2" charset="2"/>
              <a:buChar char="ü"/>
            </a:pPr>
            <a:r>
              <a:rPr lang="en-US" dirty="0">
                <a:solidFill>
                  <a:schemeClr val="accent1">
                    <a:lumMod val="75000"/>
                  </a:schemeClr>
                </a:solidFill>
              </a:rPr>
              <a:t> Execution of documents by IRP on behalf of CD</a:t>
            </a:r>
          </a:p>
          <a:p>
            <a:pPr>
              <a:buClr>
                <a:srgbClr val="002060"/>
              </a:buClr>
              <a:buSzPct val="95000"/>
              <a:buFont typeface="Wingdings" pitchFamily="2" charset="2"/>
              <a:buChar char="ü"/>
            </a:pPr>
            <a:r>
              <a:rPr lang="en-US" dirty="0">
                <a:solidFill>
                  <a:schemeClr val="accent1">
                    <a:lumMod val="75000"/>
                  </a:schemeClr>
                </a:solidFill>
              </a:rPr>
              <a:t> Responsible for compliances </a:t>
            </a:r>
          </a:p>
        </p:txBody>
      </p:sp>
      <p:sp>
        <p:nvSpPr>
          <p:cNvPr id="6" name="Title 5"/>
          <p:cNvSpPr>
            <a:spLocks noGrp="1"/>
          </p:cNvSpPr>
          <p:nvPr>
            <p:ph type="title"/>
          </p:nvPr>
        </p:nvSpPr>
        <p:spPr>
          <a:xfrm>
            <a:off x="838200" y="838200"/>
            <a:ext cx="7696200" cy="990600"/>
          </a:xfrm>
        </p:spPr>
        <p:txBody>
          <a:bodyPr/>
          <a:lstStyle/>
          <a:p>
            <a:pPr marL="0" indent="0" algn="ctr">
              <a:buNone/>
            </a:pPr>
            <a:r>
              <a:rPr lang="en-US" sz="4400" u="sng" dirty="0"/>
              <a:t>AFTERMATH OF ADMISSION</a:t>
            </a:r>
          </a:p>
        </p:txBody>
      </p:sp>
    </p:spTree>
    <p:extLst>
      <p:ext uri="{BB962C8B-B14F-4D97-AF65-F5344CB8AC3E}">
        <p14:creationId xmlns:p14="http://schemas.microsoft.com/office/powerpoint/2010/main" xmlns="" val="1950201126"/>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0"/>
            <a:ext cx="6512511" cy="1143000"/>
          </a:xfrm>
        </p:spPr>
        <p:txBody>
          <a:bodyPr/>
          <a:lstStyle/>
          <a:p>
            <a:pPr marL="0" indent="0" algn="ctr">
              <a:buNone/>
            </a:pPr>
            <a:r>
              <a:rPr lang="en-US" u="sng" dirty="0"/>
              <a:t>CLAIMS </a:t>
            </a:r>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xmlns="" val="2346916150"/>
              </p:ext>
            </p:extLst>
          </p:nvPr>
        </p:nvGraphicFramePr>
        <p:xfrm>
          <a:off x="1143000" y="1981200"/>
          <a:ext cx="64008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014133193"/>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0"/>
            <a:ext cx="6512511" cy="1066800"/>
          </a:xfrm>
        </p:spPr>
        <p:txBody>
          <a:bodyPr/>
          <a:lstStyle/>
          <a:p>
            <a:pPr marL="0" indent="0">
              <a:buNone/>
            </a:pPr>
            <a:r>
              <a:rPr lang="en-US" u="sng" dirty="0"/>
              <a:t>CONSTITUTION OF COC</a:t>
            </a:r>
          </a:p>
        </p:txBody>
      </p:sp>
      <p:sp>
        <p:nvSpPr>
          <p:cNvPr id="3" name="Content Placeholder 2"/>
          <p:cNvSpPr>
            <a:spLocks noGrp="1"/>
          </p:cNvSpPr>
          <p:nvPr>
            <p:ph sz="quarter" idx="13"/>
          </p:nvPr>
        </p:nvSpPr>
        <p:spPr>
          <a:xfrm>
            <a:off x="2743200" y="2438400"/>
            <a:ext cx="3810000" cy="2743200"/>
          </a:xfrm>
        </p:spPr>
        <p:txBody>
          <a:bodyPr>
            <a:normAutofit/>
          </a:bodyPr>
          <a:lstStyle/>
          <a:p>
            <a:pPr marL="45720" indent="0" algn="just">
              <a:buNone/>
            </a:pPr>
            <a:r>
              <a:rPr lang="en-US" sz="2400" dirty="0">
                <a:solidFill>
                  <a:schemeClr val="accent1">
                    <a:lumMod val="75000"/>
                  </a:schemeClr>
                </a:solidFill>
              </a:rPr>
              <a:t>Of all the responsibilities and obligations that the IRP is borne with, Constitution of COC remains chief task of the IRP</a:t>
            </a:r>
            <a:r>
              <a:rPr lang="en-US" dirty="0">
                <a:solidFill>
                  <a:schemeClr val="accent1">
                    <a:lumMod val="75000"/>
                  </a:schemeClr>
                </a:solidFill>
              </a:rPr>
              <a:t>.</a:t>
            </a:r>
          </a:p>
          <a:p>
            <a:pPr marL="45720" indent="0" algn="just">
              <a:buNone/>
            </a:pPr>
            <a:endParaRPr lang="en-US" dirty="0">
              <a:solidFill>
                <a:schemeClr val="accent1">
                  <a:lumMod val="75000"/>
                </a:schemeClr>
              </a:solidFill>
            </a:endParaRPr>
          </a:p>
          <a:p>
            <a:pPr marL="45720" indent="0" algn="just">
              <a:buNone/>
            </a:pPr>
            <a:endParaRPr lang="en-US" dirty="0"/>
          </a:p>
          <a:p>
            <a:pPr marL="45720" indent="0" algn="just">
              <a:buNone/>
            </a:pPr>
            <a:endParaRPr lang="en-US" dirty="0"/>
          </a:p>
        </p:txBody>
      </p:sp>
    </p:spTree>
    <p:extLst>
      <p:ext uri="{BB962C8B-B14F-4D97-AF65-F5344CB8AC3E}">
        <p14:creationId xmlns:p14="http://schemas.microsoft.com/office/powerpoint/2010/main" xmlns="" val="4127558159"/>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7543800" cy="1143000"/>
          </a:xfrm>
        </p:spPr>
        <p:txBody>
          <a:bodyPr/>
          <a:lstStyle/>
          <a:p>
            <a:pPr marL="0" indent="0" algn="l">
              <a:buNone/>
            </a:pPr>
            <a:r>
              <a:rPr lang="en-US" sz="4400" u="sng" dirty="0"/>
              <a:t>COC CONSTITUTION REPORT</a:t>
            </a:r>
          </a:p>
        </p:txBody>
      </p:sp>
      <p:sp>
        <p:nvSpPr>
          <p:cNvPr id="3" name="Content Placeholder 2"/>
          <p:cNvSpPr>
            <a:spLocks noGrp="1"/>
          </p:cNvSpPr>
          <p:nvPr>
            <p:ph sz="quarter" idx="13"/>
          </p:nvPr>
        </p:nvSpPr>
        <p:spPr>
          <a:xfrm>
            <a:off x="2438400" y="2286000"/>
            <a:ext cx="3886200" cy="2590800"/>
          </a:xfrm>
        </p:spPr>
        <p:txBody>
          <a:bodyPr>
            <a:normAutofit/>
          </a:bodyPr>
          <a:lstStyle/>
          <a:p>
            <a:pPr marL="45720" indent="0" algn="just">
              <a:buNone/>
            </a:pPr>
            <a:r>
              <a:rPr lang="en-US" sz="2400" dirty="0">
                <a:solidFill>
                  <a:schemeClr val="accent1">
                    <a:lumMod val="75000"/>
                  </a:schemeClr>
                </a:solidFill>
              </a:rPr>
              <a:t>Within 2 days of verification of claims, A report certifying the constitution of COC shall be placed before the Hon’ble Tribunal.</a:t>
            </a:r>
          </a:p>
          <a:p>
            <a:pPr marL="45720" indent="0" algn="just">
              <a:buNone/>
            </a:pPr>
            <a:endParaRPr lang="en-US" sz="2400" dirty="0"/>
          </a:p>
        </p:txBody>
      </p:sp>
    </p:spTree>
    <p:extLst>
      <p:ext uri="{BB962C8B-B14F-4D97-AF65-F5344CB8AC3E}">
        <p14:creationId xmlns:p14="http://schemas.microsoft.com/office/powerpoint/2010/main" xmlns="" val="1301860336"/>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90600"/>
            <a:ext cx="6512511" cy="990600"/>
          </a:xfrm>
        </p:spPr>
        <p:txBody>
          <a:bodyPr/>
          <a:lstStyle/>
          <a:p>
            <a:pPr marL="0" indent="0" algn="ctr">
              <a:buNone/>
            </a:pPr>
            <a:r>
              <a:rPr lang="en-US" u="sng" dirty="0"/>
              <a:t>FIRST COC MEETING</a:t>
            </a:r>
          </a:p>
        </p:txBody>
      </p:sp>
      <p:sp>
        <p:nvSpPr>
          <p:cNvPr id="3" name="Content Placeholder 2"/>
          <p:cNvSpPr>
            <a:spLocks noGrp="1"/>
          </p:cNvSpPr>
          <p:nvPr>
            <p:ph sz="quarter" idx="13"/>
          </p:nvPr>
        </p:nvSpPr>
        <p:spPr>
          <a:xfrm>
            <a:off x="1676400" y="2362200"/>
            <a:ext cx="5562600" cy="2453640"/>
          </a:xfrm>
        </p:spPr>
        <p:txBody>
          <a:bodyPr>
            <a:normAutofit lnSpcReduction="10000"/>
          </a:bodyPr>
          <a:lstStyle/>
          <a:p>
            <a:pPr>
              <a:buClr>
                <a:srgbClr val="002060"/>
              </a:buClr>
              <a:buSzPct val="95000"/>
              <a:buFont typeface="Wingdings" pitchFamily="2" charset="2"/>
              <a:buChar char="v"/>
            </a:pPr>
            <a:r>
              <a:rPr lang="en-US" dirty="0"/>
              <a:t> </a:t>
            </a:r>
            <a:r>
              <a:rPr lang="en-US" dirty="0">
                <a:solidFill>
                  <a:schemeClr val="accent1">
                    <a:lumMod val="75000"/>
                  </a:schemeClr>
                </a:solidFill>
              </a:rPr>
              <a:t>IRP shall hold 1</a:t>
            </a:r>
            <a:r>
              <a:rPr lang="en-US" baseline="30000" dirty="0">
                <a:solidFill>
                  <a:schemeClr val="accent1">
                    <a:lumMod val="75000"/>
                  </a:schemeClr>
                </a:solidFill>
              </a:rPr>
              <a:t>st</a:t>
            </a:r>
            <a:r>
              <a:rPr lang="en-US" dirty="0">
                <a:solidFill>
                  <a:schemeClr val="accent1">
                    <a:lumMod val="75000"/>
                  </a:schemeClr>
                </a:solidFill>
              </a:rPr>
              <a:t> COC meeting within 7 days of COC Constitution Report </a:t>
            </a:r>
          </a:p>
          <a:p>
            <a:pPr>
              <a:buClr>
                <a:srgbClr val="002060"/>
              </a:buClr>
              <a:buSzPct val="95000"/>
              <a:buFont typeface="Wingdings" pitchFamily="2" charset="2"/>
              <a:buChar char="v"/>
            </a:pPr>
            <a:r>
              <a:rPr lang="en-US" dirty="0">
                <a:solidFill>
                  <a:schemeClr val="accent1">
                    <a:lumMod val="75000"/>
                  </a:schemeClr>
                </a:solidFill>
              </a:rPr>
              <a:t> In other words, 1</a:t>
            </a:r>
            <a:r>
              <a:rPr lang="en-US" baseline="30000" dirty="0">
                <a:solidFill>
                  <a:schemeClr val="accent1">
                    <a:lumMod val="75000"/>
                  </a:schemeClr>
                </a:solidFill>
              </a:rPr>
              <a:t>st</a:t>
            </a:r>
            <a:r>
              <a:rPr lang="en-US" dirty="0">
                <a:solidFill>
                  <a:schemeClr val="accent1">
                    <a:lumMod val="75000"/>
                  </a:schemeClr>
                </a:solidFill>
              </a:rPr>
              <a:t> COC is to be held within 30 days from Insolvency Commencement Date</a:t>
            </a:r>
          </a:p>
          <a:p>
            <a:pPr>
              <a:buClr>
                <a:srgbClr val="002060"/>
              </a:buClr>
              <a:buSzPct val="95000"/>
              <a:buFont typeface="Wingdings" pitchFamily="2" charset="2"/>
              <a:buChar char="v"/>
            </a:pPr>
            <a:r>
              <a:rPr lang="en-US" dirty="0">
                <a:solidFill>
                  <a:schemeClr val="accent1">
                    <a:lumMod val="75000"/>
                  </a:schemeClr>
                </a:solidFill>
              </a:rPr>
              <a:t> Confirmation of IRP as RP or  Replacement of IRP</a:t>
            </a:r>
          </a:p>
        </p:txBody>
      </p:sp>
    </p:spTree>
    <p:extLst>
      <p:ext uri="{BB962C8B-B14F-4D97-AF65-F5344CB8AC3E}">
        <p14:creationId xmlns:p14="http://schemas.microsoft.com/office/powerpoint/2010/main" xmlns="" val="869174600"/>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0"/>
            <a:ext cx="6512511" cy="1143000"/>
          </a:xfrm>
        </p:spPr>
        <p:txBody>
          <a:bodyPr/>
          <a:lstStyle/>
          <a:p>
            <a:pPr marL="0" indent="0" algn="ctr">
              <a:buNone/>
            </a:pPr>
            <a:r>
              <a:rPr lang="en-US" u="sng" dirty="0"/>
              <a:t>REGISTERED VALUERS</a:t>
            </a:r>
          </a:p>
        </p:txBody>
      </p:sp>
      <p:sp>
        <p:nvSpPr>
          <p:cNvPr id="3" name="Content Placeholder 2"/>
          <p:cNvSpPr>
            <a:spLocks noGrp="1"/>
          </p:cNvSpPr>
          <p:nvPr>
            <p:ph sz="quarter" idx="13"/>
          </p:nvPr>
        </p:nvSpPr>
        <p:spPr>
          <a:xfrm>
            <a:off x="1676400" y="2209800"/>
            <a:ext cx="5562600" cy="2286000"/>
          </a:xfrm>
        </p:spPr>
        <p:txBody>
          <a:bodyPr>
            <a:normAutofit/>
          </a:bodyPr>
          <a:lstStyle/>
          <a:p>
            <a:pPr marL="45720" indent="0" algn="just">
              <a:buClr>
                <a:srgbClr val="002060"/>
              </a:buClr>
              <a:buSzPct val="95000"/>
              <a:buNone/>
            </a:pPr>
            <a:r>
              <a:rPr lang="en-US" dirty="0">
                <a:solidFill>
                  <a:schemeClr val="accent1">
                    <a:lumMod val="75000"/>
                  </a:schemeClr>
                </a:solidFill>
              </a:rPr>
              <a:t>Resolution Professional shall within 7 days of his appointment but not later than 47</a:t>
            </a:r>
            <a:r>
              <a:rPr lang="en-US" baseline="30000" dirty="0">
                <a:solidFill>
                  <a:schemeClr val="accent1">
                    <a:lumMod val="75000"/>
                  </a:schemeClr>
                </a:solidFill>
              </a:rPr>
              <a:t>th</a:t>
            </a:r>
            <a:r>
              <a:rPr lang="en-US" dirty="0">
                <a:solidFill>
                  <a:schemeClr val="accent1">
                    <a:lumMod val="75000"/>
                  </a:schemeClr>
                </a:solidFill>
              </a:rPr>
              <a:t> day from ICD, Appoint 2 Registered Valuers so as to determine the Fair Value and Liquidation Value of Corporate Debtor</a:t>
            </a:r>
          </a:p>
          <a:p>
            <a:pPr>
              <a:buClr>
                <a:srgbClr val="002060"/>
              </a:buClr>
              <a:buSzPct val="95000"/>
              <a:buFont typeface="Arial" pitchFamily="34" charset="0"/>
              <a:buChar char="•"/>
            </a:pPr>
            <a:endParaRPr lang="en-US" dirty="0"/>
          </a:p>
        </p:txBody>
      </p:sp>
    </p:spTree>
    <p:extLst>
      <p:ext uri="{BB962C8B-B14F-4D97-AF65-F5344CB8AC3E}">
        <p14:creationId xmlns:p14="http://schemas.microsoft.com/office/powerpoint/2010/main" xmlns="" val="1237432272"/>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133600"/>
            <a:ext cx="6512511" cy="1600200"/>
          </a:xfrm>
        </p:spPr>
        <p:txBody>
          <a:bodyPr/>
          <a:lstStyle/>
          <a:p>
            <a:pPr marL="0" indent="0" algn="ctr">
              <a:buNone/>
            </a:pPr>
            <a:r>
              <a:rPr lang="en-US" u="sng" dirty="0"/>
              <a:t>MODALITIES OF COC MEETINGS</a:t>
            </a:r>
          </a:p>
        </p:txBody>
      </p:sp>
    </p:spTree>
    <p:extLst>
      <p:ext uri="{BB962C8B-B14F-4D97-AF65-F5344CB8AC3E}">
        <p14:creationId xmlns:p14="http://schemas.microsoft.com/office/powerpoint/2010/main" xmlns="" val="2887407029"/>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914400"/>
            <a:ext cx="3200401" cy="3474720"/>
          </a:xfrm>
        </p:spPr>
        <p:txBody>
          <a:bodyPr/>
          <a:lstStyle/>
          <a:p>
            <a:pPr marL="45720" indent="0">
              <a:buNone/>
            </a:pPr>
            <a:r>
              <a:rPr lang="en-US" b="1" i="1" u="sng" dirty="0">
                <a:solidFill>
                  <a:srgbClr val="FF0000"/>
                </a:solidFill>
              </a:rPr>
              <a:t>INFORMATION MEMORANDUM</a:t>
            </a:r>
            <a:endParaRPr lang="en-US" dirty="0"/>
          </a:p>
          <a:p>
            <a:pPr marL="45720" indent="0" algn="just">
              <a:buNone/>
            </a:pPr>
            <a:endParaRPr lang="en-US" dirty="0">
              <a:solidFill>
                <a:schemeClr val="accent1">
                  <a:lumMod val="75000"/>
                </a:schemeClr>
              </a:solidFill>
            </a:endParaRPr>
          </a:p>
          <a:p>
            <a:pPr marL="45720" indent="0" algn="just">
              <a:buNone/>
            </a:pPr>
            <a:r>
              <a:rPr lang="en-US" dirty="0">
                <a:solidFill>
                  <a:schemeClr val="accent1">
                    <a:lumMod val="75000"/>
                  </a:schemeClr>
                </a:solidFill>
              </a:rPr>
              <a:t>IM is to be issued to the COC within 2 weeks of appointment of RP, but not later than 54 days from the ICD.</a:t>
            </a:r>
          </a:p>
        </p:txBody>
      </p:sp>
      <p:sp>
        <p:nvSpPr>
          <p:cNvPr id="4" name="Content Placeholder 3"/>
          <p:cNvSpPr>
            <a:spLocks noGrp="1"/>
          </p:cNvSpPr>
          <p:nvPr>
            <p:ph sz="quarter" idx="14"/>
          </p:nvPr>
        </p:nvSpPr>
        <p:spPr>
          <a:xfrm>
            <a:off x="4648200" y="914400"/>
            <a:ext cx="3346704" cy="3474720"/>
          </a:xfrm>
        </p:spPr>
        <p:txBody>
          <a:bodyPr/>
          <a:lstStyle/>
          <a:p>
            <a:pPr marL="45720" indent="0">
              <a:buNone/>
            </a:pPr>
            <a:r>
              <a:rPr lang="en-US" b="1" i="1" u="sng" dirty="0">
                <a:solidFill>
                  <a:srgbClr val="FF0000"/>
                </a:solidFill>
              </a:rPr>
              <a:t>EXPRESSION OF INTEREST</a:t>
            </a:r>
          </a:p>
          <a:p>
            <a:pPr marL="45720" indent="0">
              <a:buNone/>
            </a:pPr>
            <a:endParaRPr lang="en-US" b="1" i="1" u="sng" dirty="0">
              <a:solidFill>
                <a:srgbClr val="FF0000"/>
              </a:solidFill>
            </a:endParaRPr>
          </a:p>
          <a:p>
            <a:pPr marL="45720" indent="0" algn="just">
              <a:buNone/>
            </a:pPr>
            <a:r>
              <a:rPr lang="en-US" dirty="0">
                <a:solidFill>
                  <a:schemeClr val="accent1">
                    <a:lumMod val="75000"/>
                  </a:schemeClr>
                </a:solidFill>
              </a:rPr>
              <a:t>The invitation for Expression of Interest i.e., Form G is to be issued within 75 days of ICD.</a:t>
            </a:r>
          </a:p>
        </p:txBody>
      </p:sp>
    </p:spTree>
    <p:extLst>
      <p:ext uri="{BB962C8B-B14F-4D97-AF65-F5344CB8AC3E}">
        <p14:creationId xmlns:p14="http://schemas.microsoft.com/office/powerpoint/2010/main" xmlns="" val="1683449308"/>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533400" y="1981200"/>
            <a:ext cx="3346704" cy="609282"/>
          </a:xfrm>
        </p:spPr>
        <p:txBody>
          <a:bodyPr/>
          <a:lstStyle/>
          <a:p>
            <a:pPr marL="342900" indent="-342900">
              <a:buClr>
                <a:schemeClr val="tx1"/>
              </a:buClr>
              <a:buFont typeface="Arial" pitchFamily="34" charset="0"/>
              <a:buChar char="•"/>
            </a:pPr>
            <a:r>
              <a:rPr lang="en-US" i="1" u="sng" dirty="0">
                <a:solidFill>
                  <a:srgbClr val="002060"/>
                </a:solidFill>
              </a:rPr>
              <a:t>COMMENCEMENT</a:t>
            </a:r>
            <a:r>
              <a:rPr lang="en-US" u="sng" dirty="0">
                <a:solidFill>
                  <a:srgbClr val="002060"/>
                </a:solidFill>
              </a:rPr>
              <a:t>:</a:t>
            </a:r>
            <a:r>
              <a:rPr lang="en-US" dirty="0">
                <a:solidFill>
                  <a:srgbClr val="002060"/>
                </a:solidFill>
              </a:rPr>
              <a:t>   </a:t>
            </a:r>
          </a:p>
        </p:txBody>
      </p:sp>
      <p:sp>
        <p:nvSpPr>
          <p:cNvPr id="3" name="Content Placeholder 2"/>
          <p:cNvSpPr>
            <a:spLocks noGrp="1"/>
          </p:cNvSpPr>
          <p:nvPr>
            <p:ph sz="half" idx="2"/>
          </p:nvPr>
        </p:nvSpPr>
        <p:spPr>
          <a:xfrm>
            <a:off x="762000" y="2743200"/>
            <a:ext cx="3575304" cy="2743200"/>
          </a:xfrm>
        </p:spPr>
        <p:txBody>
          <a:bodyPr>
            <a:normAutofit fontScale="62500" lnSpcReduction="20000"/>
          </a:bodyPr>
          <a:lstStyle/>
          <a:p>
            <a:pPr marL="45720" indent="0" algn="ctr">
              <a:buClr>
                <a:schemeClr val="tx2">
                  <a:lumMod val="75000"/>
                </a:schemeClr>
              </a:buClr>
              <a:buNone/>
            </a:pPr>
            <a:endParaRPr lang="en-US" b="1" dirty="0">
              <a:solidFill>
                <a:schemeClr val="tx2">
                  <a:lumMod val="50000"/>
                </a:schemeClr>
              </a:solidFill>
            </a:endParaRPr>
          </a:p>
          <a:p>
            <a:pPr>
              <a:buClr>
                <a:schemeClr val="tx2">
                  <a:lumMod val="75000"/>
                </a:schemeClr>
              </a:buClr>
              <a:buFont typeface="Wingdings" pitchFamily="2" charset="2"/>
              <a:buChar char="ü"/>
            </a:pPr>
            <a:r>
              <a:rPr lang="en-US" sz="3400" dirty="0">
                <a:solidFill>
                  <a:schemeClr val="accent1">
                    <a:lumMod val="75000"/>
                  </a:schemeClr>
                </a:solidFill>
              </a:rPr>
              <a:t>The</a:t>
            </a:r>
            <a:r>
              <a:rPr lang="en-US" sz="3400" dirty="0">
                <a:solidFill>
                  <a:schemeClr val="tx2">
                    <a:lumMod val="50000"/>
                  </a:schemeClr>
                </a:solidFill>
              </a:rPr>
              <a:t> </a:t>
            </a:r>
            <a:r>
              <a:rPr lang="en-US" sz="3400" dirty="0">
                <a:solidFill>
                  <a:schemeClr val="accent1">
                    <a:lumMod val="75000"/>
                  </a:schemeClr>
                </a:solidFill>
              </a:rPr>
              <a:t>date of commencement of IBC, 2016 is</a:t>
            </a:r>
            <a:r>
              <a:rPr lang="en-US" sz="3400" dirty="0">
                <a:solidFill>
                  <a:schemeClr val="tx2">
                    <a:lumMod val="50000"/>
                  </a:schemeClr>
                </a:solidFill>
              </a:rPr>
              <a:t> </a:t>
            </a:r>
            <a:r>
              <a:rPr lang="en-US" sz="3400" b="1" dirty="0">
                <a:solidFill>
                  <a:schemeClr val="accent1">
                    <a:lumMod val="75000"/>
                  </a:schemeClr>
                </a:solidFill>
              </a:rPr>
              <a:t>28.05.2016</a:t>
            </a:r>
            <a:r>
              <a:rPr lang="en-US" sz="3400" b="1" i="1" dirty="0">
                <a:solidFill>
                  <a:schemeClr val="accent1">
                    <a:lumMod val="75000"/>
                  </a:schemeClr>
                </a:solidFill>
              </a:rPr>
              <a:t>.</a:t>
            </a:r>
          </a:p>
          <a:p>
            <a:pPr>
              <a:buClr>
                <a:schemeClr val="tx2">
                  <a:lumMod val="75000"/>
                </a:schemeClr>
              </a:buClr>
              <a:buFont typeface="Arial" pitchFamily="34" charset="0"/>
              <a:buChar char="•"/>
            </a:pPr>
            <a:endParaRPr lang="en-US" sz="3400" b="1" i="1" dirty="0">
              <a:solidFill>
                <a:schemeClr val="accent1">
                  <a:lumMod val="75000"/>
                </a:schemeClr>
              </a:solidFill>
            </a:endParaRPr>
          </a:p>
          <a:p>
            <a:pPr>
              <a:buClr>
                <a:schemeClr val="tx2">
                  <a:lumMod val="75000"/>
                </a:schemeClr>
              </a:buClr>
              <a:buFont typeface="Wingdings" pitchFamily="2" charset="2"/>
              <a:buChar char="ü"/>
            </a:pPr>
            <a:r>
              <a:rPr lang="en-US" sz="3400" dirty="0">
                <a:solidFill>
                  <a:schemeClr val="accent1">
                    <a:lumMod val="75000"/>
                  </a:schemeClr>
                </a:solidFill>
              </a:rPr>
              <a:t>However, the CIRP process came into effect from</a:t>
            </a:r>
            <a:r>
              <a:rPr lang="en-US" sz="3400" b="1" dirty="0">
                <a:solidFill>
                  <a:schemeClr val="accent1">
                    <a:lumMod val="75000"/>
                  </a:schemeClr>
                </a:solidFill>
              </a:rPr>
              <a:t> 01.12.2016</a:t>
            </a:r>
            <a:r>
              <a:rPr lang="en-US" b="1" dirty="0">
                <a:solidFill>
                  <a:schemeClr val="accent1">
                    <a:lumMod val="75000"/>
                  </a:schemeClr>
                </a:solidFill>
              </a:rPr>
              <a:t>.</a:t>
            </a:r>
          </a:p>
          <a:p>
            <a:pPr>
              <a:buClr>
                <a:schemeClr val="tx2">
                  <a:lumMod val="75000"/>
                </a:schemeClr>
              </a:buClr>
              <a:buFont typeface="Arial" pitchFamily="34" charset="0"/>
              <a:buChar char="•"/>
            </a:pPr>
            <a:endParaRPr lang="en-US" b="1" i="1" u="sng" dirty="0">
              <a:solidFill>
                <a:schemeClr val="accent1">
                  <a:lumMod val="75000"/>
                </a:schemeClr>
              </a:solidFill>
            </a:endParaRPr>
          </a:p>
          <a:p>
            <a:pPr>
              <a:buClr>
                <a:schemeClr val="tx2">
                  <a:lumMod val="75000"/>
                </a:schemeClr>
              </a:buClr>
              <a:buFont typeface="Arial" pitchFamily="34" charset="0"/>
              <a:buChar char="•"/>
            </a:pPr>
            <a:endParaRPr lang="en-US" b="1" i="1" u="sng" dirty="0">
              <a:solidFill>
                <a:schemeClr val="tx2">
                  <a:lumMod val="50000"/>
                </a:schemeClr>
              </a:solidFill>
            </a:endParaRPr>
          </a:p>
          <a:p>
            <a:pPr>
              <a:buClr>
                <a:schemeClr val="tx1"/>
              </a:buClr>
              <a:buFont typeface="Arial" pitchFamily="34" charset="0"/>
              <a:buChar char="•"/>
            </a:pPr>
            <a:endParaRPr lang="en-US" b="1" i="1" u="sng" dirty="0">
              <a:solidFill>
                <a:schemeClr val="tx2">
                  <a:lumMod val="50000"/>
                </a:schemeClr>
              </a:solidFill>
            </a:endParaRPr>
          </a:p>
          <a:p>
            <a:pPr marL="45720" indent="0">
              <a:buClr>
                <a:schemeClr val="tx1"/>
              </a:buClr>
              <a:buNone/>
            </a:pPr>
            <a:endParaRPr lang="en-US" b="1" i="1" u="sng" dirty="0">
              <a:solidFill>
                <a:schemeClr val="tx2">
                  <a:lumMod val="50000"/>
                </a:schemeClr>
              </a:solidFill>
            </a:endParaRPr>
          </a:p>
          <a:p>
            <a:pPr marL="45720" indent="0">
              <a:buNone/>
            </a:pPr>
            <a:endParaRPr lang="en-US" dirty="0"/>
          </a:p>
          <a:p>
            <a:pPr marL="45720" indent="0">
              <a:buNone/>
            </a:pPr>
            <a:endParaRPr lang="en-US" dirty="0"/>
          </a:p>
        </p:txBody>
      </p:sp>
      <p:sp>
        <p:nvSpPr>
          <p:cNvPr id="6" name="Text Placeholder 5"/>
          <p:cNvSpPr>
            <a:spLocks noGrp="1"/>
          </p:cNvSpPr>
          <p:nvPr>
            <p:ph type="body" sz="quarter" idx="3"/>
          </p:nvPr>
        </p:nvSpPr>
        <p:spPr>
          <a:xfrm>
            <a:off x="4953000" y="1981200"/>
            <a:ext cx="3346704" cy="609282"/>
          </a:xfrm>
        </p:spPr>
        <p:txBody>
          <a:bodyPr/>
          <a:lstStyle/>
          <a:p>
            <a:pPr marL="342900" indent="-342900" algn="l">
              <a:buClrTx/>
              <a:buFont typeface="Arial" pitchFamily="34" charset="0"/>
              <a:buChar char="•"/>
            </a:pPr>
            <a:r>
              <a:rPr lang="en-US" i="1" u="sng" dirty="0">
                <a:solidFill>
                  <a:srgbClr val="002060"/>
                </a:solidFill>
              </a:rPr>
              <a:t>APPLICABILITY:</a:t>
            </a:r>
            <a:r>
              <a:rPr lang="en-US" sz="2800" i="1" dirty="0">
                <a:solidFill>
                  <a:schemeClr val="tx2">
                    <a:lumMod val="50000"/>
                  </a:schemeClr>
                </a:solidFill>
              </a:rPr>
              <a:t>  </a:t>
            </a:r>
          </a:p>
        </p:txBody>
      </p:sp>
      <p:sp>
        <p:nvSpPr>
          <p:cNvPr id="4" name="Content Placeholder 3"/>
          <p:cNvSpPr>
            <a:spLocks noGrp="1"/>
          </p:cNvSpPr>
          <p:nvPr>
            <p:ph sz="quarter" idx="4"/>
          </p:nvPr>
        </p:nvSpPr>
        <p:spPr>
          <a:xfrm>
            <a:off x="4953000" y="2743200"/>
            <a:ext cx="3346704" cy="2743200"/>
          </a:xfrm>
        </p:spPr>
        <p:txBody>
          <a:bodyPr>
            <a:normAutofit lnSpcReduction="10000"/>
          </a:bodyPr>
          <a:lstStyle/>
          <a:p>
            <a:pPr>
              <a:buClr>
                <a:schemeClr val="tx1"/>
              </a:buClr>
              <a:buFont typeface="Wingdings" pitchFamily="2" charset="2"/>
              <a:buChar char="ü"/>
            </a:pPr>
            <a:r>
              <a:rPr lang="en-US" sz="1800" dirty="0">
                <a:solidFill>
                  <a:schemeClr val="accent1">
                    <a:lumMod val="75000"/>
                  </a:schemeClr>
                </a:solidFill>
              </a:rPr>
              <a:t>A company</a:t>
            </a:r>
          </a:p>
          <a:p>
            <a:pPr>
              <a:buClr>
                <a:schemeClr val="tx1"/>
              </a:buClr>
              <a:buFont typeface="Wingdings" pitchFamily="2" charset="2"/>
              <a:buChar char="ü"/>
            </a:pPr>
            <a:r>
              <a:rPr lang="en-US" sz="1800" dirty="0">
                <a:solidFill>
                  <a:schemeClr val="accent1">
                    <a:lumMod val="75000"/>
                  </a:schemeClr>
                </a:solidFill>
              </a:rPr>
              <a:t>A Body Corporate</a:t>
            </a:r>
          </a:p>
          <a:p>
            <a:pPr>
              <a:buClr>
                <a:schemeClr val="tx1"/>
              </a:buClr>
              <a:buFont typeface="Wingdings" pitchFamily="2" charset="2"/>
              <a:buChar char="ü"/>
            </a:pPr>
            <a:r>
              <a:rPr lang="en-US" sz="1800" dirty="0">
                <a:solidFill>
                  <a:schemeClr val="accent1">
                    <a:lumMod val="75000"/>
                  </a:schemeClr>
                </a:solidFill>
              </a:rPr>
              <a:t>A LLP</a:t>
            </a:r>
          </a:p>
          <a:p>
            <a:pPr>
              <a:buClr>
                <a:schemeClr val="tx1"/>
              </a:buClr>
              <a:buFont typeface="Wingdings" pitchFamily="2" charset="2"/>
              <a:buChar char="ü"/>
            </a:pPr>
            <a:r>
              <a:rPr lang="en-US" sz="1800" dirty="0">
                <a:solidFill>
                  <a:schemeClr val="accent1">
                    <a:lumMod val="75000"/>
                  </a:schemeClr>
                </a:solidFill>
              </a:rPr>
              <a:t>Personal or Corporate Guarantors</a:t>
            </a:r>
          </a:p>
          <a:p>
            <a:pPr>
              <a:buClr>
                <a:schemeClr val="tx1"/>
              </a:buClr>
              <a:buFont typeface="Wingdings" pitchFamily="2" charset="2"/>
              <a:buChar char="ü"/>
            </a:pPr>
            <a:r>
              <a:rPr lang="en-US" sz="1800" dirty="0">
                <a:solidFill>
                  <a:schemeClr val="accent3">
                    <a:lumMod val="75000"/>
                  </a:schemeClr>
                </a:solidFill>
              </a:rPr>
              <a:t>Partnership Firms or any other Associations </a:t>
            </a:r>
          </a:p>
          <a:p>
            <a:pPr>
              <a:buClr>
                <a:schemeClr val="tx1"/>
              </a:buClr>
              <a:buFont typeface="Wingdings" pitchFamily="2" charset="2"/>
              <a:buChar char="ü"/>
            </a:pPr>
            <a:r>
              <a:rPr lang="en-US" sz="1800" dirty="0">
                <a:solidFill>
                  <a:schemeClr val="accent3">
                    <a:lumMod val="75000"/>
                  </a:schemeClr>
                </a:solidFill>
              </a:rPr>
              <a:t>Individuals</a:t>
            </a:r>
          </a:p>
        </p:txBody>
      </p:sp>
      <p:sp>
        <p:nvSpPr>
          <p:cNvPr id="2" name="Title 1"/>
          <p:cNvSpPr>
            <a:spLocks noGrp="1"/>
          </p:cNvSpPr>
          <p:nvPr>
            <p:ph type="title"/>
          </p:nvPr>
        </p:nvSpPr>
        <p:spPr>
          <a:xfrm>
            <a:off x="1295400" y="457200"/>
            <a:ext cx="6512511" cy="1143000"/>
          </a:xfrm>
        </p:spPr>
        <p:txBody>
          <a:bodyPr>
            <a:normAutofit/>
          </a:bodyPr>
          <a:lstStyle/>
          <a:p>
            <a:pPr marL="0" indent="0" algn="ctr">
              <a:buNone/>
            </a:pPr>
            <a:r>
              <a:rPr lang="en-US" u="sng" dirty="0">
                <a:effectLst>
                  <a:outerShdw blurRad="38100" dist="38100" dir="2700000" algn="tl">
                    <a:srgbClr val="000000">
                      <a:alpha val="43137"/>
                    </a:srgbClr>
                  </a:outerShdw>
                  <a:reflection blurRad="6350" stA="55000" endA="300" endPos="45500" dir="5400000" sy="-100000" algn="bl" rotWithShape="0"/>
                </a:effectLst>
              </a:rPr>
              <a:t>INTRODUCTION</a:t>
            </a:r>
          </a:p>
        </p:txBody>
      </p:sp>
    </p:spTree>
    <p:extLst>
      <p:ext uri="{BB962C8B-B14F-4D97-AF65-F5344CB8AC3E}">
        <p14:creationId xmlns:p14="http://schemas.microsoft.com/office/powerpoint/2010/main" xmlns="" val="3955600895"/>
      </p:ext>
    </p:extLst>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95400" y="914400"/>
            <a:ext cx="6512511" cy="1143000"/>
          </a:xfrm>
        </p:spPr>
        <p:txBody>
          <a:bodyPr/>
          <a:lstStyle/>
          <a:p>
            <a:pPr marL="0" indent="0" algn="ctr">
              <a:buNone/>
            </a:pPr>
            <a:r>
              <a:rPr lang="en-US" u="sng" dirty="0"/>
              <a:t>ISSUE OF RFRP</a:t>
            </a:r>
          </a:p>
        </p:txBody>
      </p:sp>
      <p:sp>
        <p:nvSpPr>
          <p:cNvPr id="3" name="Content Placeholder 2"/>
          <p:cNvSpPr>
            <a:spLocks noGrp="1"/>
          </p:cNvSpPr>
          <p:nvPr>
            <p:ph sz="quarter" idx="13"/>
          </p:nvPr>
        </p:nvSpPr>
        <p:spPr>
          <a:xfrm>
            <a:off x="1447800" y="2362200"/>
            <a:ext cx="6400800" cy="3276600"/>
          </a:xfrm>
        </p:spPr>
        <p:txBody>
          <a:bodyPr>
            <a:normAutofit fontScale="92500" lnSpcReduction="10000"/>
          </a:bodyPr>
          <a:lstStyle/>
          <a:p>
            <a:pPr marL="45720" indent="0" algn="just">
              <a:buNone/>
            </a:pPr>
            <a:r>
              <a:rPr lang="en-US" dirty="0">
                <a:solidFill>
                  <a:schemeClr val="accent1">
                    <a:lumMod val="75000"/>
                  </a:schemeClr>
                </a:solidFill>
              </a:rPr>
              <a:t>Resolution Professional shall within 105 days from the Insolvency Commencement Date, issue </a:t>
            </a:r>
            <a:r>
              <a:rPr lang="en-US" b="1" dirty="0">
                <a:solidFill>
                  <a:schemeClr val="accent1">
                    <a:lumMod val="75000"/>
                  </a:schemeClr>
                </a:solidFill>
              </a:rPr>
              <a:t>RFRP</a:t>
            </a:r>
            <a:r>
              <a:rPr lang="en-US" dirty="0">
                <a:solidFill>
                  <a:schemeClr val="accent1">
                    <a:lumMod val="75000"/>
                  </a:schemeClr>
                </a:solidFill>
              </a:rPr>
              <a:t>, including </a:t>
            </a:r>
            <a:r>
              <a:rPr lang="en-US" b="1" dirty="0">
                <a:solidFill>
                  <a:schemeClr val="accent1">
                    <a:lumMod val="75000"/>
                  </a:schemeClr>
                </a:solidFill>
              </a:rPr>
              <a:t>Evaluation Matrix</a:t>
            </a:r>
            <a:r>
              <a:rPr lang="en-US" dirty="0">
                <a:solidFill>
                  <a:schemeClr val="accent1">
                    <a:lumMod val="75000"/>
                  </a:schemeClr>
                </a:solidFill>
              </a:rPr>
              <a:t> and </a:t>
            </a:r>
            <a:r>
              <a:rPr lang="en-US" b="1" dirty="0">
                <a:solidFill>
                  <a:schemeClr val="accent1">
                    <a:lumMod val="75000"/>
                  </a:schemeClr>
                </a:solidFill>
              </a:rPr>
              <a:t>Information Memorandum. </a:t>
            </a:r>
          </a:p>
          <a:p>
            <a:pPr marL="45720" indent="0" algn="just">
              <a:buNone/>
            </a:pPr>
            <a:r>
              <a:rPr lang="en-US" dirty="0">
                <a:solidFill>
                  <a:schemeClr val="accent1">
                    <a:lumMod val="75000"/>
                  </a:schemeClr>
                </a:solidFill>
              </a:rPr>
              <a:t>Resolution Professional shall provide necessary financial information to all the Prospective Resolution Applicant such as,</a:t>
            </a:r>
          </a:p>
          <a:p>
            <a:pPr algn="just">
              <a:buClr>
                <a:srgbClr val="002060"/>
              </a:buClr>
              <a:buSzPct val="95000"/>
              <a:buFont typeface="Arial" pitchFamily="34" charset="0"/>
              <a:buChar char="•"/>
            </a:pPr>
            <a:r>
              <a:rPr lang="en-US" dirty="0">
                <a:solidFill>
                  <a:schemeClr val="accent1">
                    <a:lumMod val="75000"/>
                  </a:schemeClr>
                </a:solidFill>
              </a:rPr>
              <a:t>IM</a:t>
            </a:r>
          </a:p>
          <a:p>
            <a:pPr algn="just">
              <a:buClr>
                <a:srgbClr val="002060"/>
              </a:buClr>
              <a:buSzPct val="95000"/>
              <a:buFont typeface="Arial" pitchFamily="34" charset="0"/>
              <a:buChar char="•"/>
            </a:pPr>
            <a:r>
              <a:rPr lang="en-US" dirty="0">
                <a:solidFill>
                  <a:schemeClr val="accent1">
                    <a:lumMod val="75000"/>
                  </a:schemeClr>
                </a:solidFill>
              </a:rPr>
              <a:t>EM</a:t>
            </a:r>
          </a:p>
          <a:p>
            <a:pPr algn="just">
              <a:buClr>
                <a:srgbClr val="002060"/>
              </a:buClr>
              <a:buSzPct val="95000"/>
              <a:buFont typeface="Arial" pitchFamily="34" charset="0"/>
              <a:buChar char="•"/>
            </a:pPr>
            <a:r>
              <a:rPr lang="en-US" dirty="0">
                <a:solidFill>
                  <a:schemeClr val="accent1">
                    <a:lumMod val="75000"/>
                  </a:schemeClr>
                </a:solidFill>
              </a:rPr>
              <a:t>Financial Statements</a:t>
            </a:r>
          </a:p>
          <a:p>
            <a:pPr marL="45720" indent="0" algn="just">
              <a:buNone/>
            </a:pPr>
            <a:endParaRPr lang="en-US" dirty="0">
              <a:solidFill>
                <a:schemeClr val="accent1">
                  <a:lumMod val="75000"/>
                </a:schemeClr>
              </a:solidFill>
            </a:endParaRPr>
          </a:p>
          <a:p>
            <a:pPr marL="45720" indent="0" algn="just">
              <a:buNone/>
            </a:pPr>
            <a:endParaRPr lang="en-US" dirty="0">
              <a:solidFill>
                <a:schemeClr val="accent1">
                  <a:lumMod val="75000"/>
                </a:schemeClr>
              </a:solidFill>
            </a:endParaRPr>
          </a:p>
        </p:txBody>
      </p:sp>
    </p:spTree>
    <p:extLst>
      <p:ext uri="{BB962C8B-B14F-4D97-AF65-F5344CB8AC3E}">
        <p14:creationId xmlns:p14="http://schemas.microsoft.com/office/powerpoint/2010/main" xmlns="" val="1086743556"/>
      </p:ext>
    </p:extLst>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066800"/>
            <a:ext cx="6934200" cy="1066800"/>
          </a:xfrm>
        </p:spPr>
        <p:txBody>
          <a:bodyPr/>
          <a:lstStyle/>
          <a:p>
            <a:pPr marL="0" indent="0" algn="ctr">
              <a:buNone/>
            </a:pPr>
            <a:r>
              <a:rPr lang="en-US" u="sng" dirty="0">
                <a:solidFill>
                  <a:srgbClr val="C00000"/>
                </a:solidFill>
              </a:rPr>
              <a:t>FILTER OF SECTION 29A</a:t>
            </a:r>
          </a:p>
        </p:txBody>
      </p:sp>
      <p:sp>
        <p:nvSpPr>
          <p:cNvPr id="3" name="Content Placeholder 2"/>
          <p:cNvSpPr>
            <a:spLocks noGrp="1"/>
          </p:cNvSpPr>
          <p:nvPr>
            <p:ph sz="quarter" idx="13"/>
          </p:nvPr>
        </p:nvSpPr>
        <p:spPr>
          <a:xfrm>
            <a:off x="2057400" y="2362200"/>
            <a:ext cx="5029200" cy="3657600"/>
          </a:xfrm>
        </p:spPr>
        <p:txBody>
          <a:bodyPr>
            <a:noAutofit/>
          </a:bodyPr>
          <a:lstStyle/>
          <a:p>
            <a:pPr marL="45720" indent="0" algn="just">
              <a:buNone/>
            </a:pPr>
            <a:r>
              <a:rPr lang="en-US" sz="2800" dirty="0">
                <a:solidFill>
                  <a:schemeClr val="accent1">
                    <a:lumMod val="75000"/>
                  </a:schemeClr>
                </a:solidFill>
              </a:rPr>
              <a:t>Section 29A is a negative list for Resolution Applicant.</a:t>
            </a:r>
          </a:p>
          <a:p>
            <a:pPr marL="45720" indent="0" algn="just">
              <a:buNone/>
            </a:pPr>
            <a:r>
              <a:rPr lang="en-US" sz="2800" dirty="0">
                <a:solidFill>
                  <a:schemeClr val="accent1">
                    <a:lumMod val="75000"/>
                  </a:schemeClr>
                </a:solidFill>
              </a:rPr>
              <a:t>It provides for scenarios which disqualifies certain persons from submitting Resolution Plan by adhering to the role of Resolution Applicant</a:t>
            </a:r>
          </a:p>
        </p:txBody>
      </p:sp>
    </p:spTree>
    <p:extLst>
      <p:ext uri="{BB962C8B-B14F-4D97-AF65-F5344CB8AC3E}">
        <p14:creationId xmlns:p14="http://schemas.microsoft.com/office/powerpoint/2010/main" xmlns="" val="4100374383"/>
      </p:ext>
    </p:extLst>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914400"/>
            <a:ext cx="6512511" cy="1600200"/>
          </a:xfrm>
        </p:spPr>
        <p:txBody>
          <a:bodyPr/>
          <a:lstStyle/>
          <a:p>
            <a:pPr marL="0" indent="0" algn="ctr">
              <a:buNone/>
            </a:pPr>
            <a:r>
              <a:rPr lang="en-US" sz="4400" u="sng" dirty="0">
                <a:solidFill>
                  <a:srgbClr val="FF0000"/>
                </a:solidFill>
              </a:rPr>
              <a:t>LITMUS TEST OF RESOLUTION PLAN</a:t>
            </a:r>
          </a:p>
        </p:txBody>
      </p:sp>
      <p:sp>
        <p:nvSpPr>
          <p:cNvPr id="3" name="Content Placeholder 2"/>
          <p:cNvSpPr>
            <a:spLocks noGrp="1"/>
          </p:cNvSpPr>
          <p:nvPr>
            <p:ph sz="quarter" idx="13"/>
          </p:nvPr>
        </p:nvSpPr>
        <p:spPr>
          <a:xfrm>
            <a:off x="1219200" y="2819400"/>
            <a:ext cx="6400800" cy="2667000"/>
          </a:xfrm>
        </p:spPr>
        <p:txBody>
          <a:bodyPr/>
          <a:lstStyle/>
          <a:p>
            <a:pPr marL="45720" indent="0" algn="just">
              <a:buNone/>
            </a:pPr>
            <a:r>
              <a:rPr lang="en-US" dirty="0">
                <a:solidFill>
                  <a:schemeClr val="accent1">
                    <a:lumMod val="75000"/>
                  </a:schemeClr>
                </a:solidFill>
              </a:rPr>
              <a:t>The Resolution Plan shall conform to the criteria laid down under:</a:t>
            </a:r>
          </a:p>
          <a:p>
            <a:pPr algn="just">
              <a:buClr>
                <a:srgbClr val="002060"/>
              </a:buClr>
              <a:buSzPct val="95000"/>
              <a:buFont typeface="Wingdings" pitchFamily="2" charset="2"/>
              <a:buChar char="§"/>
            </a:pPr>
            <a:r>
              <a:rPr lang="en-US" dirty="0">
                <a:solidFill>
                  <a:schemeClr val="accent1">
                    <a:lumMod val="75000"/>
                  </a:schemeClr>
                </a:solidFill>
              </a:rPr>
              <a:t>Section 30(2) of IBC, 2016</a:t>
            </a:r>
          </a:p>
          <a:p>
            <a:pPr marL="45720" indent="0" algn="just">
              <a:buNone/>
            </a:pPr>
            <a:r>
              <a:rPr lang="en-US" dirty="0">
                <a:solidFill>
                  <a:schemeClr val="accent1">
                    <a:lumMod val="75000"/>
                  </a:schemeClr>
                </a:solidFill>
              </a:rPr>
              <a:t>                   AND</a:t>
            </a:r>
          </a:p>
          <a:p>
            <a:pPr algn="just">
              <a:buClr>
                <a:srgbClr val="002060"/>
              </a:buClr>
              <a:buSzPct val="95000"/>
              <a:buFont typeface="Wingdings" pitchFamily="2" charset="2"/>
              <a:buChar char="§"/>
            </a:pPr>
            <a:r>
              <a:rPr lang="en-US" dirty="0">
                <a:solidFill>
                  <a:schemeClr val="accent1">
                    <a:lumMod val="75000"/>
                  </a:schemeClr>
                </a:solidFill>
              </a:rPr>
              <a:t>Regulation (37)&amp;(38) of IBBI(Insolvency for Corporate Persons) Regulations, 2016 </a:t>
            </a:r>
          </a:p>
        </p:txBody>
      </p:sp>
    </p:spTree>
    <p:extLst>
      <p:ext uri="{BB962C8B-B14F-4D97-AF65-F5344CB8AC3E}">
        <p14:creationId xmlns:p14="http://schemas.microsoft.com/office/powerpoint/2010/main" xmlns="" val="3590726273"/>
      </p:ext>
    </p:extLst>
  </p:cSld>
  <p:clrMapOvr>
    <a:masterClrMapping/>
  </p:clrMapOvr>
  <p:transition spd="slow">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066800"/>
            <a:ext cx="6512511" cy="1143000"/>
          </a:xfrm>
        </p:spPr>
        <p:txBody>
          <a:bodyPr/>
          <a:lstStyle/>
          <a:p>
            <a:pPr marL="0" indent="0" algn="ctr">
              <a:buNone/>
            </a:pPr>
            <a:r>
              <a:rPr lang="en-US" u="sng" dirty="0"/>
              <a:t>EXISTENCE OF P/F/U/E</a:t>
            </a:r>
          </a:p>
        </p:txBody>
      </p:sp>
      <p:sp>
        <p:nvSpPr>
          <p:cNvPr id="3" name="Content Placeholder 2"/>
          <p:cNvSpPr>
            <a:spLocks noGrp="1"/>
          </p:cNvSpPr>
          <p:nvPr>
            <p:ph sz="quarter" idx="13"/>
          </p:nvPr>
        </p:nvSpPr>
        <p:spPr>
          <a:xfrm>
            <a:off x="838200" y="2362200"/>
            <a:ext cx="7391400" cy="3352800"/>
          </a:xfrm>
        </p:spPr>
        <p:txBody>
          <a:bodyPr>
            <a:normAutofit/>
          </a:bodyPr>
          <a:lstStyle/>
          <a:p>
            <a:pPr>
              <a:buClr>
                <a:srgbClr val="002060"/>
              </a:buClr>
              <a:buSzPct val="95000"/>
              <a:buFont typeface="Wingdings" pitchFamily="2" charset="2"/>
              <a:buChar char="§"/>
            </a:pPr>
            <a:r>
              <a:rPr lang="en-US" dirty="0">
                <a:solidFill>
                  <a:schemeClr val="accent1">
                    <a:lumMod val="75000"/>
                  </a:schemeClr>
                </a:solidFill>
              </a:rPr>
              <a:t> </a:t>
            </a:r>
            <a:r>
              <a:rPr lang="en-US" b="1" dirty="0">
                <a:solidFill>
                  <a:schemeClr val="accent1">
                    <a:lumMod val="75000"/>
                  </a:schemeClr>
                </a:solidFill>
              </a:rPr>
              <a:t>PREFERENTIAL TRANSACTIONS (SECTION 43)</a:t>
            </a:r>
          </a:p>
          <a:p>
            <a:pPr>
              <a:buClr>
                <a:srgbClr val="002060"/>
              </a:buClr>
              <a:buSzPct val="95000"/>
              <a:buFont typeface="Wingdings" pitchFamily="2" charset="2"/>
              <a:buChar char="§"/>
            </a:pPr>
            <a:endParaRPr lang="en-US" b="1" dirty="0">
              <a:solidFill>
                <a:schemeClr val="accent1">
                  <a:lumMod val="75000"/>
                </a:schemeClr>
              </a:solidFill>
            </a:endParaRPr>
          </a:p>
          <a:p>
            <a:pPr>
              <a:buClr>
                <a:srgbClr val="002060"/>
              </a:buClr>
              <a:buSzPct val="95000"/>
              <a:buFont typeface="Wingdings" pitchFamily="2" charset="2"/>
              <a:buChar char="§"/>
            </a:pPr>
            <a:r>
              <a:rPr lang="en-US" b="1" dirty="0">
                <a:solidFill>
                  <a:schemeClr val="accent1">
                    <a:lumMod val="75000"/>
                  </a:schemeClr>
                </a:solidFill>
              </a:rPr>
              <a:t> UNDERVALUED TRANSACTIONS (SECTION 45)</a:t>
            </a:r>
          </a:p>
          <a:p>
            <a:pPr>
              <a:buClr>
                <a:srgbClr val="002060"/>
              </a:buClr>
              <a:buSzPct val="95000"/>
              <a:buFont typeface="Wingdings" pitchFamily="2" charset="2"/>
              <a:buChar char="§"/>
            </a:pPr>
            <a:endParaRPr lang="en-US" b="1" dirty="0">
              <a:solidFill>
                <a:schemeClr val="accent1">
                  <a:lumMod val="75000"/>
                </a:schemeClr>
              </a:solidFill>
            </a:endParaRPr>
          </a:p>
          <a:p>
            <a:pPr>
              <a:buClr>
                <a:srgbClr val="002060"/>
              </a:buClr>
              <a:buSzPct val="95000"/>
              <a:buFont typeface="Wingdings" pitchFamily="2" charset="2"/>
              <a:buChar char="§"/>
            </a:pPr>
            <a:r>
              <a:rPr lang="en-US" b="1" dirty="0">
                <a:solidFill>
                  <a:schemeClr val="accent1">
                    <a:lumMod val="75000"/>
                  </a:schemeClr>
                </a:solidFill>
              </a:rPr>
              <a:t> FRAUDULENT TRANSACTIONS (SECTION 66)</a:t>
            </a:r>
          </a:p>
          <a:p>
            <a:pPr>
              <a:buClr>
                <a:srgbClr val="002060"/>
              </a:buClr>
              <a:buSzPct val="95000"/>
              <a:buFont typeface="Wingdings" pitchFamily="2" charset="2"/>
              <a:buChar char="§"/>
            </a:pPr>
            <a:endParaRPr lang="en-US" b="1" dirty="0">
              <a:solidFill>
                <a:schemeClr val="accent1">
                  <a:lumMod val="75000"/>
                </a:schemeClr>
              </a:solidFill>
            </a:endParaRPr>
          </a:p>
          <a:p>
            <a:pPr>
              <a:buClr>
                <a:srgbClr val="002060"/>
              </a:buClr>
              <a:buSzPct val="95000"/>
              <a:buFont typeface="Wingdings" pitchFamily="2" charset="2"/>
              <a:buChar char="§"/>
            </a:pPr>
            <a:r>
              <a:rPr lang="en-US" b="1" dirty="0">
                <a:solidFill>
                  <a:schemeClr val="accent1">
                    <a:lumMod val="75000"/>
                  </a:schemeClr>
                </a:solidFill>
              </a:rPr>
              <a:t> EXTORTIONATE CREDIT TRANSACTIONS (SECTION 50)</a:t>
            </a:r>
          </a:p>
        </p:txBody>
      </p:sp>
    </p:spTree>
    <p:extLst>
      <p:ext uri="{BB962C8B-B14F-4D97-AF65-F5344CB8AC3E}">
        <p14:creationId xmlns:p14="http://schemas.microsoft.com/office/powerpoint/2010/main" xmlns="" val="3693381716"/>
      </p:ext>
    </p:extLst>
  </p:cSld>
  <p:clrMapOvr>
    <a:masterClrMapping/>
  </p:clrMapOvr>
  <p:transition spd="slow">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990600"/>
            <a:ext cx="6512511" cy="5257800"/>
          </a:xfrm>
        </p:spPr>
        <p:txBody>
          <a:bodyPr/>
          <a:lstStyle/>
          <a:p>
            <a:pPr marL="0" indent="0" algn="ctr">
              <a:buNone/>
            </a:pPr>
            <a:r>
              <a:rPr lang="en-US" sz="5400" dirty="0"/>
              <a:t>APPROVAL OF </a:t>
            </a:r>
            <a:r>
              <a:rPr lang="en-US" sz="5400" i="1" u="sng" dirty="0">
                <a:solidFill>
                  <a:srgbClr val="0070C0"/>
                </a:solidFill>
              </a:rPr>
              <a:t>RESOLUTION PLAN</a:t>
            </a:r>
            <a:r>
              <a:rPr lang="en-US" sz="5400" dirty="0"/>
              <a:t/>
            </a:r>
            <a:br>
              <a:rPr lang="en-US" sz="5400" dirty="0"/>
            </a:br>
            <a:r>
              <a:rPr lang="en-US" sz="5400" dirty="0"/>
              <a:t>AND THE ASPECT OF</a:t>
            </a:r>
            <a:br>
              <a:rPr lang="en-US" sz="5400" dirty="0"/>
            </a:br>
            <a:r>
              <a:rPr lang="en-US" sz="5400" i="1" u="sng" dirty="0">
                <a:solidFill>
                  <a:srgbClr val="0070C0"/>
                </a:solidFill>
              </a:rPr>
              <a:t>TIE-BREAKER FORMULA</a:t>
            </a:r>
          </a:p>
        </p:txBody>
      </p:sp>
    </p:spTree>
    <p:extLst>
      <p:ext uri="{BB962C8B-B14F-4D97-AF65-F5344CB8AC3E}">
        <p14:creationId xmlns:p14="http://schemas.microsoft.com/office/powerpoint/2010/main" xmlns="" val="2313676623"/>
      </p:ext>
    </p:extLst>
  </p:cSld>
  <p:clrMapOvr>
    <a:masterClrMapping/>
  </p:clrMapOvr>
  <p:transition spd="slow">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066800"/>
            <a:ext cx="4876800" cy="4495800"/>
          </a:xfrm>
        </p:spPr>
        <p:txBody>
          <a:bodyPr/>
          <a:lstStyle/>
          <a:p>
            <a:pPr marL="0" indent="0" algn="l">
              <a:buNone/>
            </a:pPr>
            <a:r>
              <a:rPr lang="en-US" i="1" u="sng" dirty="0">
                <a:solidFill>
                  <a:schemeClr val="tx2">
                    <a:lumMod val="75000"/>
                  </a:schemeClr>
                </a:solidFill>
              </a:rPr>
              <a:t>EXTENSION OF</a:t>
            </a:r>
            <a:br>
              <a:rPr lang="en-US" i="1" u="sng" dirty="0">
                <a:solidFill>
                  <a:schemeClr val="tx2">
                    <a:lumMod val="75000"/>
                  </a:schemeClr>
                </a:solidFill>
              </a:rPr>
            </a:br>
            <a:r>
              <a:rPr lang="en-US" i="1" u="sng" dirty="0">
                <a:solidFill>
                  <a:schemeClr val="tx2">
                    <a:lumMod val="75000"/>
                  </a:schemeClr>
                </a:solidFill>
              </a:rPr>
              <a:t> CIRP PERIOD</a:t>
            </a:r>
            <a:br>
              <a:rPr lang="en-US" i="1" u="sng" dirty="0">
                <a:solidFill>
                  <a:schemeClr val="tx2">
                    <a:lumMod val="75000"/>
                  </a:schemeClr>
                </a:solidFill>
              </a:rPr>
            </a:br>
            <a:r>
              <a:rPr lang="en-US" i="1" u="sng" dirty="0">
                <a:solidFill>
                  <a:schemeClr val="tx2">
                    <a:lumMod val="75000"/>
                  </a:schemeClr>
                </a:solidFill>
              </a:rPr>
              <a:t>   AND</a:t>
            </a:r>
            <a:br>
              <a:rPr lang="en-US" i="1" u="sng" dirty="0">
                <a:solidFill>
                  <a:schemeClr val="tx2">
                    <a:lumMod val="75000"/>
                  </a:schemeClr>
                </a:solidFill>
              </a:rPr>
            </a:br>
            <a:r>
              <a:rPr lang="en-US" i="1" u="sng" dirty="0">
                <a:solidFill>
                  <a:schemeClr val="tx2">
                    <a:lumMod val="75000"/>
                  </a:schemeClr>
                </a:solidFill>
              </a:rPr>
              <a:t>    DILEMMA OF </a:t>
            </a:r>
            <a:br>
              <a:rPr lang="en-US" i="1" u="sng" dirty="0">
                <a:solidFill>
                  <a:schemeClr val="tx2">
                    <a:lumMod val="75000"/>
                  </a:schemeClr>
                </a:solidFill>
              </a:rPr>
            </a:br>
            <a:r>
              <a:rPr lang="en-US" i="1" u="sng" dirty="0">
                <a:solidFill>
                  <a:schemeClr val="tx2">
                    <a:lumMod val="75000"/>
                  </a:schemeClr>
                </a:solidFill>
              </a:rPr>
              <a:t>  PENDING                   LITIGATIONS                    </a:t>
            </a:r>
          </a:p>
        </p:txBody>
      </p:sp>
    </p:spTree>
    <p:extLst>
      <p:ext uri="{BB962C8B-B14F-4D97-AF65-F5344CB8AC3E}">
        <p14:creationId xmlns:p14="http://schemas.microsoft.com/office/powerpoint/2010/main" xmlns="" val="3887065675"/>
      </p:ext>
    </p:extLst>
  </p:cSld>
  <p:clrMapOvr>
    <a:masterClrMapping/>
  </p:clrMapOvr>
  <p:transition spd="slow">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0"/>
            <a:ext cx="6512511" cy="1524000"/>
          </a:xfrm>
        </p:spPr>
        <p:txBody>
          <a:bodyPr/>
          <a:lstStyle/>
          <a:p>
            <a:pPr marL="0" indent="0" algn="ctr">
              <a:buNone/>
            </a:pPr>
            <a:r>
              <a:rPr lang="en-US" u="sng" dirty="0"/>
              <a:t>PROVISIONS OF APPEAL</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xmlns="" val="54193274"/>
              </p:ext>
            </p:extLst>
          </p:nvPr>
        </p:nvGraphicFramePr>
        <p:xfrm>
          <a:off x="1447800" y="2667000"/>
          <a:ext cx="6400800"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391912846"/>
      </p:ext>
    </p:extLst>
  </p:cSld>
  <p:clrMapOvr>
    <a:masterClrMapping/>
  </p:clrMapOvr>
  <p:transition spd="slow">
    <p:randomBa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95400"/>
            <a:ext cx="7391400" cy="4495800"/>
          </a:xfrm>
        </p:spPr>
        <p:txBody>
          <a:bodyPr/>
          <a:lstStyle/>
          <a:p>
            <a:pPr marL="0" indent="0" algn="ctr">
              <a:buNone/>
            </a:pPr>
            <a:r>
              <a:rPr lang="en-US" sz="5400" i="1" u="sng" dirty="0">
                <a:solidFill>
                  <a:schemeClr val="accent4">
                    <a:lumMod val="50000"/>
                  </a:schemeClr>
                </a:solidFill>
              </a:rPr>
              <a:t>THE OVER-RIDING FACTOR</a:t>
            </a:r>
            <a:br>
              <a:rPr lang="en-US" sz="5400" i="1" u="sng" dirty="0">
                <a:solidFill>
                  <a:schemeClr val="accent4">
                    <a:lumMod val="50000"/>
                  </a:schemeClr>
                </a:solidFill>
              </a:rPr>
            </a:br>
            <a:r>
              <a:rPr lang="en-US" sz="5400" i="1" u="sng" dirty="0">
                <a:solidFill>
                  <a:schemeClr val="accent4">
                    <a:lumMod val="50000"/>
                  </a:schemeClr>
                </a:solidFill>
              </a:rPr>
              <a:t>AND</a:t>
            </a:r>
            <a:br>
              <a:rPr lang="en-US" sz="5400" i="1" u="sng" dirty="0">
                <a:solidFill>
                  <a:schemeClr val="accent4">
                    <a:lumMod val="50000"/>
                  </a:schemeClr>
                </a:solidFill>
              </a:rPr>
            </a:br>
            <a:r>
              <a:rPr lang="en-US" sz="5400" i="1" u="sng" dirty="0">
                <a:solidFill>
                  <a:schemeClr val="accent4">
                    <a:lumMod val="50000"/>
                  </a:schemeClr>
                </a:solidFill>
              </a:rPr>
              <a:t>BUBBLE OF PROTECTION FOR CD</a:t>
            </a:r>
            <a:r>
              <a:rPr lang="en-US" sz="5400" u="sng" dirty="0">
                <a:solidFill>
                  <a:schemeClr val="accent4">
                    <a:lumMod val="50000"/>
                  </a:schemeClr>
                </a:solidFill>
              </a:rPr>
              <a:t/>
            </a:r>
            <a:br>
              <a:rPr lang="en-US" sz="5400" u="sng" dirty="0">
                <a:solidFill>
                  <a:schemeClr val="accent4">
                    <a:lumMod val="50000"/>
                  </a:schemeClr>
                </a:solidFill>
              </a:rPr>
            </a:br>
            <a:r>
              <a:rPr lang="en-US" sz="5400" u="sng" dirty="0">
                <a:solidFill>
                  <a:schemeClr val="accent4">
                    <a:lumMod val="50000"/>
                  </a:schemeClr>
                </a:solidFill>
              </a:rPr>
              <a:t/>
            </a:r>
            <a:br>
              <a:rPr lang="en-US" sz="5400" u="sng" dirty="0">
                <a:solidFill>
                  <a:schemeClr val="accent4">
                    <a:lumMod val="50000"/>
                  </a:schemeClr>
                </a:solidFill>
              </a:rPr>
            </a:br>
            <a:r>
              <a:rPr lang="en-US" sz="5400" u="sng" dirty="0">
                <a:solidFill>
                  <a:schemeClr val="accent4">
                    <a:lumMod val="50000"/>
                  </a:schemeClr>
                </a:solidFill>
              </a:rPr>
              <a:t> </a:t>
            </a:r>
          </a:p>
        </p:txBody>
      </p:sp>
    </p:spTree>
    <p:extLst>
      <p:ext uri="{BB962C8B-B14F-4D97-AF65-F5344CB8AC3E}">
        <p14:creationId xmlns:p14="http://schemas.microsoft.com/office/powerpoint/2010/main" xmlns="" val="3360727304"/>
      </p:ext>
    </p:extLst>
  </p:cSld>
  <p:clrMapOvr>
    <a:masterClrMapping/>
  </p:clrMapOvr>
  <p:transition spd="slow">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133600"/>
            <a:ext cx="6512511" cy="2895600"/>
          </a:xfrm>
          <a:solidFill>
            <a:schemeClr val="accent3">
              <a:lumMod val="20000"/>
              <a:lumOff val="80000"/>
            </a:schemeClr>
          </a:solidFill>
        </p:spPr>
        <p:txBody>
          <a:bodyPr/>
          <a:lstStyle/>
          <a:p>
            <a:pPr marL="0" indent="0" algn="ctr">
              <a:buNone/>
            </a:pPr>
            <a:r>
              <a:rPr lang="en-US" sz="5400" i="1" u="sng" dirty="0">
                <a:solidFill>
                  <a:schemeClr val="accent4">
                    <a:lumMod val="50000"/>
                  </a:schemeClr>
                </a:solidFill>
              </a:rPr>
              <a:t>LIQUIDATION PROCESS</a:t>
            </a:r>
            <a:br>
              <a:rPr lang="en-US" sz="5400" i="1" u="sng" dirty="0">
                <a:solidFill>
                  <a:schemeClr val="accent4">
                    <a:lumMod val="50000"/>
                  </a:schemeClr>
                </a:solidFill>
              </a:rPr>
            </a:br>
            <a:r>
              <a:rPr lang="en-US" sz="5400" i="1" u="sng" dirty="0">
                <a:solidFill>
                  <a:schemeClr val="accent4">
                    <a:lumMod val="50000"/>
                  </a:schemeClr>
                </a:solidFill>
              </a:rPr>
              <a:t>THE LAST RESORT</a:t>
            </a:r>
          </a:p>
        </p:txBody>
      </p:sp>
    </p:spTree>
    <p:extLst>
      <p:ext uri="{BB962C8B-B14F-4D97-AF65-F5344CB8AC3E}">
        <p14:creationId xmlns:p14="http://schemas.microsoft.com/office/powerpoint/2010/main" xmlns="" val="3538131342"/>
      </p:ext>
    </p:extLst>
  </p:cSld>
  <p:clrMapOvr>
    <a:masterClrMapping/>
  </p:clrMapOvr>
  <p:transition spd="slow">
    <p:randomBa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066800"/>
            <a:ext cx="6512511" cy="1571432"/>
          </a:xfrm>
        </p:spPr>
        <p:txBody>
          <a:bodyPr/>
          <a:lstStyle/>
          <a:p>
            <a:pPr marL="0" indent="0" algn="ctr">
              <a:buNone/>
            </a:pPr>
            <a:r>
              <a:rPr lang="en-US" i="1" u="sng" dirty="0"/>
              <a:t>WHEN AND WHY OF LIQUIDATION</a:t>
            </a:r>
          </a:p>
        </p:txBody>
      </p:sp>
      <p:sp>
        <p:nvSpPr>
          <p:cNvPr id="3" name="Content Placeholder 2"/>
          <p:cNvSpPr>
            <a:spLocks noGrp="1"/>
          </p:cNvSpPr>
          <p:nvPr>
            <p:ph sz="quarter" idx="13"/>
          </p:nvPr>
        </p:nvSpPr>
        <p:spPr>
          <a:xfrm>
            <a:off x="1371600" y="3048000"/>
            <a:ext cx="6400800" cy="3276600"/>
          </a:xfrm>
        </p:spPr>
        <p:txBody>
          <a:bodyPr>
            <a:normAutofit/>
          </a:bodyPr>
          <a:lstStyle/>
          <a:p>
            <a:pPr marL="45720" indent="0" algn="just">
              <a:buNone/>
            </a:pPr>
            <a:r>
              <a:rPr lang="en-US" dirty="0">
                <a:solidFill>
                  <a:schemeClr val="tx2">
                    <a:lumMod val="75000"/>
                  </a:schemeClr>
                </a:solidFill>
              </a:rPr>
              <a:t>Section 33 of the Code provides for scenarios under which the liquidation process of CD may be ordered, they are:</a:t>
            </a:r>
          </a:p>
          <a:p>
            <a:pPr algn="just">
              <a:buClr>
                <a:srgbClr val="002060"/>
              </a:buClr>
              <a:buSzPct val="95000"/>
              <a:buFont typeface="Wingdings" pitchFamily="2" charset="2"/>
              <a:buChar char="v"/>
            </a:pPr>
            <a:r>
              <a:rPr lang="en-US" dirty="0">
                <a:solidFill>
                  <a:schemeClr val="tx2">
                    <a:lumMod val="75000"/>
                  </a:schemeClr>
                </a:solidFill>
              </a:rPr>
              <a:t> Non-receipt of Resolution Plan</a:t>
            </a:r>
          </a:p>
          <a:p>
            <a:pPr algn="just">
              <a:buClr>
                <a:srgbClr val="002060"/>
              </a:buClr>
              <a:buSzPct val="95000"/>
              <a:buFont typeface="Wingdings" pitchFamily="2" charset="2"/>
              <a:buChar char="v"/>
            </a:pPr>
            <a:r>
              <a:rPr lang="en-US" dirty="0">
                <a:solidFill>
                  <a:schemeClr val="tx2">
                    <a:lumMod val="75000"/>
                  </a:schemeClr>
                </a:solidFill>
              </a:rPr>
              <a:t> Rejection of approved Resolution Plan by the Adjudicating Authority</a:t>
            </a:r>
          </a:p>
          <a:p>
            <a:pPr algn="just">
              <a:buClr>
                <a:srgbClr val="002060"/>
              </a:buClr>
              <a:buSzPct val="95000"/>
              <a:buFont typeface="Wingdings" pitchFamily="2" charset="2"/>
              <a:buChar char="v"/>
            </a:pPr>
            <a:r>
              <a:rPr lang="en-US" dirty="0">
                <a:solidFill>
                  <a:schemeClr val="tx2">
                    <a:lumMod val="75000"/>
                  </a:schemeClr>
                </a:solidFill>
              </a:rPr>
              <a:t> COC votes for liquidation (minimum 66%)</a:t>
            </a:r>
          </a:p>
          <a:p>
            <a:pPr algn="just">
              <a:buClr>
                <a:srgbClr val="002060"/>
              </a:buClr>
              <a:buSzPct val="95000"/>
              <a:buFont typeface="Wingdings" pitchFamily="2" charset="2"/>
              <a:buChar char="v"/>
            </a:pPr>
            <a:r>
              <a:rPr lang="en-US" dirty="0">
                <a:solidFill>
                  <a:schemeClr val="tx2">
                    <a:lumMod val="75000"/>
                  </a:schemeClr>
                </a:solidFill>
              </a:rPr>
              <a:t> Contravention of Resolution Plan</a:t>
            </a:r>
          </a:p>
          <a:p>
            <a:pPr algn="just">
              <a:buClr>
                <a:srgbClr val="002060"/>
              </a:buClr>
              <a:buSzPct val="95000"/>
              <a:buFont typeface="Wingdings" pitchFamily="2" charset="2"/>
              <a:buChar char="v"/>
            </a:pPr>
            <a:endParaRPr lang="en-US" dirty="0">
              <a:solidFill>
                <a:schemeClr val="tx2">
                  <a:lumMod val="75000"/>
                </a:schemeClr>
              </a:solidFill>
            </a:endParaRPr>
          </a:p>
        </p:txBody>
      </p:sp>
    </p:spTree>
    <p:extLst>
      <p:ext uri="{BB962C8B-B14F-4D97-AF65-F5344CB8AC3E}">
        <p14:creationId xmlns:p14="http://schemas.microsoft.com/office/powerpoint/2010/main" xmlns="" val="2036371809"/>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1143000" y="2209800"/>
            <a:ext cx="3346704" cy="639762"/>
          </a:xfrm>
        </p:spPr>
        <p:txBody>
          <a:bodyPr/>
          <a:lstStyle/>
          <a:p>
            <a:r>
              <a:rPr lang="en-US" i="1" u="sng" dirty="0"/>
              <a:t>OBJECTIVE</a:t>
            </a:r>
          </a:p>
        </p:txBody>
      </p:sp>
      <p:sp>
        <p:nvSpPr>
          <p:cNvPr id="10" name="Content Placeholder 9"/>
          <p:cNvSpPr>
            <a:spLocks noGrp="1"/>
          </p:cNvSpPr>
          <p:nvPr>
            <p:ph sz="half" idx="2"/>
          </p:nvPr>
        </p:nvSpPr>
        <p:spPr>
          <a:xfrm>
            <a:off x="1143000" y="2971800"/>
            <a:ext cx="3346704" cy="2743200"/>
          </a:xfrm>
        </p:spPr>
        <p:txBody>
          <a:bodyPr/>
          <a:lstStyle/>
          <a:p>
            <a:pPr>
              <a:buClr>
                <a:schemeClr val="tx2"/>
              </a:buClr>
              <a:buSzPct val="95000"/>
              <a:buFont typeface="Wingdings" pitchFamily="2" charset="2"/>
              <a:buChar char="Ø"/>
            </a:pPr>
            <a:r>
              <a:rPr lang="en-US" dirty="0">
                <a:solidFill>
                  <a:schemeClr val="accent1">
                    <a:lumMod val="75000"/>
                  </a:schemeClr>
                </a:solidFill>
              </a:rPr>
              <a:t>Simplifying the insolvency resolution process</a:t>
            </a:r>
          </a:p>
          <a:p>
            <a:pPr>
              <a:buClr>
                <a:srgbClr val="002060"/>
              </a:buClr>
              <a:buSzPct val="95000"/>
              <a:buFont typeface="Wingdings" pitchFamily="2" charset="2"/>
              <a:buChar char="Ø"/>
            </a:pPr>
            <a:r>
              <a:rPr lang="en-US" dirty="0">
                <a:solidFill>
                  <a:schemeClr val="accent1">
                    <a:lumMod val="75000"/>
                  </a:schemeClr>
                </a:solidFill>
              </a:rPr>
              <a:t>Collation of multiple laws under one Umbrella</a:t>
            </a:r>
          </a:p>
          <a:p>
            <a:pPr>
              <a:buClr>
                <a:srgbClr val="002060"/>
              </a:buClr>
              <a:buSzPct val="95000"/>
              <a:buFont typeface="Wingdings" pitchFamily="2" charset="2"/>
              <a:buChar char="Ø"/>
            </a:pPr>
            <a:r>
              <a:rPr lang="en-US" dirty="0">
                <a:solidFill>
                  <a:schemeClr val="accent1">
                    <a:lumMod val="75000"/>
                  </a:schemeClr>
                </a:solidFill>
              </a:rPr>
              <a:t>Ease of doing Business</a:t>
            </a:r>
          </a:p>
          <a:p>
            <a:pPr>
              <a:buClr>
                <a:srgbClr val="002060"/>
              </a:buClr>
              <a:buSzPct val="95000"/>
              <a:buFont typeface="Wingdings" pitchFamily="2" charset="2"/>
              <a:buChar char="Ø"/>
            </a:pPr>
            <a:r>
              <a:rPr lang="en-US" dirty="0">
                <a:solidFill>
                  <a:schemeClr val="accent1">
                    <a:lumMod val="75000"/>
                  </a:schemeClr>
                </a:solidFill>
              </a:rPr>
              <a:t>Time bound manner</a:t>
            </a:r>
          </a:p>
        </p:txBody>
      </p:sp>
      <p:sp>
        <p:nvSpPr>
          <p:cNvPr id="11" name="Text Placeholder 10"/>
          <p:cNvSpPr>
            <a:spLocks noGrp="1"/>
          </p:cNvSpPr>
          <p:nvPr>
            <p:ph type="body" sz="quarter" idx="3"/>
          </p:nvPr>
        </p:nvSpPr>
        <p:spPr>
          <a:xfrm>
            <a:off x="4800600" y="2209800"/>
            <a:ext cx="3346704" cy="639762"/>
          </a:xfrm>
        </p:spPr>
        <p:txBody>
          <a:bodyPr/>
          <a:lstStyle/>
          <a:p>
            <a:r>
              <a:rPr lang="en-US" i="1" u="sng" dirty="0"/>
              <a:t>FOUR PILLARS</a:t>
            </a:r>
          </a:p>
        </p:txBody>
      </p:sp>
      <p:sp>
        <p:nvSpPr>
          <p:cNvPr id="12" name="Content Placeholder 11"/>
          <p:cNvSpPr>
            <a:spLocks noGrp="1"/>
          </p:cNvSpPr>
          <p:nvPr>
            <p:ph sz="quarter" idx="4"/>
          </p:nvPr>
        </p:nvSpPr>
        <p:spPr>
          <a:xfrm>
            <a:off x="4724400" y="2971800"/>
            <a:ext cx="3346704" cy="2743200"/>
          </a:xfrm>
        </p:spPr>
        <p:txBody>
          <a:bodyPr>
            <a:normAutofit/>
          </a:bodyPr>
          <a:lstStyle/>
          <a:p>
            <a:pPr>
              <a:buClr>
                <a:srgbClr val="002060"/>
              </a:buClr>
              <a:buSzPct val="95000"/>
              <a:buFont typeface="Wingdings" pitchFamily="2" charset="2"/>
              <a:buChar char="Ø"/>
            </a:pPr>
            <a:r>
              <a:rPr lang="en-US" dirty="0">
                <a:solidFill>
                  <a:schemeClr val="accent1">
                    <a:lumMod val="75000"/>
                  </a:schemeClr>
                </a:solidFill>
              </a:rPr>
              <a:t>INSOLVENCY BANKRUPTCY BOARD OF INDIA</a:t>
            </a:r>
          </a:p>
          <a:p>
            <a:pPr>
              <a:buClr>
                <a:srgbClr val="002060"/>
              </a:buClr>
              <a:buSzPct val="95000"/>
              <a:buFont typeface="Wingdings" pitchFamily="2" charset="2"/>
              <a:buChar char="Ø"/>
            </a:pPr>
            <a:r>
              <a:rPr lang="en-US" dirty="0">
                <a:solidFill>
                  <a:schemeClr val="accent1">
                    <a:lumMod val="75000"/>
                  </a:schemeClr>
                </a:solidFill>
              </a:rPr>
              <a:t>INSOLVENCY PROFESSIONAL AGENCIES</a:t>
            </a:r>
          </a:p>
          <a:p>
            <a:pPr>
              <a:buClr>
                <a:srgbClr val="002060"/>
              </a:buClr>
              <a:buSzPct val="95000"/>
              <a:buFont typeface="Wingdings" pitchFamily="2" charset="2"/>
              <a:buChar char="Ø"/>
            </a:pPr>
            <a:r>
              <a:rPr lang="en-US" dirty="0">
                <a:solidFill>
                  <a:schemeClr val="accent1">
                    <a:lumMod val="75000"/>
                  </a:schemeClr>
                </a:solidFill>
              </a:rPr>
              <a:t>INSOLVENCY PROFESSIONAL</a:t>
            </a:r>
          </a:p>
          <a:p>
            <a:pPr>
              <a:buClr>
                <a:srgbClr val="002060"/>
              </a:buClr>
              <a:buSzPct val="95000"/>
              <a:buFont typeface="Wingdings" pitchFamily="2" charset="2"/>
              <a:buChar char="Ø"/>
            </a:pPr>
            <a:r>
              <a:rPr lang="en-US" dirty="0">
                <a:solidFill>
                  <a:schemeClr val="accent1">
                    <a:lumMod val="75000"/>
                  </a:schemeClr>
                </a:solidFill>
              </a:rPr>
              <a:t>INFORMATION UTILITY</a:t>
            </a:r>
          </a:p>
        </p:txBody>
      </p:sp>
      <p:sp>
        <p:nvSpPr>
          <p:cNvPr id="8" name="Title 7"/>
          <p:cNvSpPr>
            <a:spLocks noGrp="1"/>
          </p:cNvSpPr>
          <p:nvPr>
            <p:ph type="title"/>
          </p:nvPr>
        </p:nvSpPr>
        <p:spPr>
          <a:xfrm>
            <a:off x="1371600" y="685800"/>
            <a:ext cx="6512511" cy="1143000"/>
          </a:xfrm>
        </p:spPr>
        <p:txBody>
          <a:bodyPr/>
          <a:lstStyle/>
          <a:p>
            <a:pPr marL="0" indent="0" algn="ctr">
              <a:buNone/>
            </a:pPr>
            <a:r>
              <a:rPr lang="en-US" u="sng" dirty="0">
                <a:effectLst>
                  <a:outerShdw blurRad="38100" dist="38100" dir="2700000" algn="tl">
                    <a:srgbClr val="000000">
                      <a:alpha val="43137"/>
                    </a:srgbClr>
                  </a:outerShdw>
                  <a:reflection blurRad="6350" stA="55000" endA="300" endPos="45500" dir="5400000" sy="-100000" algn="bl" rotWithShape="0"/>
                </a:effectLst>
              </a:rPr>
              <a:t>INTRODUCTION</a:t>
            </a:r>
            <a:endParaRPr lang="en-US" dirty="0"/>
          </a:p>
        </p:txBody>
      </p:sp>
    </p:spTree>
    <p:extLst>
      <p:ext uri="{BB962C8B-B14F-4D97-AF65-F5344CB8AC3E}">
        <p14:creationId xmlns:p14="http://schemas.microsoft.com/office/powerpoint/2010/main" xmlns="" val="2319390555"/>
      </p:ext>
    </p:extLst>
  </p:cSld>
  <p:clrMapOvr>
    <a:masterClrMapping/>
  </p:clrMapOvr>
  <p:transition spd="slow">
    <p:randomBar dir="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391399" cy="1143000"/>
          </a:xfrm>
        </p:spPr>
        <p:txBody>
          <a:bodyPr/>
          <a:lstStyle/>
          <a:p>
            <a:pPr marL="0" indent="0" algn="ctr">
              <a:buNone/>
            </a:pPr>
            <a:r>
              <a:rPr lang="en-US" u="sng" dirty="0"/>
              <a:t>PREMATURE LIQUIDATION</a:t>
            </a:r>
          </a:p>
        </p:txBody>
      </p:sp>
      <p:sp>
        <p:nvSpPr>
          <p:cNvPr id="3" name="Content Placeholder 2"/>
          <p:cNvSpPr>
            <a:spLocks noGrp="1"/>
          </p:cNvSpPr>
          <p:nvPr>
            <p:ph sz="quarter" idx="13"/>
          </p:nvPr>
        </p:nvSpPr>
        <p:spPr>
          <a:xfrm>
            <a:off x="1828800" y="2438400"/>
            <a:ext cx="5486400" cy="2286000"/>
          </a:xfrm>
        </p:spPr>
        <p:txBody>
          <a:bodyPr>
            <a:normAutofit/>
          </a:bodyPr>
          <a:lstStyle/>
          <a:p>
            <a:pPr marL="45720" indent="0">
              <a:buNone/>
            </a:pPr>
            <a:r>
              <a:rPr lang="en-US" dirty="0">
                <a:solidFill>
                  <a:schemeClr val="accent1">
                    <a:lumMod val="75000"/>
                  </a:schemeClr>
                </a:solidFill>
              </a:rPr>
              <a:t>The COC has powers to proceed directly for liquidation of CD at any time after constitution but before the confirmation of Resolution Plan, including at any time before the preparation of </a:t>
            </a:r>
            <a:r>
              <a:rPr lang="en-US" b="1" u="sng" dirty="0">
                <a:solidFill>
                  <a:schemeClr val="accent1">
                    <a:lumMod val="75000"/>
                  </a:schemeClr>
                </a:solidFill>
              </a:rPr>
              <a:t>Information Memorandum</a:t>
            </a:r>
          </a:p>
        </p:txBody>
      </p:sp>
    </p:spTree>
    <p:extLst>
      <p:ext uri="{BB962C8B-B14F-4D97-AF65-F5344CB8AC3E}">
        <p14:creationId xmlns:p14="http://schemas.microsoft.com/office/powerpoint/2010/main" xmlns="" val="1763567552"/>
      </p:ext>
    </p:extLst>
  </p:cSld>
  <p:clrMapOvr>
    <a:masterClrMapping/>
  </p:clrMapOvr>
  <p:transition spd="slow">
    <p:randomBa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0"/>
            <a:ext cx="6512511" cy="1143000"/>
          </a:xfrm>
        </p:spPr>
        <p:txBody>
          <a:bodyPr/>
          <a:lstStyle/>
          <a:p>
            <a:pPr marL="0" indent="0" algn="ctr">
              <a:buNone/>
            </a:pPr>
            <a:r>
              <a:rPr lang="en-US" u="sng" dirty="0"/>
              <a:t>CLAIMS </a:t>
            </a:r>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xmlns="" val="3654615345"/>
              </p:ext>
            </p:extLst>
          </p:nvPr>
        </p:nvGraphicFramePr>
        <p:xfrm>
          <a:off x="1143000" y="1981200"/>
          <a:ext cx="64008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619430523"/>
      </p:ext>
    </p:extLst>
  </p:cSld>
  <p:clrMapOvr>
    <a:masterClrMapping/>
  </p:clrMapOvr>
  <p:transition spd="slow">
    <p:randomBar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0"/>
            <a:ext cx="6512511" cy="1143000"/>
          </a:xfrm>
        </p:spPr>
        <p:txBody>
          <a:bodyPr/>
          <a:lstStyle/>
          <a:p>
            <a:pPr marL="0" indent="0" algn="ctr">
              <a:buNone/>
            </a:pPr>
            <a:r>
              <a:rPr lang="en-US" u="sng" dirty="0"/>
              <a:t>REGISTERED VALUERS</a:t>
            </a:r>
          </a:p>
        </p:txBody>
      </p:sp>
      <p:sp>
        <p:nvSpPr>
          <p:cNvPr id="3" name="Content Placeholder 2"/>
          <p:cNvSpPr>
            <a:spLocks noGrp="1"/>
          </p:cNvSpPr>
          <p:nvPr>
            <p:ph sz="quarter" idx="13"/>
          </p:nvPr>
        </p:nvSpPr>
        <p:spPr>
          <a:xfrm>
            <a:off x="1676400" y="2209800"/>
            <a:ext cx="5562600" cy="2819400"/>
          </a:xfrm>
        </p:spPr>
        <p:txBody>
          <a:bodyPr>
            <a:normAutofit/>
          </a:bodyPr>
          <a:lstStyle/>
          <a:p>
            <a:pPr marL="45720" indent="0" algn="just">
              <a:buClr>
                <a:srgbClr val="002060"/>
              </a:buClr>
              <a:buSzPct val="95000"/>
              <a:buNone/>
            </a:pPr>
            <a:r>
              <a:rPr lang="en-US" dirty="0">
                <a:solidFill>
                  <a:schemeClr val="accent1">
                    <a:lumMod val="75000"/>
                  </a:schemeClr>
                </a:solidFill>
              </a:rPr>
              <a:t>The Liquidator as per the provisions of Regulation 35(2) of IBBI (Liquidation Process) Regulations, 2016 shall within 7 days of Liquidation Commencement Date (LCD), Appoint 2 Registered Valuers so as to determine the Realisable value of the assets of the Corporate Debtor.</a:t>
            </a:r>
          </a:p>
          <a:p>
            <a:pPr algn="just">
              <a:buClr>
                <a:srgbClr val="002060"/>
              </a:buClr>
              <a:buSzPct val="95000"/>
              <a:buFont typeface="Arial" pitchFamily="34" charset="0"/>
              <a:buChar char="•"/>
            </a:pPr>
            <a:endParaRPr lang="en-US" dirty="0"/>
          </a:p>
        </p:txBody>
      </p:sp>
    </p:spTree>
    <p:extLst>
      <p:ext uri="{BB962C8B-B14F-4D97-AF65-F5344CB8AC3E}">
        <p14:creationId xmlns:p14="http://schemas.microsoft.com/office/powerpoint/2010/main" xmlns="" val="3760816903"/>
      </p:ext>
    </p:extLst>
  </p:cSld>
  <p:clrMapOvr>
    <a:masterClrMapping/>
  </p:clrMapOvr>
  <p:transition spd="slow">
    <p:randomBar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81200"/>
            <a:ext cx="6512511" cy="3048000"/>
          </a:xfrm>
          <a:solidFill>
            <a:schemeClr val="accent5">
              <a:lumMod val="40000"/>
              <a:lumOff val="60000"/>
            </a:schemeClr>
          </a:solidFill>
        </p:spPr>
        <p:txBody>
          <a:bodyPr/>
          <a:lstStyle/>
          <a:p>
            <a:pPr marL="0" indent="0" algn="ctr">
              <a:buNone/>
            </a:pPr>
            <a:r>
              <a:rPr lang="en-US" i="1" u="sng" dirty="0">
                <a:solidFill>
                  <a:schemeClr val="accent4">
                    <a:lumMod val="50000"/>
                  </a:schemeClr>
                </a:solidFill>
              </a:rPr>
              <a:t>ASCERTAINMENT OF LIQUIDATION ESTATE</a:t>
            </a:r>
            <a:br>
              <a:rPr lang="en-US" i="1" u="sng" dirty="0">
                <a:solidFill>
                  <a:schemeClr val="accent4">
                    <a:lumMod val="50000"/>
                  </a:schemeClr>
                </a:solidFill>
              </a:rPr>
            </a:br>
            <a:r>
              <a:rPr lang="en-US" i="1" u="sng" dirty="0">
                <a:solidFill>
                  <a:schemeClr val="accent4">
                    <a:lumMod val="50000"/>
                  </a:schemeClr>
                </a:solidFill>
              </a:rPr>
              <a:t>COMPRISING OF ASSETS OF CD</a:t>
            </a:r>
          </a:p>
        </p:txBody>
      </p:sp>
    </p:spTree>
    <p:extLst>
      <p:ext uri="{BB962C8B-B14F-4D97-AF65-F5344CB8AC3E}">
        <p14:creationId xmlns:p14="http://schemas.microsoft.com/office/powerpoint/2010/main" xmlns="" val="3247114155"/>
      </p:ext>
    </p:extLst>
  </p:cSld>
  <p:clrMapOvr>
    <a:masterClrMapping/>
  </p:clrMapOvr>
  <p:transition spd="slow">
    <p:randomBar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6512511" cy="1143000"/>
          </a:xfrm>
        </p:spPr>
        <p:txBody>
          <a:bodyPr/>
          <a:lstStyle/>
          <a:p>
            <a:pPr marL="0" indent="0" algn="ctr">
              <a:buNone/>
            </a:pPr>
            <a:r>
              <a:rPr lang="en-US" i="1" u="sng" dirty="0">
                <a:solidFill>
                  <a:schemeClr val="bg2">
                    <a:lumMod val="25000"/>
                  </a:schemeClr>
                </a:solidFill>
              </a:rPr>
              <a:t>PROGRESS REPORT</a:t>
            </a:r>
          </a:p>
        </p:txBody>
      </p:sp>
      <p:sp>
        <p:nvSpPr>
          <p:cNvPr id="3" name="Content Placeholder 2"/>
          <p:cNvSpPr>
            <a:spLocks noGrp="1"/>
          </p:cNvSpPr>
          <p:nvPr>
            <p:ph sz="quarter" idx="13"/>
          </p:nvPr>
        </p:nvSpPr>
        <p:spPr>
          <a:xfrm>
            <a:off x="1295400" y="2286000"/>
            <a:ext cx="6400800" cy="3352800"/>
          </a:xfrm>
        </p:spPr>
        <p:txBody>
          <a:bodyPr>
            <a:noAutofit/>
          </a:bodyPr>
          <a:lstStyle/>
          <a:p>
            <a:pPr marL="45720" indent="0" algn="just">
              <a:buNone/>
            </a:pPr>
            <a:r>
              <a:rPr lang="en-US" sz="2400" dirty="0">
                <a:solidFill>
                  <a:schemeClr val="accent1">
                    <a:lumMod val="75000"/>
                  </a:schemeClr>
                </a:solidFill>
              </a:rPr>
              <a:t>As the name suggests, Progress report is to be prepared and submitted by a Liquidator to the Adjudicating Authority within 15 days after:</a:t>
            </a:r>
          </a:p>
          <a:p>
            <a:pPr algn="just">
              <a:buClr>
                <a:srgbClr val="002060"/>
              </a:buClr>
              <a:buSzPct val="95000"/>
              <a:buFont typeface="Wingdings" pitchFamily="2" charset="2"/>
              <a:buChar char="§"/>
            </a:pPr>
            <a:r>
              <a:rPr lang="en-US" sz="2400" dirty="0">
                <a:solidFill>
                  <a:schemeClr val="accent1">
                    <a:lumMod val="75000"/>
                  </a:schemeClr>
                </a:solidFill>
              </a:rPr>
              <a:t> The end of quarter in which the Liquidator was appointed</a:t>
            </a:r>
          </a:p>
          <a:p>
            <a:pPr algn="just">
              <a:buClr>
                <a:srgbClr val="002060"/>
              </a:buClr>
              <a:buSzPct val="95000"/>
              <a:buFont typeface="Wingdings" pitchFamily="2" charset="2"/>
              <a:buChar char="§"/>
            </a:pPr>
            <a:r>
              <a:rPr lang="en-US" sz="2400" dirty="0">
                <a:solidFill>
                  <a:schemeClr val="accent1">
                    <a:lumMod val="75000"/>
                  </a:schemeClr>
                </a:solidFill>
              </a:rPr>
              <a:t> The end of every quarter during which he acts as Liquidator</a:t>
            </a:r>
          </a:p>
        </p:txBody>
      </p:sp>
    </p:spTree>
    <p:extLst>
      <p:ext uri="{BB962C8B-B14F-4D97-AF65-F5344CB8AC3E}">
        <p14:creationId xmlns:p14="http://schemas.microsoft.com/office/powerpoint/2010/main" xmlns="" val="3745995777"/>
      </p:ext>
    </p:extLst>
  </p:cSld>
  <p:clrMapOvr>
    <a:masterClrMapping/>
  </p:clrMapOvr>
  <p:transition spd="slow">
    <p:randomBar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143000"/>
            <a:ext cx="6512511" cy="1143000"/>
          </a:xfrm>
        </p:spPr>
        <p:txBody>
          <a:bodyPr/>
          <a:lstStyle/>
          <a:p>
            <a:pPr marL="0" indent="0" algn="ctr">
              <a:buNone/>
            </a:pPr>
            <a:r>
              <a:rPr lang="en-US" i="1" u="sng" dirty="0"/>
              <a:t>CONSTITUTION OF SCC</a:t>
            </a:r>
          </a:p>
        </p:txBody>
      </p:sp>
      <p:sp>
        <p:nvSpPr>
          <p:cNvPr id="3" name="Content Placeholder 2"/>
          <p:cNvSpPr>
            <a:spLocks noGrp="1"/>
          </p:cNvSpPr>
          <p:nvPr>
            <p:ph sz="quarter" idx="13"/>
          </p:nvPr>
        </p:nvSpPr>
        <p:spPr>
          <a:xfrm>
            <a:off x="1143000" y="2590800"/>
            <a:ext cx="6400800" cy="3962400"/>
          </a:xfrm>
        </p:spPr>
        <p:txBody>
          <a:bodyPr>
            <a:normAutofit/>
          </a:bodyPr>
          <a:lstStyle/>
          <a:p>
            <a:pPr marL="45720" indent="0">
              <a:buNone/>
            </a:pPr>
            <a:r>
              <a:rPr lang="en-US" b="1" i="1" u="sng" dirty="0">
                <a:solidFill>
                  <a:schemeClr val="accent1">
                    <a:lumMod val="75000"/>
                  </a:schemeClr>
                </a:solidFill>
              </a:rPr>
              <a:t>STAKEHOLDER CONSULTATION COMMITTEE:</a:t>
            </a:r>
          </a:p>
          <a:p>
            <a:pPr marL="45720" indent="0">
              <a:buNone/>
            </a:pPr>
            <a:r>
              <a:rPr lang="en-US" dirty="0">
                <a:solidFill>
                  <a:schemeClr val="accent1">
                    <a:lumMod val="75000"/>
                  </a:schemeClr>
                </a:solidFill>
              </a:rPr>
              <a:t>The role of consultation committee unlike the COC is quite limited and advisory based.</a:t>
            </a:r>
          </a:p>
          <a:p>
            <a:pPr marL="45720" indent="0">
              <a:buNone/>
            </a:pPr>
            <a:r>
              <a:rPr lang="en-US" dirty="0">
                <a:solidFill>
                  <a:schemeClr val="accent1">
                    <a:lumMod val="75000"/>
                  </a:schemeClr>
                </a:solidFill>
              </a:rPr>
              <a:t>The SCC advises the Liquidator on following:</a:t>
            </a:r>
          </a:p>
          <a:p>
            <a:pPr>
              <a:buClr>
                <a:srgbClr val="002060"/>
              </a:buClr>
              <a:buSzPct val="95000"/>
              <a:buFont typeface="Wingdings" pitchFamily="2" charset="2"/>
              <a:buChar char="§"/>
            </a:pPr>
            <a:r>
              <a:rPr lang="en-US" dirty="0">
                <a:solidFill>
                  <a:schemeClr val="accent1">
                    <a:lumMod val="75000"/>
                  </a:schemeClr>
                </a:solidFill>
              </a:rPr>
              <a:t>Appointment of Professionals and their    Remunerations</a:t>
            </a:r>
          </a:p>
          <a:p>
            <a:pPr>
              <a:buClr>
                <a:srgbClr val="002060"/>
              </a:buClr>
              <a:buSzPct val="95000"/>
              <a:buFont typeface="Wingdings" pitchFamily="2" charset="2"/>
              <a:buChar char="§"/>
            </a:pPr>
            <a:r>
              <a:rPr lang="en-US" dirty="0">
                <a:solidFill>
                  <a:schemeClr val="accent1">
                    <a:lumMod val="75000"/>
                  </a:schemeClr>
                </a:solidFill>
              </a:rPr>
              <a:t>Sale and manner of sale of assets of CD</a:t>
            </a:r>
          </a:p>
          <a:p>
            <a:pPr marL="45720" indent="0">
              <a:buNone/>
            </a:pPr>
            <a:r>
              <a:rPr lang="en-US" b="1" i="1" u="sng" dirty="0">
                <a:solidFill>
                  <a:srgbClr val="FF0000"/>
                </a:solidFill>
              </a:rPr>
              <a:t>NOTE: LIQUIDATOR SHALL CONSTITUTE SCC   WITHIN 60 DAYS FROM LCD</a:t>
            </a:r>
          </a:p>
        </p:txBody>
      </p:sp>
    </p:spTree>
    <p:extLst>
      <p:ext uri="{BB962C8B-B14F-4D97-AF65-F5344CB8AC3E}">
        <p14:creationId xmlns:p14="http://schemas.microsoft.com/office/powerpoint/2010/main" xmlns="" val="1894301195"/>
      </p:ext>
    </p:extLst>
  </p:cSld>
  <p:clrMapOvr>
    <a:masterClrMapping/>
  </p:clrMapOvr>
  <p:transition spd="slow">
    <p:randomBar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828800"/>
            <a:ext cx="6512511" cy="3429000"/>
          </a:xfrm>
          <a:solidFill>
            <a:schemeClr val="accent3">
              <a:lumMod val="20000"/>
              <a:lumOff val="80000"/>
            </a:schemeClr>
          </a:solidFill>
        </p:spPr>
        <p:txBody>
          <a:bodyPr/>
          <a:lstStyle/>
          <a:p>
            <a:pPr marL="0" indent="0" algn="ctr">
              <a:buNone/>
            </a:pPr>
            <a:r>
              <a:rPr lang="en-US" sz="4400" i="1" u="sng" dirty="0">
                <a:solidFill>
                  <a:srgbClr val="FF0000"/>
                </a:solidFill>
              </a:rPr>
              <a:t>ASSET MEMORANDUM</a:t>
            </a:r>
            <a:r>
              <a:rPr lang="en-US" sz="4400" i="1" dirty="0">
                <a:solidFill>
                  <a:srgbClr val="FF0000"/>
                </a:solidFill>
              </a:rPr>
              <a:t>,</a:t>
            </a:r>
            <a:r>
              <a:rPr lang="en-US" sz="4400" i="1" u="sng" dirty="0">
                <a:solidFill>
                  <a:srgbClr val="FF0000"/>
                </a:solidFill>
              </a:rPr>
              <a:t/>
            </a:r>
            <a:br>
              <a:rPr lang="en-US" sz="4400" i="1" u="sng" dirty="0">
                <a:solidFill>
                  <a:srgbClr val="FF0000"/>
                </a:solidFill>
              </a:rPr>
            </a:br>
            <a:r>
              <a:rPr lang="en-US" sz="4400" i="1" u="sng" dirty="0">
                <a:solidFill>
                  <a:srgbClr val="FF0000"/>
                </a:solidFill>
              </a:rPr>
              <a:t>PRELIMINARY REPORT</a:t>
            </a:r>
            <a:r>
              <a:rPr lang="en-US" sz="4400" dirty="0">
                <a:solidFill>
                  <a:srgbClr val="FF0000"/>
                </a:solidFill>
              </a:rPr>
              <a:t/>
            </a:r>
            <a:br>
              <a:rPr lang="en-US" sz="4400" dirty="0">
                <a:solidFill>
                  <a:srgbClr val="FF0000"/>
                </a:solidFill>
              </a:rPr>
            </a:br>
            <a:r>
              <a:rPr lang="en-US" sz="4400" dirty="0">
                <a:solidFill>
                  <a:srgbClr val="FF0000"/>
                </a:solidFill>
              </a:rPr>
              <a:t>AND </a:t>
            </a:r>
            <a:br>
              <a:rPr lang="en-US" sz="4400" dirty="0">
                <a:solidFill>
                  <a:srgbClr val="FF0000"/>
                </a:solidFill>
              </a:rPr>
            </a:br>
            <a:r>
              <a:rPr lang="en-US" sz="4400" i="1" u="sng" dirty="0">
                <a:solidFill>
                  <a:srgbClr val="FF0000"/>
                </a:solidFill>
              </a:rPr>
              <a:t>LIST OF STAKEHOLDERS</a:t>
            </a:r>
          </a:p>
        </p:txBody>
      </p:sp>
    </p:spTree>
    <p:extLst>
      <p:ext uri="{BB962C8B-B14F-4D97-AF65-F5344CB8AC3E}">
        <p14:creationId xmlns:p14="http://schemas.microsoft.com/office/powerpoint/2010/main" xmlns="" val="3771220435"/>
      </p:ext>
    </p:extLst>
  </p:cSld>
  <p:clrMapOvr>
    <a:masterClrMapping/>
  </p:clrMapOvr>
  <p:transition spd="slow">
    <p:randomBar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838200"/>
            <a:ext cx="6512511" cy="1143000"/>
          </a:xfrm>
        </p:spPr>
        <p:txBody>
          <a:bodyPr/>
          <a:lstStyle/>
          <a:p>
            <a:pPr marL="0" indent="0" algn="ctr">
              <a:buNone/>
            </a:pPr>
            <a:r>
              <a:rPr lang="en-US" i="1" u="sng" dirty="0"/>
              <a:t>ASSET SALE REPORT</a:t>
            </a:r>
          </a:p>
        </p:txBody>
      </p:sp>
      <p:sp>
        <p:nvSpPr>
          <p:cNvPr id="3" name="Content Placeholder 2"/>
          <p:cNvSpPr>
            <a:spLocks noGrp="1"/>
          </p:cNvSpPr>
          <p:nvPr>
            <p:ph sz="quarter" idx="13"/>
          </p:nvPr>
        </p:nvSpPr>
        <p:spPr>
          <a:xfrm>
            <a:off x="1371600" y="2057400"/>
            <a:ext cx="6400800" cy="3429000"/>
          </a:xfrm>
        </p:spPr>
        <p:txBody>
          <a:bodyPr>
            <a:normAutofit lnSpcReduction="10000"/>
          </a:bodyPr>
          <a:lstStyle/>
          <a:p>
            <a:pPr marL="45720" indent="0">
              <a:buNone/>
            </a:pPr>
            <a:r>
              <a:rPr lang="en-US" dirty="0">
                <a:solidFill>
                  <a:schemeClr val="accent1">
                    <a:lumMod val="75000"/>
                  </a:schemeClr>
                </a:solidFill>
              </a:rPr>
              <a:t>Liquidator shall prepare an Asset sale report, and the same is to be enclosed with the Progress Reports.</a:t>
            </a:r>
          </a:p>
          <a:p>
            <a:pPr marL="45720" indent="0">
              <a:buClr>
                <a:srgbClr val="002060"/>
              </a:buClr>
              <a:buSzPct val="95000"/>
              <a:buNone/>
            </a:pPr>
            <a:r>
              <a:rPr lang="en-US" b="1" i="1" u="sng" dirty="0">
                <a:solidFill>
                  <a:schemeClr val="accent1">
                    <a:lumMod val="75000"/>
                  </a:schemeClr>
                </a:solidFill>
              </a:rPr>
              <a:t>CONTENTS:</a:t>
            </a:r>
          </a:p>
          <a:p>
            <a:pPr>
              <a:buClr>
                <a:srgbClr val="002060"/>
              </a:buClr>
              <a:buSzPct val="95000"/>
              <a:buFont typeface="Wingdings" pitchFamily="2" charset="2"/>
              <a:buChar char="§"/>
            </a:pPr>
            <a:r>
              <a:rPr lang="en-US" dirty="0">
                <a:solidFill>
                  <a:schemeClr val="accent1">
                    <a:lumMod val="75000"/>
                  </a:schemeClr>
                </a:solidFill>
              </a:rPr>
              <a:t>Cost of realization</a:t>
            </a:r>
          </a:p>
          <a:p>
            <a:pPr>
              <a:buClr>
                <a:srgbClr val="002060"/>
              </a:buClr>
              <a:buSzPct val="95000"/>
              <a:buFont typeface="Wingdings" pitchFamily="2" charset="2"/>
              <a:buChar char="§"/>
            </a:pPr>
            <a:r>
              <a:rPr lang="en-US" dirty="0">
                <a:solidFill>
                  <a:schemeClr val="accent1">
                    <a:lumMod val="75000"/>
                  </a:schemeClr>
                </a:solidFill>
              </a:rPr>
              <a:t>Manner and mode of Sale</a:t>
            </a:r>
          </a:p>
          <a:p>
            <a:pPr>
              <a:buClr>
                <a:srgbClr val="002060"/>
              </a:buClr>
              <a:buSzPct val="95000"/>
              <a:buFont typeface="Wingdings" pitchFamily="2" charset="2"/>
              <a:buChar char="§"/>
            </a:pPr>
            <a:r>
              <a:rPr lang="en-US" dirty="0">
                <a:solidFill>
                  <a:schemeClr val="accent1">
                    <a:lumMod val="75000"/>
                  </a:schemeClr>
                </a:solidFill>
              </a:rPr>
              <a:t> Person to whom the sale is made</a:t>
            </a:r>
          </a:p>
          <a:p>
            <a:pPr>
              <a:buClr>
                <a:srgbClr val="002060"/>
              </a:buClr>
              <a:buSzPct val="95000"/>
              <a:buFont typeface="Wingdings" pitchFamily="2" charset="2"/>
              <a:buChar char="§"/>
            </a:pPr>
            <a:r>
              <a:rPr lang="en-US" dirty="0">
                <a:solidFill>
                  <a:schemeClr val="accent1">
                    <a:lumMod val="75000"/>
                  </a:schemeClr>
                </a:solidFill>
              </a:rPr>
              <a:t> Reasons if value realized is less than value in AM</a:t>
            </a:r>
            <a:r>
              <a:rPr lang="en-US" dirty="0"/>
              <a:t>.</a:t>
            </a:r>
          </a:p>
        </p:txBody>
      </p:sp>
    </p:spTree>
    <p:extLst>
      <p:ext uri="{BB962C8B-B14F-4D97-AF65-F5344CB8AC3E}">
        <p14:creationId xmlns:p14="http://schemas.microsoft.com/office/powerpoint/2010/main" xmlns="" val="3894357486"/>
      </p:ext>
    </p:extLst>
  </p:cSld>
  <p:clrMapOvr>
    <a:masterClrMapping/>
  </p:clrMapOvr>
  <p:transition spd="slow">
    <p:randomBar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905000"/>
            <a:ext cx="6400800" cy="2819400"/>
          </a:xfrm>
          <a:solidFill>
            <a:schemeClr val="accent5">
              <a:lumMod val="40000"/>
              <a:lumOff val="60000"/>
            </a:schemeClr>
          </a:solidFill>
        </p:spPr>
        <p:txBody>
          <a:bodyPr/>
          <a:lstStyle/>
          <a:p>
            <a:pPr marL="0" indent="0" algn="ctr">
              <a:buNone/>
            </a:pPr>
            <a:r>
              <a:rPr lang="en-US" sz="5400" i="1" u="sng" dirty="0">
                <a:solidFill>
                  <a:schemeClr val="accent4">
                    <a:lumMod val="50000"/>
                  </a:schemeClr>
                </a:solidFill>
              </a:rPr>
              <a:t>WATERFALL ARRANGEMENT UNDER IBC, 2016</a:t>
            </a:r>
          </a:p>
        </p:txBody>
      </p:sp>
    </p:spTree>
    <p:extLst>
      <p:ext uri="{BB962C8B-B14F-4D97-AF65-F5344CB8AC3E}">
        <p14:creationId xmlns:p14="http://schemas.microsoft.com/office/powerpoint/2010/main" xmlns="" val="1006993428"/>
      </p:ext>
    </p:extLst>
  </p:cSld>
  <p:clrMapOvr>
    <a:masterClrMapping/>
  </p:clrMapOvr>
  <p:transition spd="slow">
    <p:randomBar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90600"/>
            <a:ext cx="6705600" cy="4676968"/>
          </a:xfrm>
        </p:spPr>
        <p:txBody>
          <a:bodyPr/>
          <a:lstStyle/>
          <a:p>
            <a:pPr marL="0" indent="0" algn="ctr">
              <a:buNone/>
            </a:pPr>
            <a:r>
              <a:rPr lang="en-US" sz="6000" i="1" u="sng" dirty="0"/>
              <a:t>INSOLVENCY PROCEEDINGS AGAINST PERSONAL GUARANTORS</a:t>
            </a:r>
          </a:p>
        </p:txBody>
      </p:sp>
    </p:spTree>
    <p:extLst>
      <p:ext uri="{BB962C8B-B14F-4D97-AF65-F5344CB8AC3E}">
        <p14:creationId xmlns:p14="http://schemas.microsoft.com/office/powerpoint/2010/main" xmlns="" val="1028297651"/>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828800"/>
            <a:ext cx="6512511" cy="2514600"/>
          </a:xfrm>
        </p:spPr>
        <p:txBody>
          <a:bodyPr/>
          <a:lstStyle/>
          <a:p>
            <a:pPr marL="0" indent="0" algn="ctr">
              <a:buNone/>
            </a:pPr>
            <a:r>
              <a:rPr lang="en-US" sz="7200" u="sng" dirty="0">
                <a:effectLst>
                  <a:outerShdw blurRad="38100" dist="38100" dir="2700000" algn="tl">
                    <a:srgbClr val="000000">
                      <a:alpha val="43137"/>
                    </a:srgbClr>
                  </a:outerShdw>
                  <a:reflection blurRad="6350" stA="55000" endA="300" endPos="45500" dir="5400000" sy="-100000" algn="bl" rotWithShape="0"/>
                </a:effectLst>
              </a:rPr>
              <a:t>CIRP UNDER IBC, 2016</a:t>
            </a:r>
          </a:p>
        </p:txBody>
      </p:sp>
    </p:spTree>
    <p:extLst>
      <p:ext uri="{BB962C8B-B14F-4D97-AF65-F5344CB8AC3E}">
        <p14:creationId xmlns:p14="http://schemas.microsoft.com/office/powerpoint/2010/main" xmlns="" val="1218694740"/>
      </p:ext>
    </p:extLst>
  </p:cSld>
  <p:clrMapOvr>
    <a:masterClrMapping/>
  </p:clrMapOvr>
  <p:transition spd="slow">
    <p:randomBar dir="ver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143000" y="1905000"/>
            <a:ext cx="3346704" cy="639762"/>
          </a:xfrm>
        </p:spPr>
        <p:txBody>
          <a:bodyPr/>
          <a:lstStyle/>
          <a:p>
            <a:r>
              <a:rPr lang="en-US" u="sng" dirty="0">
                <a:solidFill>
                  <a:schemeClr val="accent4">
                    <a:lumMod val="50000"/>
                  </a:schemeClr>
                </a:solidFill>
              </a:rPr>
              <a:t>COMMENCEMENT</a:t>
            </a:r>
          </a:p>
        </p:txBody>
      </p:sp>
      <p:sp>
        <p:nvSpPr>
          <p:cNvPr id="6" name="Content Placeholder 5"/>
          <p:cNvSpPr>
            <a:spLocks noGrp="1"/>
          </p:cNvSpPr>
          <p:nvPr>
            <p:ph sz="half" idx="2"/>
          </p:nvPr>
        </p:nvSpPr>
        <p:spPr>
          <a:xfrm>
            <a:off x="1143000" y="2667000"/>
            <a:ext cx="3346704" cy="2743200"/>
          </a:xfrm>
        </p:spPr>
        <p:txBody>
          <a:bodyPr/>
          <a:lstStyle/>
          <a:p>
            <a:pPr>
              <a:buClr>
                <a:srgbClr val="002060"/>
              </a:buClr>
              <a:buSzPct val="95000"/>
              <a:buFont typeface="Wingdings" pitchFamily="2" charset="2"/>
              <a:buChar char="§"/>
            </a:pPr>
            <a:r>
              <a:rPr lang="en-US" dirty="0"/>
              <a:t>The rules and regulations framed for this reference by the IBBI came into effect on and from 01.12.2019</a:t>
            </a:r>
          </a:p>
          <a:p>
            <a:pPr>
              <a:buClr>
                <a:srgbClr val="002060"/>
              </a:buClr>
              <a:buSzPct val="95000"/>
              <a:buFont typeface="Wingdings" pitchFamily="2" charset="2"/>
              <a:buChar char="§"/>
            </a:pPr>
            <a:r>
              <a:rPr lang="en-US" dirty="0"/>
              <a:t> In addition to this rules and regulations for bankruptcy process has also been introduced by IBBI</a:t>
            </a:r>
          </a:p>
          <a:p>
            <a:pPr marL="45720" indent="0">
              <a:buNone/>
            </a:pPr>
            <a:endParaRPr lang="en-US" dirty="0"/>
          </a:p>
        </p:txBody>
      </p:sp>
      <p:sp>
        <p:nvSpPr>
          <p:cNvPr id="7" name="Text Placeholder 6"/>
          <p:cNvSpPr>
            <a:spLocks noGrp="1"/>
          </p:cNvSpPr>
          <p:nvPr>
            <p:ph type="body" sz="quarter" idx="3"/>
          </p:nvPr>
        </p:nvSpPr>
        <p:spPr>
          <a:xfrm>
            <a:off x="4724400" y="1905000"/>
            <a:ext cx="3346704" cy="639762"/>
          </a:xfrm>
        </p:spPr>
        <p:txBody>
          <a:bodyPr/>
          <a:lstStyle/>
          <a:p>
            <a:r>
              <a:rPr lang="en-US" u="sng" dirty="0">
                <a:solidFill>
                  <a:schemeClr val="accent4">
                    <a:lumMod val="50000"/>
                  </a:schemeClr>
                </a:solidFill>
              </a:rPr>
              <a:t>APPLICABILITY</a:t>
            </a:r>
          </a:p>
        </p:txBody>
      </p:sp>
      <p:sp>
        <p:nvSpPr>
          <p:cNvPr id="8" name="Content Placeholder 7"/>
          <p:cNvSpPr>
            <a:spLocks noGrp="1"/>
          </p:cNvSpPr>
          <p:nvPr>
            <p:ph sz="quarter" idx="4"/>
          </p:nvPr>
        </p:nvSpPr>
        <p:spPr>
          <a:xfrm>
            <a:off x="4724400" y="2667000"/>
            <a:ext cx="3346704" cy="2743200"/>
          </a:xfrm>
        </p:spPr>
        <p:txBody>
          <a:bodyPr>
            <a:normAutofit/>
          </a:bodyPr>
          <a:lstStyle/>
          <a:p>
            <a:pPr>
              <a:buClr>
                <a:srgbClr val="002060"/>
              </a:buClr>
              <a:buSzPct val="95000"/>
              <a:buFont typeface="Wingdings" pitchFamily="2" charset="2"/>
              <a:buChar char="§"/>
            </a:pPr>
            <a:r>
              <a:rPr lang="en-US" dirty="0"/>
              <a:t> The insolvency proceedings may be initiated against any Individual or Partnership firm who has in lieu of debt of CD provided guarantee of payment.</a:t>
            </a:r>
          </a:p>
          <a:p>
            <a:pPr>
              <a:buClr>
                <a:srgbClr val="002060"/>
              </a:buClr>
              <a:buSzPct val="95000"/>
              <a:buFont typeface="Wingdings" pitchFamily="2" charset="2"/>
              <a:buChar char="§"/>
            </a:pPr>
            <a:r>
              <a:rPr lang="en-US" dirty="0"/>
              <a:t> In light of recent </a:t>
            </a:r>
            <a:r>
              <a:rPr lang="en-US" dirty="0" err="1"/>
              <a:t>Judgements</a:t>
            </a:r>
            <a:r>
              <a:rPr lang="en-US" dirty="0"/>
              <a:t> pendency of CIRP is not a precondition</a:t>
            </a:r>
          </a:p>
          <a:p>
            <a:pPr>
              <a:buClr>
                <a:srgbClr val="002060"/>
              </a:buClr>
              <a:buSzPct val="95000"/>
              <a:buFont typeface="Wingdings" pitchFamily="2" charset="2"/>
              <a:buChar char="§"/>
            </a:pPr>
            <a:endParaRPr lang="en-US" dirty="0"/>
          </a:p>
        </p:txBody>
      </p:sp>
      <p:sp>
        <p:nvSpPr>
          <p:cNvPr id="4" name="Title 3"/>
          <p:cNvSpPr>
            <a:spLocks noGrp="1"/>
          </p:cNvSpPr>
          <p:nvPr>
            <p:ph type="title"/>
          </p:nvPr>
        </p:nvSpPr>
        <p:spPr>
          <a:xfrm>
            <a:off x="990600" y="762000"/>
            <a:ext cx="7315201" cy="1143000"/>
          </a:xfrm>
        </p:spPr>
        <p:txBody>
          <a:bodyPr/>
          <a:lstStyle/>
          <a:p>
            <a:pPr marL="0" indent="0" algn="ctr">
              <a:buNone/>
            </a:pPr>
            <a:r>
              <a:rPr lang="en-US" i="1" u="sng" dirty="0">
                <a:solidFill>
                  <a:srgbClr val="FF0000"/>
                </a:solidFill>
              </a:rPr>
              <a:t>PERSONAL GUARANTORS</a:t>
            </a:r>
          </a:p>
        </p:txBody>
      </p:sp>
    </p:spTree>
    <p:extLst>
      <p:ext uri="{BB962C8B-B14F-4D97-AF65-F5344CB8AC3E}">
        <p14:creationId xmlns:p14="http://schemas.microsoft.com/office/powerpoint/2010/main" xmlns="" val="4109550835"/>
      </p:ext>
    </p:extLst>
  </p:cSld>
  <p:clrMapOvr>
    <a:masterClrMapping/>
  </p:clrMapOvr>
  <p:transition spd="slow">
    <p:randomBar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838200" y="1905000"/>
            <a:ext cx="3346704" cy="639762"/>
          </a:xfrm>
        </p:spPr>
        <p:txBody>
          <a:bodyPr/>
          <a:lstStyle/>
          <a:p>
            <a:r>
              <a:rPr lang="en-US" u="sng" dirty="0">
                <a:solidFill>
                  <a:srgbClr val="FF0000"/>
                </a:solidFill>
              </a:rPr>
              <a:t>BY CREDITOR/S</a:t>
            </a:r>
          </a:p>
        </p:txBody>
      </p:sp>
      <p:sp>
        <p:nvSpPr>
          <p:cNvPr id="6" name="Content Placeholder 5"/>
          <p:cNvSpPr>
            <a:spLocks noGrp="1"/>
          </p:cNvSpPr>
          <p:nvPr>
            <p:ph sz="half" idx="2"/>
          </p:nvPr>
        </p:nvSpPr>
        <p:spPr>
          <a:xfrm>
            <a:off x="838200" y="2743200"/>
            <a:ext cx="3346704" cy="2743200"/>
          </a:xfrm>
        </p:spPr>
        <p:txBody>
          <a:bodyPr/>
          <a:lstStyle/>
          <a:p>
            <a:pPr>
              <a:buClr>
                <a:srgbClr val="002060"/>
              </a:buClr>
              <a:buSzPct val="95000"/>
              <a:buFont typeface="Wingdings" pitchFamily="2" charset="2"/>
              <a:buChar char="§"/>
            </a:pPr>
            <a:r>
              <a:rPr lang="en-US" dirty="0"/>
              <a:t> Either himself or through an RP</a:t>
            </a:r>
          </a:p>
          <a:p>
            <a:pPr>
              <a:buClr>
                <a:srgbClr val="002060"/>
              </a:buClr>
              <a:buSzPct val="95000"/>
              <a:buFont typeface="Wingdings" pitchFamily="2" charset="2"/>
              <a:buChar char="§"/>
            </a:pPr>
            <a:r>
              <a:rPr lang="en-US" dirty="0"/>
              <a:t> If CIRP against CD is going on then the application shall be filed on the same bench.</a:t>
            </a:r>
          </a:p>
          <a:p>
            <a:pPr>
              <a:buClr>
                <a:srgbClr val="002060"/>
              </a:buClr>
              <a:buSzPct val="95000"/>
              <a:buFont typeface="Wingdings" pitchFamily="2" charset="2"/>
              <a:buChar char="§"/>
            </a:pPr>
            <a:r>
              <a:rPr lang="en-US" dirty="0"/>
              <a:t> Debts shall not be </a:t>
            </a:r>
            <a:r>
              <a:rPr lang="en-US" b="1" i="1" u="sng" dirty="0">
                <a:solidFill>
                  <a:srgbClr val="C00000"/>
                </a:solidFill>
              </a:rPr>
              <a:t>EXCLUDED DEBTS</a:t>
            </a:r>
          </a:p>
        </p:txBody>
      </p:sp>
      <p:sp>
        <p:nvSpPr>
          <p:cNvPr id="7" name="Text Placeholder 6"/>
          <p:cNvSpPr>
            <a:spLocks noGrp="1"/>
          </p:cNvSpPr>
          <p:nvPr>
            <p:ph type="body" sz="quarter" idx="3"/>
          </p:nvPr>
        </p:nvSpPr>
        <p:spPr>
          <a:xfrm>
            <a:off x="4953000" y="1905000"/>
            <a:ext cx="3346704" cy="639762"/>
          </a:xfrm>
        </p:spPr>
        <p:txBody>
          <a:bodyPr/>
          <a:lstStyle/>
          <a:p>
            <a:r>
              <a:rPr lang="en-US" u="sng" dirty="0">
                <a:solidFill>
                  <a:srgbClr val="FF0000"/>
                </a:solidFill>
              </a:rPr>
              <a:t>BY DEBTOR/S</a:t>
            </a:r>
          </a:p>
        </p:txBody>
      </p:sp>
      <p:sp>
        <p:nvSpPr>
          <p:cNvPr id="8" name="Content Placeholder 7"/>
          <p:cNvSpPr>
            <a:spLocks noGrp="1"/>
          </p:cNvSpPr>
          <p:nvPr>
            <p:ph sz="quarter" idx="4"/>
          </p:nvPr>
        </p:nvSpPr>
        <p:spPr>
          <a:xfrm>
            <a:off x="4953000" y="2743200"/>
            <a:ext cx="3346704" cy="2743200"/>
          </a:xfrm>
        </p:spPr>
        <p:txBody>
          <a:bodyPr/>
          <a:lstStyle/>
          <a:p>
            <a:pPr>
              <a:buClr>
                <a:srgbClr val="002060"/>
              </a:buClr>
              <a:buSzPct val="95000"/>
              <a:buFont typeface="Wingdings" pitchFamily="2" charset="2"/>
              <a:buChar char="§"/>
            </a:pPr>
            <a:r>
              <a:rPr lang="en-US" dirty="0"/>
              <a:t> Either himself or through an RP</a:t>
            </a:r>
          </a:p>
          <a:p>
            <a:pPr>
              <a:buClr>
                <a:srgbClr val="002060"/>
              </a:buClr>
              <a:buSzPct val="95000"/>
              <a:buFont typeface="Wingdings" pitchFamily="2" charset="2"/>
              <a:buChar char="§"/>
            </a:pPr>
            <a:r>
              <a:rPr lang="en-US" dirty="0"/>
              <a:t> If CIRP against CD is going on then the application shall be filed on the same bench.</a:t>
            </a:r>
          </a:p>
          <a:p>
            <a:pPr>
              <a:buClr>
                <a:srgbClr val="002060"/>
              </a:buClr>
              <a:buSzPct val="95000"/>
              <a:buFont typeface="Wingdings" pitchFamily="2" charset="2"/>
              <a:buChar char="§"/>
            </a:pPr>
            <a:r>
              <a:rPr lang="en-US" dirty="0"/>
              <a:t> Evidence of default and other necessary documents</a:t>
            </a:r>
          </a:p>
        </p:txBody>
      </p:sp>
      <p:sp>
        <p:nvSpPr>
          <p:cNvPr id="4" name="Title 3"/>
          <p:cNvSpPr>
            <a:spLocks noGrp="1"/>
          </p:cNvSpPr>
          <p:nvPr>
            <p:ph type="title"/>
          </p:nvPr>
        </p:nvSpPr>
        <p:spPr>
          <a:xfrm>
            <a:off x="1295400" y="609600"/>
            <a:ext cx="6512511" cy="1143000"/>
          </a:xfrm>
        </p:spPr>
        <p:txBody>
          <a:bodyPr/>
          <a:lstStyle/>
          <a:p>
            <a:pPr marL="0" indent="0" algn="ctr">
              <a:buNone/>
            </a:pPr>
            <a:r>
              <a:rPr lang="en-US" u="sng" dirty="0">
                <a:solidFill>
                  <a:schemeClr val="accent5">
                    <a:lumMod val="50000"/>
                  </a:schemeClr>
                </a:solidFill>
              </a:rPr>
              <a:t>APPLICATION</a:t>
            </a:r>
          </a:p>
        </p:txBody>
      </p:sp>
    </p:spTree>
    <p:extLst>
      <p:ext uri="{BB962C8B-B14F-4D97-AF65-F5344CB8AC3E}">
        <p14:creationId xmlns:p14="http://schemas.microsoft.com/office/powerpoint/2010/main" xmlns="" val="1990753568"/>
      </p:ext>
    </p:extLst>
  </p:cSld>
  <p:clrMapOvr>
    <a:masterClrMapping/>
  </p:clrMapOvr>
  <p:transition spd="slow">
    <p:randomBar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1143000" y="2133600"/>
            <a:ext cx="3346704" cy="639762"/>
          </a:xfrm>
        </p:spPr>
        <p:txBody>
          <a:bodyPr/>
          <a:lstStyle/>
          <a:p>
            <a:r>
              <a:rPr lang="en-US" i="1" u="sng" dirty="0">
                <a:solidFill>
                  <a:srgbClr val="FF0000"/>
                </a:solidFill>
              </a:rPr>
              <a:t>DURATION</a:t>
            </a:r>
          </a:p>
        </p:txBody>
      </p:sp>
      <p:sp>
        <p:nvSpPr>
          <p:cNvPr id="5" name="Content Placeholder 4"/>
          <p:cNvSpPr>
            <a:spLocks noGrp="1"/>
          </p:cNvSpPr>
          <p:nvPr>
            <p:ph sz="half" idx="2"/>
          </p:nvPr>
        </p:nvSpPr>
        <p:spPr>
          <a:xfrm>
            <a:off x="1143000" y="3048000"/>
            <a:ext cx="3346704" cy="2743200"/>
          </a:xfrm>
        </p:spPr>
        <p:txBody>
          <a:bodyPr>
            <a:normAutofit lnSpcReduction="10000"/>
          </a:bodyPr>
          <a:lstStyle/>
          <a:p>
            <a:pPr>
              <a:buClr>
                <a:srgbClr val="002060"/>
              </a:buClr>
              <a:buSzPct val="95000"/>
              <a:buFont typeface="Wingdings" pitchFamily="2" charset="2"/>
              <a:buChar char="§"/>
            </a:pPr>
            <a:r>
              <a:rPr lang="en-US" b="1" dirty="0">
                <a:solidFill>
                  <a:schemeClr val="accent1">
                    <a:lumMod val="75000"/>
                  </a:schemeClr>
                </a:solidFill>
              </a:rPr>
              <a:t> </a:t>
            </a:r>
            <a:r>
              <a:rPr lang="en-US" b="1" u="sng" dirty="0">
                <a:solidFill>
                  <a:schemeClr val="accent1">
                    <a:lumMod val="75000"/>
                  </a:schemeClr>
                </a:solidFill>
              </a:rPr>
              <a:t>COMMENCEMENT:</a:t>
            </a:r>
          </a:p>
          <a:p>
            <a:pPr marL="45720" indent="0">
              <a:buClr>
                <a:srgbClr val="002060"/>
              </a:buClr>
              <a:buSzPct val="95000"/>
              <a:buNone/>
            </a:pPr>
            <a:r>
              <a:rPr lang="en-US" dirty="0">
                <a:solidFill>
                  <a:schemeClr val="accent1">
                    <a:lumMod val="75000"/>
                  </a:schemeClr>
                </a:solidFill>
              </a:rPr>
              <a:t>The Interim Moratorium period starts with the filing of application before the AA</a:t>
            </a:r>
          </a:p>
          <a:p>
            <a:pPr>
              <a:buClr>
                <a:srgbClr val="002060"/>
              </a:buClr>
              <a:buSzPct val="95000"/>
              <a:buFont typeface="Wingdings" pitchFamily="2" charset="2"/>
              <a:buChar char="§"/>
            </a:pPr>
            <a:r>
              <a:rPr lang="en-US" dirty="0">
                <a:solidFill>
                  <a:schemeClr val="accent1">
                    <a:lumMod val="75000"/>
                  </a:schemeClr>
                </a:solidFill>
              </a:rPr>
              <a:t> </a:t>
            </a:r>
            <a:r>
              <a:rPr lang="en-US" b="1" u="sng" dirty="0">
                <a:solidFill>
                  <a:schemeClr val="accent1">
                    <a:lumMod val="75000"/>
                  </a:schemeClr>
                </a:solidFill>
              </a:rPr>
              <a:t>END:</a:t>
            </a:r>
          </a:p>
          <a:p>
            <a:pPr marL="45720" indent="0">
              <a:buClr>
                <a:srgbClr val="002060"/>
              </a:buClr>
              <a:buSzPct val="95000"/>
              <a:buNone/>
            </a:pPr>
            <a:r>
              <a:rPr lang="en-US" dirty="0">
                <a:solidFill>
                  <a:schemeClr val="accent1">
                    <a:lumMod val="75000"/>
                  </a:schemeClr>
                </a:solidFill>
              </a:rPr>
              <a:t>The period comes to an end with the acceptance/rejection of application</a:t>
            </a:r>
          </a:p>
        </p:txBody>
      </p:sp>
      <p:sp>
        <p:nvSpPr>
          <p:cNvPr id="6" name="Text Placeholder 5"/>
          <p:cNvSpPr>
            <a:spLocks noGrp="1"/>
          </p:cNvSpPr>
          <p:nvPr>
            <p:ph type="body" sz="quarter" idx="3"/>
          </p:nvPr>
        </p:nvSpPr>
        <p:spPr>
          <a:xfrm>
            <a:off x="4800600" y="2133600"/>
            <a:ext cx="3346704" cy="639762"/>
          </a:xfrm>
        </p:spPr>
        <p:txBody>
          <a:bodyPr/>
          <a:lstStyle/>
          <a:p>
            <a:r>
              <a:rPr lang="en-US" i="1" u="sng" dirty="0">
                <a:solidFill>
                  <a:srgbClr val="FF0000"/>
                </a:solidFill>
              </a:rPr>
              <a:t>EFFECT</a:t>
            </a:r>
          </a:p>
        </p:txBody>
      </p:sp>
      <p:sp>
        <p:nvSpPr>
          <p:cNvPr id="7" name="Content Placeholder 6"/>
          <p:cNvSpPr>
            <a:spLocks noGrp="1"/>
          </p:cNvSpPr>
          <p:nvPr>
            <p:ph sz="quarter" idx="4"/>
          </p:nvPr>
        </p:nvSpPr>
        <p:spPr>
          <a:xfrm>
            <a:off x="4876800" y="3048000"/>
            <a:ext cx="3346704" cy="2743200"/>
          </a:xfrm>
        </p:spPr>
        <p:txBody>
          <a:bodyPr>
            <a:normAutofit lnSpcReduction="10000"/>
          </a:bodyPr>
          <a:lstStyle/>
          <a:p>
            <a:pPr marL="45720" indent="0">
              <a:buNone/>
            </a:pPr>
            <a:r>
              <a:rPr lang="en-US" dirty="0">
                <a:solidFill>
                  <a:schemeClr val="accent1">
                    <a:lumMod val="75000"/>
                  </a:schemeClr>
                </a:solidFill>
              </a:rPr>
              <a:t>With the commencement of interim moratorium and until its end:</a:t>
            </a:r>
          </a:p>
          <a:p>
            <a:pPr>
              <a:buClr>
                <a:srgbClr val="002060"/>
              </a:buClr>
              <a:buSzPct val="95000"/>
              <a:buFont typeface="Wingdings" pitchFamily="2" charset="2"/>
              <a:buChar char="§"/>
            </a:pPr>
            <a:r>
              <a:rPr lang="en-US" dirty="0">
                <a:solidFill>
                  <a:schemeClr val="accent1">
                    <a:lumMod val="75000"/>
                  </a:schemeClr>
                </a:solidFill>
              </a:rPr>
              <a:t>Stay on legal actions that are pending pertaining to any debt</a:t>
            </a:r>
          </a:p>
          <a:p>
            <a:pPr>
              <a:buClr>
                <a:srgbClr val="002060"/>
              </a:buClr>
              <a:buSzPct val="95000"/>
              <a:buFont typeface="Wingdings" pitchFamily="2" charset="2"/>
              <a:buChar char="§"/>
            </a:pPr>
            <a:r>
              <a:rPr lang="en-US" dirty="0">
                <a:solidFill>
                  <a:schemeClr val="accent1">
                    <a:lumMod val="75000"/>
                  </a:schemeClr>
                </a:solidFill>
              </a:rPr>
              <a:t>Creditors cannot initiate any other proceedings  in respect of any debt </a:t>
            </a:r>
          </a:p>
        </p:txBody>
      </p:sp>
      <p:sp>
        <p:nvSpPr>
          <p:cNvPr id="2" name="Title 1"/>
          <p:cNvSpPr>
            <a:spLocks noGrp="1"/>
          </p:cNvSpPr>
          <p:nvPr>
            <p:ph type="title"/>
          </p:nvPr>
        </p:nvSpPr>
        <p:spPr>
          <a:xfrm>
            <a:off x="1371600" y="685800"/>
            <a:ext cx="6512511" cy="1143000"/>
          </a:xfrm>
        </p:spPr>
        <p:txBody>
          <a:bodyPr/>
          <a:lstStyle/>
          <a:p>
            <a:pPr marL="0" indent="0">
              <a:buNone/>
            </a:pPr>
            <a:r>
              <a:rPr lang="en-US" i="1" u="sng" dirty="0"/>
              <a:t>INTERIM MORATORIUM</a:t>
            </a:r>
          </a:p>
        </p:txBody>
      </p:sp>
    </p:spTree>
    <p:extLst>
      <p:ext uri="{BB962C8B-B14F-4D97-AF65-F5344CB8AC3E}">
        <p14:creationId xmlns:p14="http://schemas.microsoft.com/office/powerpoint/2010/main" xmlns="" val="2229276722"/>
      </p:ext>
    </p:extLst>
  </p:cSld>
  <p:clrMapOvr>
    <a:masterClrMapping/>
  </p:clrMapOvr>
  <p:transition spd="slow">
    <p:randomBar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0"/>
            <a:ext cx="7467601" cy="4372168"/>
          </a:xfrm>
        </p:spPr>
        <p:txBody>
          <a:bodyPr/>
          <a:lstStyle/>
          <a:p>
            <a:pPr marL="0" indent="0" algn="ctr">
              <a:buNone/>
            </a:pPr>
            <a:r>
              <a:rPr lang="en-US" dirty="0"/>
              <a:t>REPORT BY RESOLUTION PROFESSIONAL RECOMMENDING </a:t>
            </a:r>
            <a:r>
              <a:rPr lang="en-US" i="1" u="sng" dirty="0">
                <a:solidFill>
                  <a:srgbClr val="FF0000"/>
                </a:solidFill>
              </a:rPr>
              <a:t>ADMISSION OR REJECTION</a:t>
            </a:r>
            <a:r>
              <a:rPr lang="en-US" dirty="0"/>
              <a:t> OF APPLICATION</a:t>
            </a:r>
          </a:p>
        </p:txBody>
      </p:sp>
    </p:spTree>
    <p:extLst>
      <p:ext uri="{BB962C8B-B14F-4D97-AF65-F5344CB8AC3E}">
        <p14:creationId xmlns:p14="http://schemas.microsoft.com/office/powerpoint/2010/main" xmlns="" val="4060411361"/>
      </p:ext>
    </p:extLst>
  </p:cSld>
  <p:clrMapOvr>
    <a:masterClrMapping/>
  </p:clrMapOvr>
  <p:transition spd="slow">
    <p:randomBar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990600"/>
            <a:ext cx="6512511" cy="1143000"/>
          </a:xfrm>
        </p:spPr>
        <p:txBody>
          <a:bodyPr/>
          <a:lstStyle/>
          <a:p>
            <a:pPr marL="0" indent="0" algn="ctr">
              <a:buNone/>
            </a:pPr>
            <a:r>
              <a:rPr lang="en-US" u="sng" dirty="0"/>
              <a:t>ADMISSION/REJECTION</a:t>
            </a:r>
          </a:p>
        </p:txBody>
      </p:sp>
      <p:sp>
        <p:nvSpPr>
          <p:cNvPr id="3" name="Content Placeholder 2"/>
          <p:cNvSpPr>
            <a:spLocks noGrp="1"/>
          </p:cNvSpPr>
          <p:nvPr>
            <p:ph sz="quarter" idx="13"/>
          </p:nvPr>
        </p:nvSpPr>
        <p:spPr>
          <a:xfrm>
            <a:off x="2057400" y="2286000"/>
            <a:ext cx="5029200" cy="3581400"/>
          </a:xfrm>
        </p:spPr>
        <p:txBody>
          <a:bodyPr>
            <a:normAutofit fontScale="85000" lnSpcReduction="20000"/>
          </a:bodyPr>
          <a:lstStyle/>
          <a:p>
            <a:pPr marL="45720" indent="0" algn="just">
              <a:buNone/>
            </a:pPr>
            <a:r>
              <a:rPr lang="en-US" sz="2800" dirty="0">
                <a:solidFill>
                  <a:schemeClr val="accent1">
                    <a:lumMod val="75000"/>
                  </a:schemeClr>
                </a:solidFill>
              </a:rPr>
              <a:t>On the basis of RP Report, the Adjudicating Authority may admit or reject the application.</a:t>
            </a:r>
          </a:p>
          <a:p>
            <a:pPr marL="45720" indent="0" algn="just">
              <a:buNone/>
            </a:pPr>
            <a:endParaRPr lang="en-US" sz="2800" dirty="0">
              <a:solidFill>
                <a:schemeClr val="accent1">
                  <a:lumMod val="75000"/>
                </a:schemeClr>
              </a:solidFill>
            </a:endParaRPr>
          </a:p>
          <a:p>
            <a:pPr marL="45720" indent="0" algn="just">
              <a:buNone/>
            </a:pPr>
            <a:r>
              <a:rPr lang="en-US" sz="2800" dirty="0">
                <a:solidFill>
                  <a:schemeClr val="accent1">
                    <a:lumMod val="75000"/>
                  </a:schemeClr>
                </a:solidFill>
              </a:rPr>
              <a:t>In case of admission, the date of admission would be </a:t>
            </a:r>
            <a:r>
              <a:rPr lang="en-US" sz="2800" dirty="0">
                <a:solidFill>
                  <a:srgbClr val="FF0000"/>
                </a:solidFill>
              </a:rPr>
              <a:t>Insolvency commencement date</a:t>
            </a:r>
            <a:r>
              <a:rPr lang="en-US" sz="2800" dirty="0">
                <a:solidFill>
                  <a:schemeClr val="accent1">
                    <a:lumMod val="75000"/>
                  </a:schemeClr>
                </a:solidFill>
              </a:rPr>
              <a:t>.</a:t>
            </a:r>
          </a:p>
          <a:p>
            <a:pPr marL="45720" indent="0" algn="just">
              <a:buNone/>
            </a:pPr>
            <a:endParaRPr lang="en-US" sz="2800" dirty="0">
              <a:solidFill>
                <a:schemeClr val="accent1">
                  <a:lumMod val="75000"/>
                </a:schemeClr>
              </a:solidFill>
            </a:endParaRPr>
          </a:p>
          <a:p>
            <a:pPr marL="45720" indent="0" algn="just">
              <a:buNone/>
            </a:pPr>
            <a:r>
              <a:rPr lang="en-US" sz="2800" dirty="0">
                <a:solidFill>
                  <a:srgbClr val="FF0000"/>
                </a:solidFill>
              </a:rPr>
              <a:t>Moratorium Period</a:t>
            </a:r>
            <a:r>
              <a:rPr lang="en-US" sz="2800" dirty="0">
                <a:solidFill>
                  <a:schemeClr val="accent1">
                    <a:lumMod val="75000"/>
                  </a:schemeClr>
                </a:solidFill>
              </a:rPr>
              <a:t> would get in action from this date.</a:t>
            </a:r>
          </a:p>
          <a:p>
            <a:pPr marL="45720" indent="0" algn="just">
              <a:buNone/>
            </a:pPr>
            <a:endParaRPr lang="en-US" dirty="0">
              <a:solidFill>
                <a:schemeClr val="accent1">
                  <a:lumMod val="75000"/>
                </a:schemeClr>
              </a:solidFill>
            </a:endParaRPr>
          </a:p>
        </p:txBody>
      </p:sp>
    </p:spTree>
    <p:extLst>
      <p:ext uri="{BB962C8B-B14F-4D97-AF65-F5344CB8AC3E}">
        <p14:creationId xmlns:p14="http://schemas.microsoft.com/office/powerpoint/2010/main" xmlns="" val="1144214707"/>
      </p:ext>
    </p:extLst>
  </p:cSld>
  <p:clrMapOvr>
    <a:masterClrMapping/>
  </p:clrMapOvr>
  <p:transition spd="slow">
    <p:randomBar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0"/>
            <a:ext cx="6512511" cy="914400"/>
          </a:xfrm>
        </p:spPr>
        <p:txBody>
          <a:bodyPr/>
          <a:lstStyle/>
          <a:p>
            <a:pPr marL="0" indent="0" algn="ctr">
              <a:buNone/>
            </a:pPr>
            <a:r>
              <a:rPr lang="en-US" u="sng" dirty="0"/>
              <a:t>PUBLIC NOTICE</a:t>
            </a:r>
          </a:p>
        </p:txBody>
      </p:sp>
      <p:sp>
        <p:nvSpPr>
          <p:cNvPr id="3" name="Content Placeholder 2"/>
          <p:cNvSpPr>
            <a:spLocks noGrp="1"/>
          </p:cNvSpPr>
          <p:nvPr>
            <p:ph sz="quarter" idx="13"/>
          </p:nvPr>
        </p:nvSpPr>
        <p:spPr>
          <a:xfrm>
            <a:off x="1447800" y="1905000"/>
            <a:ext cx="6400800" cy="1600200"/>
          </a:xfrm>
        </p:spPr>
        <p:txBody>
          <a:bodyPr/>
          <a:lstStyle/>
          <a:p>
            <a:pPr marL="45720" indent="0">
              <a:buNone/>
            </a:pPr>
            <a:r>
              <a:rPr lang="en-US" dirty="0">
                <a:solidFill>
                  <a:schemeClr val="accent1">
                    <a:lumMod val="75000"/>
                  </a:schemeClr>
                </a:solidFill>
              </a:rPr>
              <a:t>The Adjudicating Authority shall issue a public notice within 7 days of passing the order of admission for inviting </a:t>
            </a:r>
            <a:r>
              <a:rPr lang="en-US" b="1" dirty="0">
                <a:solidFill>
                  <a:schemeClr val="accent1">
                    <a:lumMod val="75000"/>
                  </a:schemeClr>
                </a:solidFill>
              </a:rPr>
              <a:t>CLAIMS</a:t>
            </a:r>
            <a:r>
              <a:rPr lang="en-US" dirty="0">
                <a:solidFill>
                  <a:schemeClr val="accent1">
                    <a:lumMod val="75000"/>
                  </a:schemeClr>
                </a:solidFill>
              </a:rPr>
              <a:t> within 21 days of the aforesaid issue.</a:t>
            </a:r>
          </a:p>
        </p:txBody>
      </p:sp>
      <p:graphicFrame>
        <p:nvGraphicFramePr>
          <p:cNvPr id="4" name="Content Placeholder 4"/>
          <p:cNvGraphicFramePr>
            <a:graphicFrameLocks/>
          </p:cNvGraphicFramePr>
          <p:nvPr>
            <p:extLst>
              <p:ext uri="{D42A27DB-BD31-4B8C-83A1-F6EECF244321}">
                <p14:modId xmlns:p14="http://schemas.microsoft.com/office/powerpoint/2010/main" xmlns="" val="3561604106"/>
              </p:ext>
            </p:extLst>
          </p:nvPr>
        </p:nvGraphicFramePr>
        <p:xfrm>
          <a:off x="1447800" y="3352800"/>
          <a:ext cx="6400800"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376572283"/>
      </p:ext>
    </p:extLst>
  </p:cSld>
  <p:clrMapOvr>
    <a:masterClrMapping/>
  </p:clrMapOvr>
  <p:transition spd="slow">
    <p:randomBar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6512511" cy="990600"/>
          </a:xfrm>
        </p:spPr>
        <p:txBody>
          <a:bodyPr/>
          <a:lstStyle/>
          <a:p>
            <a:pPr marL="0" indent="0" algn="ctr">
              <a:buNone/>
            </a:pPr>
            <a:r>
              <a:rPr lang="en-US" i="1" u="sng" dirty="0"/>
              <a:t>LIST OF CREDITORS</a:t>
            </a:r>
          </a:p>
        </p:txBody>
      </p:sp>
      <p:sp>
        <p:nvSpPr>
          <p:cNvPr id="3" name="Content Placeholder 2"/>
          <p:cNvSpPr>
            <a:spLocks noGrp="1"/>
          </p:cNvSpPr>
          <p:nvPr>
            <p:ph sz="quarter" idx="13"/>
          </p:nvPr>
        </p:nvSpPr>
        <p:spPr>
          <a:xfrm>
            <a:off x="1371600" y="2133600"/>
            <a:ext cx="6400800" cy="2971800"/>
          </a:xfrm>
        </p:spPr>
        <p:txBody>
          <a:bodyPr>
            <a:normAutofit/>
          </a:bodyPr>
          <a:lstStyle/>
          <a:p>
            <a:pPr marL="45720" indent="0">
              <a:buNone/>
            </a:pPr>
            <a:r>
              <a:rPr lang="en-US" dirty="0">
                <a:solidFill>
                  <a:schemeClr val="accent1">
                    <a:lumMod val="75000"/>
                  </a:schemeClr>
                </a:solidFill>
              </a:rPr>
              <a:t>The Resolution Professional shall prepare list on the basis of:</a:t>
            </a:r>
          </a:p>
          <a:p>
            <a:pPr>
              <a:buClr>
                <a:srgbClr val="002060"/>
              </a:buClr>
              <a:buSzPct val="95000"/>
              <a:buFont typeface="Wingdings" pitchFamily="2" charset="2"/>
              <a:buChar char="§"/>
            </a:pPr>
            <a:r>
              <a:rPr lang="en-US" dirty="0">
                <a:solidFill>
                  <a:schemeClr val="accent1">
                    <a:lumMod val="75000"/>
                  </a:schemeClr>
                </a:solidFill>
              </a:rPr>
              <a:t> Information disclosed in the application </a:t>
            </a:r>
          </a:p>
          <a:p>
            <a:pPr>
              <a:buClr>
                <a:srgbClr val="002060"/>
              </a:buClr>
              <a:buSzPct val="95000"/>
              <a:buFont typeface="Wingdings" pitchFamily="2" charset="2"/>
              <a:buChar char="§"/>
            </a:pPr>
            <a:r>
              <a:rPr lang="en-US" dirty="0">
                <a:solidFill>
                  <a:schemeClr val="accent1">
                    <a:lumMod val="75000"/>
                  </a:schemeClr>
                </a:solidFill>
              </a:rPr>
              <a:t> Claims received pursuant to the public notice</a:t>
            </a:r>
          </a:p>
          <a:p>
            <a:pPr marL="45720" indent="0">
              <a:buClr>
                <a:srgbClr val="002060"/>
              </a:buClr>
              <a:buSzPct val="95000"/>
              <a:buNone/>
            </a:pPr>
            <a:endParaRPr lang="en-US" dirty="0"/>
          </a:p>
          <a:p>
            <a:pPr marL="45720" indent="0">
              <a:buClr>
                <a:srgbClr val="002060"/>
              </a:buClr>
              <a:buSzPct val="95000"/>
              <a:buNone/>
            </a:pPr>
            <a:r>
              <a:rPr lang="en-US" b="1" dirty="0">
                <a:solidFill>
                  <a:srgbClr val="FF0000"/>
                </a:solidFill>
              </a:rPr>
              <a:t>NOTE: LIST OF CREDITORS IS TO BE PREPARED WITHIN 30 DAYS OF PUBLIC NOTICE </a:t>
            </a:r>
          </a:p>
        </p:txBody>
      </p:sp>
    </p:spTree>
    <p:extLst>
      <p:ext uri="{BB962C8B-B14F-4D97-AF65-F5344CB8AC3E}">
        <p14:creationId xmlns:p14="http://schemas.microsoft.com/office/powerpoint/2010/main" xmlns="" val="1655821094"/>
      </p:ext>
    </p:extLst>
  </p:cSld>
  <p:clrMapOvr>
    <a:masterClrMapping/>
  </p:clrMapOvr>
  <p:transition spd="slow">
    <p:randomBar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914400" y="1981200"/>
            <a:ext cx="3346704" cy="639762"/>
          </a:xfrm>
        </p:spPr>
        <p:txBody>
          <a:bodyPr/>
          <a:lstStyle/>
          <a:p>
            <a:r>
              <a:rPr lang="en-US" u="sng" dirty="0">
                <a:solidFill>
                  <a:srgbClr val="C00000"/>
                </a:solidFill>
              </a:rPr>
              <a:t>POWERS TO RP</a:t>
            </a:r>
          </a:p>
        </p:txBody>
      </p:sp>
      <p:sp>
        <p:nvSpPr>
          <p:cNvPr id="3" name="Content Placeholder 2"/>
          <p:cNvSpPr>
            <a:spLocks noGrp="1"/>
          </p:cNvSpPr>
          <p:nvPr>
            <p:ph sz="half" idx="2"/>
          </p:nvPr>
        </p:nvSpPr>
        <p:spPr>
          <a:xfrm>
            <a:off x="914400" y="2743200"/>
            <a:ext cx="3346704" cy="2743200"/>
          </a:xfrm>
        </p:spPr>
        <p:txBody>
          <a:bodyPr/>
          <a:lstStyle/>
          <a:p>
            <a:pPr>
              <a:buClr>
                <a:srgbClr val="002060"/>
              </a:buClr>
              <a:buSzPct val="95000"/>
              <a:buFont typeface="Wingdings" pitchFamily="2" charset="2"/>
              <a:buChar char="Ø"/>
            </a:pPr>
            <a:r>
              <a:rPr lang="en-US" dirty="0">
                <a:solidFill>
                  <a:schemeClr val="accent1">
                    <a:lumMod val="75000"/>
                  </a:schemeClr>
                </a:solidFill>
              </a:rPr>
              <a:t>To carry on the business of Debtor on his/her behalf</a:t>
            </a:r>
          </a:p>
          <a:p>
            <a:pPr>
              <a:buClr>
                <a:srgbClr val="002060"/>
              </a:buClr>
              <a:buSzPct val="95000"/>
              <a:buFont typeface="Wingdings" pitchFamily="2" charset="2"/>
              <a:buChar char="Ø"/>
            </a:pPr>
            <a:endParaRPr lang="en-US" dirty="0">
              <a:solidFill>
                <a:schemeClr val="accent1">
                  <a:lumMod val="75000"/>
                </a:schemeClr>
              </a:solidFill>
            </a:endParaRPr>
          </a:p>
          <a:p>
            <a:pPr>
              <a:buClr>
                <a:srgbClr val="002060"/>
              </a:buClr>
              <a:buSzPct val="95000"/>
              <a:buFont typeface="Wingdings" pitchFamily="2" charset="2"/>
              <a:buChar char="Ø"/>
            </a:pPr>
            <a:r>
              <a:rPr lang="en-US" dirty="0">
                <a:solidFill>
                  <a:schemeClr val="accent1">
                    <a:lumMod val="75000"/>
                  </a:schemeClr>
                </a:solidFill>
              </a:rPr>
              <a:t> Realise the assets of the Debtor</a:t>
            </a:r>
          </a:p>
          <a:p>
            <a:pPr>
              <a:buClr>
                <a:srgbClr val="002060"/>
              </a:buClr>
              <a:buSzPct val="95000"/>
              <a:buFont typeface="Wingdings" pitchFamily="2" charset="2"/>
              <a:buChar char="Ø"/>
            </a:pPr>
            <a:endParaRPr lang="en-US" dirty="0">
              <a:solidFill>
                <a:schemeClr val="accent1">
                  <a:lumMod val="75000"/>
                </a:schemeClr>
              </a:solidFill>
            </a:endParaRPr>
          </a:p>
          <a:p>
            <a:pPr>
              <a:buClr>
                <a:srgbClr val="002060"/>
              </a:buClr>
              <a:buSzPct val="95000"/>
              <a:buFont typeface="Wingdings" pitchFamily="2" charset="2"/>
              <a:buChar char="Ø"/>
            </a:pPr>
            <a:r>
              <a:rPr lang="en-US" dirty="0">
                <a:solidFill>
                  <a:schemeClr val="accent1">
                    <a:lumMod val="75000"/>
                  </a:schemeClr>
                </a:solidFill>
              </a:rPr>
              <a:t> Admisinster or dispose any funds of the debtor</a:t>
            </a:r>
          </a:p>
          <a:p>
            <a:pPr marL="45720" indent="0">
              <a:buClr>
                <a:srgbClr val="002060"/>
              </a:buClr>
              <a:buSzPct val="95000"/>
              <a:buNone/>
            </a:pPr>
            <a:endParaRPr lang="en-US" dirty="0">
              <a:solidFill>
                <a:schemeClr val="accent1">
                  <a:lumMod val="75000"/>
                </a:schemeClr>
              </a:solidFill>
            </a:endParaRPr>
          </a:p>
          <a:p>
            <a:pPr marL="45720" indent="0">
              <a:buClr>
                <a:srgbClr val="002060"/>
              </a:buClr>
              <a:buSzPct val="95000"/>
              <a:buNone/>
            </a:pPr>
            <a:endParaRPr lang="en-US" dirty="0">
              <a:solidFill>
                <a:schemeClr val="accent1">
                  <a:lumMod val="75000"/>
                </a:schemeClr>
              </a:solidFill>
            </a:endParaRPr>
          </a:p>
        </p:txBody>
      </p:sp>
      <p:sp>
        <p:nvSpPr>
          <p:cNvPr id="4" name="Text Placeholder 3"/>
          <p:cNvSpPr>
            <a:spLocks noGrp="1"/>
          </p:cNvSpPr>
          <p:nvPr>
            <p:ph type="body" sz="quarter" idx="3"/>
          </p:nvPr>
        </p:nvSpPr>
        <p:spPr>
          <a:xfrm>
            <a:off x="4800600" y="1981200"/>
            <a:ext cx="3346704" cy="639762"/>
          </a:xfrm>
        </p:spPr>
        <p:txBody>
          <a:bodyPr/>
          <a:lstStyle/>
          <a:p>
            <a:r>
              <a:rPr lang="en-US" u="sng" dirty="0">
                <a:solidFill>
                  <a:srgbClr val="C00000"/>
                </a:solidFill>
              </a:rPr>
              <a:t>SHALL INCLUDE</a:t>
            </a:r>
          </a:p>
        </p:txBody>
      </p:sp>
      <p:sp>
        <p:nvSpPr>
          <p:cNvPr id="5" name="Content Placeholder 4"/>
          <p:cNvSpPr>
            <a:spLocks noGrp="1"/>
          </p:cNvSpPr>
          <p:nvPr>
            <p:ph sz="quarter" idx="4"/>
          </p:nvPr>
        </p:nvSpPr>
        <p:spPr>
          <a:xfrm>
            <a:off x="4800600" y="2743200"/>
            <a:ext cx="3346704" cy="2743200"/>
          </a:xfrm>
        </p:spPr>
        <p:txBody>
          <a:bodyPr/>
          <a:lstStyle/>
          <a:p>
            <a:pPr>
              <a:buClr>
                <a:srgbClr val="002060"/>
              </a:buClr>
              <a:buSzPct val="95000"/>
              <a:buFont typeface="Wingdings" pitchFamily="2" charset="2"/>
              <a:buChar char="Ø"/>
            </a:pPr>
            <a:r>
              <a:rPr lang="en-US" dirty="0"/>
              <a:t> </a:t>
            </a:r>
            <a:r>
              <a:rPr lang="en-US" dirty="0">
                <a:solidFill>
                  <a:schemeClr val="accent1">
                    <a:lumMod val="75000"/>
                  </a:schemeClr>
                </a:solidFill>
              </a:rPr>
              <a:t>Justification for the plan and basis on which creditors may agree</a:t>
            </a:r>
          </a:p>
          <a:p>
            <a:pPr>
              <a:buClr>
                <a:srgbClr val="002060"/>
              </a:buClr>
              <a:buSzPct val="95000"/>
              <a:buFont typeface="Wingdings" pitchFamily="2" charset="2"/>
              <a:buChar char="Ø"/>
            </a:pPr>
            <a:endParaRPr lang="en-US" dirty="0">
              <a:solidFill>
                <a:schemeClr val="accent1">
                  <a:lumMod val="75000"/>
                </a:schemeClr>
              </a:solidFill>
            </a:endParaRPr>
          </a:p>
          <a:p>
            <a:pPr>
              <a:buClr>
                <a:srgbClr val="002060"/>
              </a:buClr>
              <a:buSzPct val="95000"/>
              <a:buFont typeface="Wingdings" pitchFamily="2" charset="2"/>
              <a:buChar char="Ø"/>
            </a:pPr>
            <a:r>
              <a:rPr lang="en-US" dirty="0">
                <a:solidFill>
                  <a:schemeClr val="accent1">
                    <a:lumMod val="75000"/>
                  </a:schemeClr>
                </a:solidFill>
              </a:rPr>
              <a:t> Provision for payment of fee to the RP</a:t>
            </a:r>
          </a:p>
          <a:p>
            <a:pPr>
              <a:buClr>
                <a:srgbClr val="002060"/>
              </a:buClr>
              <a:buSzPct val="95000"/>
              <a:buFont typeface="Wingdings" pitchFamily="2" charset="2"/>
              <a:buChar char="Ø"/>
            </a:pPr>
            <a:endParaRPr lang="en-US" dirty="0">
              <a:solidFill>
                <a:schemeClr val="accent1">
                  <a:lumMod val="75000"/>
                </a:schemeClr>
              </a:solidFill>
            </a:endParaRPr>
          </a:p>
          <a:p>
            <a:pPr>
              <a:buClr>
                <a:srgbClr val="002060"/>
              </a:buClr>
              <a:buSzPct val="95000"/>
              <a:buFont typeface="Wingdings" pitchFamily="2" charset="2"/>
              <a:buChar char="Ø"/>
            </a:pPr>
            <a:r>
              <a:rPr lang="en-US" dirty="0">
                <a:solidFill>
                  <a:schemeClr val="accent1">
                    <a:lumMod val="75000"/>
                  </a:schemeClr>
                </a:solidFill>
              </a:rPr>
              <a:t> Implementation schedule</a:t>
            </a:r>
          </a:p>
        </p:txBody>
      </p:sp>
      <p:sp>
        <p:nvSpPr>
          <p:cNvPr id="6" name="Title 5"/>
          <p:cNvSpPr>
            <a:spLocks noGrp="1"/>
          </p:cNvSpPr>
          <p:nvPr>
            <p:ph type="title"/>
          </p:nvPr>
        </p:nvSpPr>
        <p:spPr>
          <a:xfrm>
            <a:off x="1295400" y="533400"/>
            <a:ext cx="6512511" cy="990600"/>
          </a:xfrm>
        </p:spPr>
        <p:txBody>
          <a:bodyPr/>
          <a:lstStyle/>
          <a:p>
            <a:pPr marL="0" indent="0" algn="ctr">
              <a:buNone/>
            </a:pPr>
            <a:r>
              <a:rPr lang="en-US" i="1" u="sng" dirty="0"/>
              <a:t>REPAYMENT PLAN</a:t>
            </a:r>
          </a:p>
        </p:txBody>
      </p:sp>
    </p:spTree>
    <p:extLst>
      <p:ext uri="{BB962C8B-B14F-4D97-AF65-F5344CB8AC3E}">
        <p14:creationId xmlns:p14="http://schemas.microsoft.com/office/powerpoint/2010/main" xmlns="" val="1982533837"/>
      </p:ext>
    </p:extLst>
  </p:cSld>
  <p:clrMapOvr>
    <a:masterClrMapping/>
  </p:clrMapOvr>
  <p:transition spd="slow">
    <p:randomBar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1066800"/>
            <a:ext cx="6934200" cy="4572000"/>
          </a:xfrm>
        </p:spPr>
        <p:txBody>
          <a:bodyPr/>
          <a:lstStyle/>
          <a:p>
            <a:pPr marL="0" indent="0" algn="ctr">
              <a:buNone/>
            </a:pPr>
            <a:r>
              <a:rPr lang="en-US" sz="6000" dirty="0"/>
              <a:t>REPORT BY </a:t>
            </a:r>
            <a:r>
              <a:rPr lang="en-US" sz="6000" i="1" u="sng" dirty="0">
                <a:solidFill>
                  <a:srgbClr val="FF0000"/>
                </a:solidFill>
              </a:rPr>
              <a:t>RESOLUTION PROFESSIONAL </a:t>
            </a:r>
            <a:r>
              <a:rPr lang="en-US" sz="6000" dirty="0"/>
              <a:t/>
            </a:r>
            <a:br>
              <a:rPr lang="en-US" sz="6000" dirty="0"/>
            </a:br>
            <a:r>
              <a:rPr lang="en-US" sz="6000" dirty="0"/>
              <a:t>ON </a:t>
            </a:r>
            <a:br>
              <a:rPr lang="en-US" sz="6000" dirty="0"/>
            </a:br>
            <a:r>
              <a:rPr lang="en-US" sz="6000" i="1" u="sng" dirty="0">
                <a:solidFill>
                  <a:schemeClr val="accent1">
                    <a:lumMod val="75000"/>
                  </a:schemeClr>
                </a:solidFill>
              </a:rPr>
              <a:t>REPAYMENT PLAN </a:t>
            </a:r>
          </a:p>
        </p:txBody>
      </p:sp>
    </p:spTree>
    <p:extLst>
      <p:ext uri="{BB962C8B-B14F-4D97-AF65-F5344CB8AC3E}">
        <p14:creationId xmlns:p14="http://schemas.microsoft.com/office/powerpoint/2010/main" xmlns="" val="701106131"/>
      </p:ext>
    </p:extLst>
  </p:cSld>
  <p:clrMapOvr>
    <a:masterClrMapping/>
  </p:clrMapOvr>
  <p:transition spd="slow">
    <p:randomBar dir="ver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90600"/>
            <a:ext cx="6934200" cy="1143000"/>
          </a:xfrm>
        </p:spPr>
        <p:txBody>
          <a:bodyPr/>
          <a:lstStyle/>
          <a:p>
            <a:pPr marL="0" indent="0" algn="ctr">
              <a:buNone/>
            </a:pPr>
            <a:r>
              <a:rPr lang="en-US" i="1" u="sng" dirty="0"/>
              <a:t>MEETING OF CREDITORS</a:t>
            </a:r>
          </a:p>
        </p:txBody>
      </p:sp>
      <p:sp>
        <p:nvSpPr>
          <p:cNvPr id="3" name="Content Placeholder 2"/>
          <p:cNvSpPr>
            <a:spLocks noGrp="1"/>
          </p:cNvSpPr>
          <p:nvPr>
            <p:ph sz="quarter" idx="13"/>
          </p:nvPr>
        </p:nvSpPr>
        <p:spPr>
          <a:xfrm>
            <a:off x="1676400" y="2286000"/>
            <a:ext cx="5562600" cy="3657600"/>
          </a:xfrm>
        </p:spPr>
        <p:txBody>
          <a:bodyPr>
            <a:noAutofit/>
          </a:bodyPr>
          <a:lstStyle/>
          <a:p>
            <a:pPr marL="45720" indent="0" algn="just">
              <a:buNone/>
            </a:pPr>
            <a:r>
              <a:rPr lang="en-US" sz="2400" dirty="0">
                <a:solidFill>
                  <a:schemeClr val="accent1">
                    <a:lumMod val="75000"/>
                  </a:schemeClr>
                </a:solidFill>
              </a:rPr>
              <a:t>Resolution Professional in his/her report shall specify whether or not to call a meeting of Creditor.</a:t>
            </a:r>
          </a:p>
          <a:p>
            <a:pPr marL="45720" indent="0" algn="just">
              <a:buNone/>
            </a:pPr>
            <a:r>
              <a:rPr lang="en-US" sz="2400" dirty="0">
                <a:solidFill>
                  <a:schemeClr val="accent1">
                    <a:lumMod val="75000"/>
                  </a:schemeClr>
                </a:solidFill>
              </a:rPr>
              <a:t>In case RP decides against calling of meeting, reasons for the same is to be provided</a:t>
            </a:r>
          </a:p>
          <a:p>
            <a:pPr marL="45720" indent="0" algn="just">
              <a:buNone/>
            </a:pPr>
            <a:r>
              <a:rPr lang="en-US" sz="2400" dirty="0">
                <a:solidFill>
                  <a:schemeClr val="accent1">
                    <a:lumMod val="75000"/>
                  </a:schemeClr>
                </a:solidFill>
              </a:rPr>
              <a:t>In summoning meeting at a venue, convenience of creditors shall be considered</a:t>
            </a:r>
          </a:p>
          <a:p>
            <a:pPr marL="45720" indent="0" algn="just">
              <a:buNone/>
            </a:pPr>
            <a:endParaRPr lang="en-US" sz="2400" dirty="0">
              <a:solidFill>
                <a:schemeClr val="accent1">
                  <a:lumMod val="75000"/>
                </a:schemeClr>
              </a:solidFill>
            </a:endParaRPr>
          </a:p>
        </p:txBody>
      </p:sp>
    </p:spTree>
    <p:extLst>
      <p:ext uri="{BB962C8B-B14F-4D97-AF65-F5344CB8AC3E}">
        <p14:creationId xmlns:p14="http://schemas.microsoft.com/office/powerpoint/2010/main" xmlns="" val="1957866730"/>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914400"/>
            <a:ext cx="6512511" cy="1143000"/>
          </a:xfrm>
        </p:spPr>
        <p:txBody>
          <a:bodyPr/>
          <a:lstStyle/>
          <a:p>
            <a:pPr marL="0" indent="0" algn="ctr">
              <a:buNone/>
            </a:pPr>
            <a:r>
              <a:rPr lang="en-US" i="1" u="sng" dirty="0"/>
              <a:t>CORPORATE PERSON</a:t>
            </a:r>
          </a:p>
        </p:txBody>
      </p:sp>
      <p:sp>
        <p:nvSpPr>
          <p:cNvPr id="3" name="Content Placeholder 2"/>
          <p:cNvSpPr>
            <a:spLocks noGrp="1"/>
          </p:cNvSpPr>
          <p:nvPr>
            <p:ph sz="quarter" idx="13"/>
          </p:nvPr>
        </p:nvSpPr>
        <p:spPr>
          <a:xfrm>
            <a:off x="1371600" y="2286000"/>
            <a:ext cx="6400800" cy="3063240"/>
          </a:xfrm>
        </p:spPr>
        <p:txBody>
          <a:bodyPr>
            <a:normAutofit lnSpcReduction="10000"/>
          </a:bodyPr>
          <a:lstStyle/>
          <a:p>
            <a:pPr marL="45720" indent="0">
              <a:buNone/>
            </a:pPr>
            <a:r>
              <a:rPr lang="en-US" dirty="0">
                <a:solidFill>
                  <a:schemeClr val="accent1">
                    <a:lumMod val="75000"/>
                  </a:schemeClr>
                </a:solidFill>
              </a:rPr>
              <a:t>As defined under Section 3(7) of IBC, 2016, we can conclude that following are termed as CORPORATE PERSON: -</a:t>
            </a:r>
          </a:p>
          <a:p>
            <a:pPr>
              <a:buClr>
                <a:srgbClr val="002060"/>
              </a:buClr>
              <a:buSzPct val="95000"/>
              <a:buFont typeface="Wingdings" pitchFamily="2" charset="2"/>
              <a:buChar char="ü"/>
            </a:pPr>
            <a:r>
              <a:rPr lang="en-US" dirty="0">
                <a:solidFill>
                  <a:schemeClr val="accent1">
                    <a:lumMod val="75000"/>
                  </a:schemeClr>
                </a:solidFill>
              </a:rPr>
              <a:t>A Company</a:t>
            </a:r>
          </a:p>
          <a:p>
            <a:pPr>
              <a:buClr>
                <a:srgbClr val="002060"/>
              </a:buClr>
              <a:buSzPct val="95000"/>
              <a:buFont typeface="Wingdings" pitchFamily="2" charset="2"/>
              <a:buChar char="ü"/>
            </a:pPr>
            <a:r>
              <a:rPr lang="en-US" dirty="0">
                <a:solidFill>
                  <a:schemeClr val="accent1">
                    <a:lumMod val="75000"/>
                  </a:schemeClr>
                </a:solidFill>
              </a:rPr>
              <a:t>A LLP</a:t>
            </a:r>
          </a:p>
          <a:p>
            <a:pPr>
              <a:buClr>
                <a:srgbClr val="002060"/>
              </a:buClr>
              <a:buSzPct val="95000"/>
              <a:buFont typeface="Wingdings" pitchFamily="2" charset="2"/>
              <a:buChar char="ü"/>
            </a:pPr>
            <a:r>
              <a:rPr lang="en-US" dirty="0">
                <a:solidFill>
                  <a:schemeClr val="accent1">
                    <a:lumMod val="75000"/>
                  </a:schemeClr>
                </a:solidFill>
              </a:rPr>
              <a:t>Any other person incorporated with limited liability</a:t>
            </a:r>
          </a:p>
          <a:p>
            <a:pPr marL="45720" indent="0">
              <a:buClr>
                <a:srgbClr val="002060"/>
              </a:buClr>
              <a:buSzPct val="95000"/>
              <a:buNone/>
            </a:pPr>
            <a:r>
              <a:rPr lang="en-US" dirty="0">
                <a:solidFill>
                  <a:srgbClr val="FF0000"/>
                </a:solidFill>
              </a:rPr>
              <a:t>NOTE: - SHALL NOT INCLUDE “FSP”</a:t>
            </a:r>
          </a:p>
          <a:p>
            <a:pPr marL="45720" indent="0">
              <a:buNone/>
            </a:pPr>
            <a:endParaRPr lang="en-US" dirty="0"/>
          </a:p>
        </p:txBody>
      </p:sp>
    </p:spTree>
    <p:extLst>
      <p:ext uri="{BB962C8B-B14F-4D97-AF65-F5344CB8AC3E}">
        <p14:creationId xmlns:p14="http://schemas.microsoft.com/office/powerpoint/2010/main" xmlns="" val="3777729606"/>
      </p:ext>
    </p:extLst>
  </p:cSld>
  <p:clrMapOvr>
    <a:masterClrMapping/>
  </p:clrMapOvr>
  <p:transition spd="slow">
    <p:randomBar dir="ver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0"/>
            <a:ext cx="6705600" cy="3962400"/>
          </a:xfrm>
          <a:solidFill>
            <a:schemeClr val="accent1">
              <a:lumMod val="20000"/>
              <a:lumOff val="80000"/>
            </a:schemeClr>
          </a:solidFill>
        </p:spPr>
        <p:txBody>
          <a:bodyPr/>
          <a:lstStyle/>
          <a:p>
            <a:pPr marL="0" indent="0" algn="ctr">
              <a:buNone/>
            </a:pPr>
            <a:r>
              <a:rPr lang="en-US" sz="6000" i="1" u="sng" dirty="0">
                <a:solidFill>
                  <a:schemeClr val="accent1">
                    <a:lumMod val="75000"/>
                  </a:schemeClr>
                </a:solidFill>
              </a:rPr>
              <a:t>REPORT OF MEETING OF CREDITORS ON REPAYMENT PLAN</a:t>
            </a:r>
          </a:p>
        </p:txBody>
      </p:sp>
    </p:spTree>
    <p:extLst>
      <p:ext uri="{BB962C8B-B14F-4D97-AF65-F5344CB8AC3E}">
        <p14:creationId xmlns:p14="http://schemas.microsoft.com/office/powerpoint/2010/main" xmlns="" val="995799505"/>
      </p:ext>
    </p:extLst>
  </p:cSld>
  <p:clrMapOvr>
    <a:masterClrMapping/>
  </p:clrMapOvr>
  <p:transition spd="slow">
    <p:randomBar dir="ver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990600" y="2286000"/>
            <a:ext cx="3346704" cy="639762"/>
          </a:xfrm>
        </p:spPr>
        <p:txBody>
          <a:bodyPr/>
          <a:lstStyle/>
          <a:p>
            <a:r>
              <a:rPr lang="en-US" u="sng" dirty="0">
                <a:solidFill>
                  <a:srgbClr val="FF0000"/>
                </a:solidFill>
              </a:rPr>
              <a:t>EFFECTS</a:t>
            </a:r>
          </a:p>
        </p:txBody>
      </p:sp>
      <p:sp>
        <p:nvSpPr>
          <p:cNvPr id="6" name="Content Placeholder 5"/>
          <p:cNvSpPr>
            <a:spLocks noGrp="1"/>
          </p:cNvSpPr>
          <p:nvPr>
            <p:ph sz="half" idx="2"/>
          </p:nvPr>
        </p:nvSpPr>
        <p:spPr>
          <a:xfrm>
            <a:off x="990600" y="3048000"/>
            <a:ext cx="3346704" cy="2743200"/>
          </a:xfrm>
        </p:spPr>
        <p:txBody>
          <a:bodyPr/>
          <a:lstStyle/>
          <a:p>
            <a:pPr marL="45720" indent="0">
              <a:buNone/>
            </a:pPr>
            <a:r>
              <a:rPr lang="en-US" dirty="0">
                <a:solidFill>
                  <a:schemeClr val="accent1">
                    <a:lumMod val="75000"/>
                  </a:schemeClr>
                </a:solidFill>
              </a:rPr>
              <a:t>If the Repayment Plan gets approval from the AA then:</a:t>
            </a:r>
          </a:p>
          <a:p>
            <a:pPr>
              <a:buClr>
                <a:srgbClr val="002060"/>
              </a:buClr>
              <a:buSzPct val="95000"/>
              <a:buFont typeface="Wingdings" pitchFamily="2" charset="2"/>
              <a:buChar char="ü"/>
            </a:pPr>
            <a:r>
              <a:rPr lang="en-US" dirty="0">
                <a:solidFill>
                  <a:schemeClr val="accent1">
                    <a:lumMod val="75000"/>
                  </a:schemeClr>
                </a:solidFill>
              </a:rPr>
              <a:t> It takes effect as if the same has been proposed by Debtor in meeting</a:t>
            </a:r>
          </a:p>
          <a:p>
            <a:pPr>
              <a:buClr>
                <a:srgbClr val="002060"/>
              </a:buClr>
              <a:buSzPct val="95000"/>
              <a:buFont typeface="Wingdings" pitchFamily="2" charset="2"/>
              <a:buChar char="ü"/>
            </a:pPr>
            <a:r>
              <a:rPr lang="en-US" dirty="0">
                <a:solidFill>
                  <a:schemeClr val="accent1">
                    <a:lumMod val="75000"/>
                  </a:schemeClr>
                </a:solidFill>
              </a:rPr>
              <a:t> It shall be binding on all the creditors of </a:t>
            </a:r>
            <a:r>
              <a:rPr lang="en-US" b="1" dirty="0">
                <a:solidFill>
                  <a:schemeClr val="accent1">
                    <a:lumMod val="75000"/>
                  </a:schemeClr>
                </a:solidFill>
              </a:rPr>
              <a:t>List of Creditors</a:t>
            </a:r>
            <a:r>
              <a:rPr lang="en-US" dirty="0">
                <a:solidFill>
                  <a:schemeClr val="accent1">
                    <a:lumMod val="75000"/>
                  </a:schemeClr>
                </a:solidFill>
              </a:rPr>
              <a:t> and the Debtor</a:t>
            </a:r>
          </a:p>
        </p:txBody>
      </p:sp>
      <p:sp>
        <p:nvSpPr>
          <p:cNvPr id="7" name="Text Placeholder 6"/>
          <p:cNvSpPr>
            <a:spLocks noGrp="1"/>
          </p:cNvSpPr>
          <p:nvPr>
            <p:ph type="body" sz="quarter" idx="3"/>
          </p:nvPr>
        </p:nvSpPr>
        <p:spPr>
          <a:xfrm>
            <a:off x="4800600" y="2286000"/>
            <a:ext cx="3346704" cy="639762"/>
          </a:xfrm>
        </p:spPr>
        <p:txBody>
          <a:bodyPr/>
          <a:lstStyle/>
          <a:p>
            <a:r>
              <a:rPr lang="en-US" u="sng" dirty="0">
                <a:solidFill>
                  <a:srgbClr val="FF0000"/>
                </a:solidFill>
              </a:rPr>
              <a:t>IMPLEMENTATION</a:t>
            </a:r>
          </a:p>
        </p:txBody>
      </p:sp>
      <p:sp>
        <p:nvSpPr>
          <p:cNvPr id="8" name="Content Placeholder 7"/>
          <p:cNvSpPr>
            <a:spLocks noGrp="1"/>
          </p:cNvSpPr>
          <p:nvPr>
            <p:ph sz="quarter" idx="4"/>
          </p:nvPr>
        </p:nvSpPr>
        <p:spPr>
          <a:xfrm>
            <a:off x="4800600" y="3048000"/>
            <a:ext cx="3346704" cy="2743200"/>
          </a:xfrm>
        </p:spPr>
        <p:txBody>
          <a:bodyPr/>
          <a:lstStyle/>
          <a:p>
            <a:pPr algn="just">
              <a:buClr>
                <a:srgbClr val="002060"/>
              </a:buClr>
              <a:buSzPct val="95000"/>
              <a:buFont typeface="Wingdings" pitchFamily="2" charset="2"/>
              <a:buChar char="ü"/>
            </a:pPr>
            <a:r>
              <a:rPr lang="en-US" dirty="0">
                <a:solidFill>
                  <a:schemeClr val="accent1">
                    <a:lumMod val="75000"/>
                  </a:schemeClr>
                </a:solidFill>
              </a:rPr>
              <a:t>The Resolution Professional   shall be responsible for implementation and supervision of the Repayment Plan.</a:t>
            </a:r>
          </a:p>
          <a:p>
            <a:pPr algn="just">
              <a:buClr>
                <a:srgbClr val="002060"/>
              </a:buClr>
              <a:buSzPct val="95000"/>
              <a:buFont typeface="Wingdings" pitchFamily="2" charset="2"/>
              <a:buChar char="ü"/>
            </a:pPr>
            <a:r>
              <a:rPr lang="en-US" dirty="0">
                <a:solidFill>
                  <a:schemeClr val="accent1">
                    <a:lumMod val="75000"/>
                  </a:schemeClr>
                </a:solidFill>
              </a:rPr>
              <a:t>The Resolution Professional may apply to the AA for necessary directions</a:t>
            </a:r>
          </a:p>
        </p:txBody>
      </p:sp>
      <p:sp>
        <p:nvSpPr>
          <p:cNvPr id="4" name="Title 3"/>
          <p:cNvSpPr>
            <a:spLocks noGrp="1"/>
          </p:cNvSpPr>
          <p:nvPr>
            <p:ph type="title"/>
          </p:nvPr>
        </p:nvSpPr>
        <p:spPr>
          <a:xfrm>
            <a:off x="1828800" y="533400"/>
            <a:ext cx="5410200" cy="1600200"/>
          </a:xfrm>
        </p:spPr>
        <p:txBody>
          <a:bodyPr/>
          <a:lstStyle/>
          <a:p>
            <a:pPr marL="0" indent="0" algn="ctr">
              <a:buNone/>
            </a:pPr>
            <a:r>
              <a:rPr lang="en-US" i="1" u="sng" dirty="0">
                <a:solidFill>
                  <a:schemeClr val="accent5">
                    <a:lumMod val="50000"/>
                  </a:schemeClr>
                </a:solidFill>
              </a:rPr>
              <a:t>ORDER OF AA ON REPAYMENT PLAN</a:t>
            </a:r>
          </a:p>
        </p:txBody>
      </p:sp>
    </p:spTree>
    <p:extLst>
      <p:ext uri="{BB962C8B-B14F-4D97-AF65-F5344CB8AC3E}">
        <p14:creationId xmlns:p14="http://schemas.microsoft.com/office/powerpoint/2010/main" xmlns="" val="352554981"/>
      </p:ext>
    </p:extLst>
  </p:cSld>
  <p:clrMapOvr>
    <a:masterClrMapping/>
  </p:clrMapOvr>
  <p:transition spd="slow">
    <p:randomBar dir="ver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066800" y="2590800"/>
            <a:ext cx="3346704" cy="639762"/>
          </a:xfrm>
        </p:spPr>
        <p:txBody>
          <a:bodyPr/>
          <a:lstStyle/>
          <a:p>
            <a:r>
              <a:rPr lang="en-US" u="sng" dirty="0"/>
              <a:t>COMPLETION</a:t>
            </a:r>
          </a:p>
        </p:txBody>
      </p:sp>
      <p:sp>
        <p:nvSpPr>
          <p:cNvPr id="3" name="Content Placeholder 2"/>
          <p:cNvSpPr>
            <a:spLocks noGrp="1"/>
          </p:cNvSpPr>
          <p:nvPr>
            <p:ph sz="half" idx="2"/>
          </p:nvPr>
        </p:nvSpPr>
        <p:spPr>
          <a:xfrm>
            <a:off x="1066800" y="3352800"/>
            <a:ext cx="3346704" cy="2743200"/>
          </a:xfrm>
        </p:spPr>
        <p:txBody>
          <a:bodyPr/>
          <a:lstStyle/>
          <a:p>
            <a:pPr marL="45720" indent="0" algn="just">
              <a:buNone/>
            </a:pPr>
            <a:r>
              <a:rPr lang="en-US" dirty="0">
                <a:solidFill>
                  <a:schemeClr val="accent1">
                    <a:lumMod val="75000"/>
                  </a:schemeClr>
                </a:solidFill>
              </a:rPr>
              <a:t>RP shall within 14 days of completion, provide:</a:t>
            </a:r>
          </a:p>
          <a:p>
            <a:pPr algn="just">
              <a:buClr>
                <a:srgbClr val="002060"/>
              </a:buClr>
              <a:buSzPct val="95000"/>
              <a:buFont typeface="Wingdings" pitchFamily="2" charset="2"/>
              <a:buChar char="Ø"/>
            </a:pPr>
            <a:r>
              <a:rPr lang="en-US" dirty="0">
                <a:solidFill>
                  <a:schemeClr val="accent1">
                    <a:lumMod val="75000"/>
                  </a:schemeClr>
                </a:solidFill>
              </a:rPr>
              <a:t> A notice that the Repayment Plan has been fully implemented</a:t>
            </a:r>
          </a:p>
          <a:p>
            <a:pPr algn="just">
              <a:buClr>
                <a:srgbClr val="002060"/>
              </a:buClr>
              <a:buSzPct val="95000"/>
              <a:buFont typeface="Wingdings" pitchFamily="2" charset="2"/>
              <a:buChar char="Ø"/>
            </a:pPr>
            <a:r>
              <a:rPr lang="en-US" dirty="0">
                <a:solidFill>
                  <a:schemeClr val="accent1">
                    <a:lumMod val="75000"/>
                  </a:schemeClr>
                </a:solidFill>
              </a:rPr>
              <a:t> A copy of Report by RP summarising all the receipts and payments</a:t>
            </a:r>
          </a:p>
        </p:txBody>
      </p:sp>
      <p:sp>
        <p:nvSpPr>
          <p:cNvPr id="4" name="Text Placeholder 3"/>
          <p:cNvSpPr>
            <a:spLocks noGrp="1"/>
          </p:cNvSpPr>
          <p:nvPr>
            <p:ph type="body" sz="quarter" idx="3"/>
          </p:nvPr>
        </p:nvSpPr>
        <p:spPr>
          <a:xfrm>
            <a:off x="4800600" y="2590800"/>
            <a:ext cx="3346704" cy="639762"/>
          </a:xfrm>
        </p:spPr>
        <p:txBody>
          <a:bodyPr/>
          <a:lstStyle/>
          <a:p>
            <a:r>
              <a:rPr lang="en-US" u="sng" dirty="0"/>
              <a:t>PREMATURE END</a:t>
            </a:r>
          </a:p>
        </p:txBody>
      </p:sp>
      <p:sp>
        <p:nvSpPr>
          <p:cNvPr id="5" name="Content Placeholder 4"/>
          <p:cNvSpPr>
            <a:spLocks noGrp="1"/>
          </p:cNvSpPr>
          <p:nvPr>
            <p:ph sz="quarter" idx="4"/>
          </p:nvPr>
        </p:nvSpPr>
        <p:spPr>
          <a:xfrm>
            <a:off x="4800600" y="3352800"/>
            <a:ext cx="3346704" cy="2743200"/>
          </a:xfrm>
        </p:spPr>
        <p:txBody>
          <a:bodyPr/>
          <a:lstStyle/>
          <a:p>
            <a:pPr marL="45720" indent="0" algn="just">
              <a:buNone/>
            </a:pPr>
            <a:r>
              <a:rPr lang="en-US" dirty="0">
                <a:solidFill>
                  <a:schemeClr val="accent1">
                    <a:lumMod val="75000"/>
                  </a:schemeClr>
                </a:solidFill>
              </a:rPr>
              <a:t>A Repayment Plan is said to have ended prematurely if the same has come to an end before its full implementation</a:t>
            </a:r>
          </a:p>
          <a:p>
            <a:pPr marL="45720" indent="0" algn="just">
              <a:buNone/>
            </a:pPr>
            <a:r>
              <a:rPr lang="en-US" dirty="0">
                <a:solidFill>
                  <a:schemeClr val="accent1">
                    <a:lumMod val="75000"/>
                  </a:schemeClr>
                </a:solidFill>
              </a:rPr>
              <a:t>In case of premature end, A report by RP is to be submitted with AA stating reasons for such end</a:t>
            </a:r>
          </a:p>
        </p:txBody>
      </p:sp>
      <p:sp>
        <p:nvSpPr>
          <p:cNvPr id="6" name="Title 5"/>
          <p:cNvSpPr>
            <a:spLocks noGrp="1"/>
          </p:cNvSpPr>
          <p:nvPr>
            <p:ph type="title"/>
          </p:nvPr>
        </p:nvSpPr>
        <p:spPr>
          <a:xfrm>
            <a:off x="1295400" y="762000"/>
            <a:ext cx="6512511" cy="1676400"/>
          </a:xfrm>
        </p:spPr>
        <p:txBody>
          <a:bodyPr/>
          <a:lstStyle/>
          <a:p>
            <a:pPr marL="0" indent="0" algn="ctr">
              <a:buNone/>
            </a:pPr>
            <a:r>
              <a:rPr lang="en-US" u="sng" dirty="0">
                <a:solidFill>
                  <a:schemeClr val="accent6">
                    <a:lumMod val="50000"/>
                  </a:schemeClr>
                </a:solidFill>
              </a:rPr>
              <a:t>CONCLUDING THE REPAYMENT PLAN</a:t>
            </a:r>
          </a:p>
        </p:txBody>
      </p:sp>
    </p:spTree>
    <p:extLst>
      <p:ext uri="{BB962C8B-B14F-4D97-AF65-F5344CB8AC3E}">
        <p14:creationId xmlns:p14="http://schemas.microsoft.com/office/powerpoint/2010/main" xmlns="" val="4136461081"/>
      </p:ext>
    </p:extLst>
  </p:cSld>
  <p:clrMapOvr>
    <a:masterClrMapping/>
  </p:clrMapOvr>
  <p:transition spd="slow">
    <p:randomBar dir="ver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38200"/>
            <a:ext cx="6512511" cy="1143000"/>
          </a:xfrm>
        </p:spPr>
        <p:txBody>
          <a:bodyPr/>
          <a:lstStyle/>
          <a:p>
            <a:pPr marL="0" indent="0" algn="ctr">
              <a:buNone/>
            </a:pPr>
            <a:r>
              <a:rPr lang="en-US" i="1" u="sng" dirty="0">
                <a:solidFill>
                  <a:srgbClr val="FF0000"/>
                </a:solidFill>
              </a:rPr>
              <a:t>DISCHARGE ORDER</a:t>
            </a:r>
          </a:p>
        </p:txBody>
      </p:sp>
      <p:sp>
        <p:nvSpPr>
          <p:cNvPr id="3" name="Content Placeholder 2"/>
          <p:cNvSpPr>
            <a:spLocks noGrp="1"/>
          </p:cNvSpPr>
          <p:nvPr>
            <p:ph sz="quarter" idx="13"/>
          </p:nvPr>
        </p:nvSpPr>
        <p:spPr>
          <a:xfrm>
            <a:off x="1219200" y="2286000"/>
            <a:ext cx="6400800" cy="3124200"/>
          </a:xfrm>
        </p:spPr>
        <p:txBody>
          <a:bodyPr>
            <a:noAutofit/>
          </a:bodyPr>
          <a:lstStyle/>
          <a:p>
            <a:pPr marL="45720" indent="0" algn="just">
              <a:buNone/>
            </a:pPr>
            <a:r>
              <a:rPr lang="en-US" sz="2400" dirty="0">
                <a:solidFill>
                  <a:schemeClr val="accent1">
                    <a:lumMod val="75000"/>
                  </a:schemeClr>
                </a:solidFill>
              </a:rPr>
              <a:t>On the basis of Repayment Plan, RP may apply to the Adjudicating Authority for a Discharge Order with respect to the debts as mentioned in the Repayment Plan.</a:t>
            </a:r>
          </a:p>
          <a:p>
            <a:pPr marL="45720" indent="0" algn="just">
              <a:buNone/>
            </a:pPr>
            <a:endParaRPr lang="en-US" sz="2400" dirty="0">
              <a:solidFill>
                <a:schemeClr val="accent1">
                  <a:lumMod val="75000"/>
                </a:schemeClr>
              </a:solidFill>
            </a:endParaRPr>
          </a:p>
          <a:p>
            <a:pPr marL="45720" indent="0" algn="just">
              <a:buNone/>
            </a:pPr>
            <a:r>
              <a:rPr lang="en-US" sz="2400" dirty="0">
                <a:solidFill>
                  <a:schemeClr val="accent1">
                    <a:lumMod val="75000"/>
                  </a:schemeClr>
                </a:solidFill>
              </a:rPr>
              <a:t>The Discharge Order shall not discharge other persons from their liability towards debts.</a:t>
            </a:r>
          </a:p>
        </p:txBody>
      </p:sp>
    </p:spTree>
    <p:extLst>
      <p:ext uri="{BB962C8B-B14F-4D97-AF65-F5344CB8AC3E}">
        <p14:creationId xmlns:p14="http://schemas.microsoft.com/office/powerpoint/2010/main" xmlns="" val="3206096600"/>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6512511" cy="1143000"/>
          </a:xfrm>
        </p:spPr>
        <p:txBody>
          <a:bodyPr/>
          <a:lstStyle/>
          <a:p>
            <a:pPr marL="0" indent="0" algn="ctr">
              <a:buNone/>
            </a:pPr>
            <a:r>
              <a:rPr lang="en-US" i="1" u="sng" dirty="0"/>
              <a:t>THRESHOLD</a:t>
            </a:r>
          </a:p>
        </p:txBody>
      </p:sp>
      <p:sp>
        <p:nvSpPr>
          <p:cNvPr id="3" name="Content Placeholder 2"/>
          <p:cNvSpPr>
            <a:spLocks noGrp="1"/>
          </p:cNvSpPr>
          <p:nvPr>
            <p:ph sz="quarter" idx="13"/>
          </p:nvPr>
        </p:nvSpPr>
        <p:spPr>
          <a:xfrm>
            <a:off x="2286000" y="2133600"/>
            <a:ext cx="4724400" cy="3200400"/>
          </a:xfrm>
        </p:spPr>
        <p:txBody>
          <a:bodyPr/>
          <a:lstStyle/>
          <a:p>
            <a:pPr marL="45720" indent="0" algn="just">
              <a:buNone/>
            </a:pPr>
            <a:r>
              <a:rPr lang="en-US" dirty="0">
                <a:solidFill>
                  <a:schemeClr val="accent1">
                    <a:lumMod val="75000"/>
                  </a:schemeClr>
                </a:solidFill>
              </a:rPr>
              <a:t>The recent amendment in Section 4 of the Insolvency &amp; Bankruptcy Code, 2016 has increased the threshold of default for initiation of CIRP against a C.D. from </a:t>
            </a:r>
          </a:p>
          <a:p>
            <a:pPr marL="45720" indent="0">
              <a:buNone/>
            </a:pPr>
            <a:r>
              <a:rPr lang="en-US" b="1" i="1" u="sng" dirty="0">
                <a:solidFill>
                  <a:srgbClr val="FF0000"/>
                </a:solidFill>
              </a:rPr>
              <a:t>Rs.10 Lakhs to Rs.1 </a:t>
            </a:r>
            <a:r>
              <a:rPr lang="en-US" b="1" i="1" u="sng" dirty="0" err="1">
                <a:solidFill>
                  <a:srgbClr val="FF0000"/>
                </a:solidFill>
              </a:rPr>
              <a:t>Crore</a:t>
            </a:r>
            <a:r>
              <a:rPr lang="en-US" b="1" i="1" u="sng" dirty="0">
                <a:solidFill>
                  <a:srgbClr val="FF0000"/>
                </a:solidFill>
              </a:rPr>
              <a:t>.</a:t>
            </a:r>
          </a:p>
          <a:p>
            <a:pPr marL="45720" indent="0">
              <a:buNone/>
            </a:pPr>
            <a:r>
              <a:rPr lang="en-US" dirty="0"/>
              <a:t> </a:t>
            </a:r>
          </a:p>
        </p:txBody>
      </p:sp>
    </p:spTree>
    <p:extLst>
      <p:ext uri="{BB962C8B-B14F-4D97-AF65-F5344CB8AC3E}">
        <p14:creationId xmlns:p14="http://schemas.microsoft.com/office/powerpoint/2010/main" xmlns="" val="3225980964"/>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90600"/>
            <a:ext cx="6629400" cy="1143000"/>
          </a:xfrm>
        </p:spPr>
        <p:txBody>
          <a:bodyPr/>
          <a:lstStyle/>
          <a:p>
            <a:pPr marL="0" indent="0" algn="ctr">
              <a:buNone/>
            </a:pPr>
            <a:r>
              <a:rPr lang="en-US" u="sng" dirty="0"/>
              <a:t>WHO MAY INITIATE CIRP</a:t>
            </a:r>
          </a:p>
        </p:txBody>
      </p:sp>
      <p:sp>
        <p:nvSpPr>
          <p:cNvPr id="3" name="Content Placeholder 2"/>
          <p:cNvSpPr>
            <a:spLocks noGrp="1"/>
          </p:cNvSpPr>
          <p:nvPr>
            <p:ph sz="quarter" idx="13"/>
          </p:nvPr>
        </p:nvSpPr>
        <p:spPr>
          <a:xfrm>
            <a:off x="1219200" y="2438400"/>
            <a:ext cx="6400800" cy="2377440"/>
          </a:xfrm>
        </p:spPr>
        <p:txBody>
          <a:bodyPr/>
          <a:lstStyle/>
          <a:p>
            <a:pPr>
              <a:buClr>
                <a:srgbClr val="002060"/>
              </a:buClr>
              <a:buSzPct val="95000"/>
              <a:buFont typeface="Wingdings" pitchFamily="2" charset="2"/>
              <a:buChar char="ü"/>
            </a:pPr>
            <a:r>
              <a:rPr lang="en-US" dirty="0"/>
              <a:t> </a:t>
            </a:r>
            <a:r>
              <a:rPr lang="en-US" dirty="0">
                <a:solidFill>
                  <a:schemeClr val="accent1">
                    <a:lumMod val="75000"/>
                  </a:schemeClr>
                </a:solidFill>
              </a:rPr>
              <a:t>FINANCIAL CREDITORS </a:t>
            </a:r>
            <a:r>
              <a:rPr lang="en-US" dirty="0">
                <a:solidFill>
                  <a:schemeClr val="accent4">
                    <a:lumMod val="50000"/>
                  </a:schemeClr>
                </a:solidFill>
              </a:rPr>
              <a:t>(SECTION - 7)</a:t>
            </a:r>
          </a:p>
          <a:p>
            <a:pPr>
              <a:buClr>
                <a:srgbClr val="002060"/>
              </a:buClr>
              <a:buSzPct val="95000"/>
              <a:buFont typeface="Wingdings" pitchFamily="2" charset="2"/>
              <a:buChar char="ü"/>
            </a:pPr>
            <a:endParaRPr lang="en-US" dirty="0">
              <a:solidFill>
                <a:schemeClr val="accent1">
                  <a:lumMod val="75000"/>
                </a:schemeClr>
              </a:solidFill>
            </a:endParaRPr>
          </a:p>
          <a:p>
            <a:pPr>
              <a:buClr>
                <a:srgbClr val="002060"/>
              </a:buClr>
              <a:buSzPct val="95000"/>
              <a:buFont typeface="Wingdings" pitchFamily="2" charset="2"/>
              <a:buChar char="ü"/>
            </a:pPr>
            <a:r>
              <a:rPr lang="en-US" dirty="0">
                <a:solidFill>
                  <a:schemeClr val="accent1">
                    <a:lumMod val="75000"/>
                  </a:schemeClr>
                </a:solidFill>
              </a:rPr>
              <a:t> OPERATIONAL CREDITORS </a:t>
            </a:r>
            <a:r>
              <a:rPr lang="en-US" dirty="0">
                <a:solidFill>
                  <a:schemeClr val="accent4">
                    <a:lumMod val="50000"/>
                  </a:schemeClr>
                </a:solidFill>
              </a:rPr>
              <a:t>(SECTION - 8&amp;9)</a:t>
            </a:r>
          </a:p>
          <a:p>
            <a:pPr>
              <a:buClr>
                <a:srgbClr val="002060"/>
              </a:buClr>
              <a:buSzPct val="95000"/>
              <a:buFont typeface="Wingdings" pitchFamily="2" charset="2"/>
              <a:buChar char="ü"/>
            </a:pPr>
            <a:endParaRPr lang="en-US" dirty="0">
              <a:solidFill>
                <a:schemeClr val="accent1">
                  <a:lumMod val="75000"/>
                </a:schemeClr>
              </a:solidFill>
            </a:endParaRPr>
          </a:p>
          <a:p>
            <a:pPr>
              <a:buClr>
                <a:srgbClr val="002060"/>
              </a:buClr>
              <a:buSzPct val="95000"/>
              <a:buFont typeface="Wingdings" pitchFamily="2" charset="2"/>
              <a:buChar char="ü"/>
            </a:pPr>
            <a:r>
              <a:rPr lang="en-US" dirty="0">
                <a:solidFill>
                  <a:schemeClr val="accent1">
                    <a:lumMod val="75000"/>
                  </a:schemeClr>
                </a:solidFill>
              </a:rPr>
              <a:t> CORPORATE APPLICANT </a:t>
            </a:r>
            <a:r>
              <a:rPr lang="en-US" dirty="0">
                <a:solidFill>
                  <a:schemeClr val="accent4">
                    <a:lumMod val="50000"/>
                  </a:schemeClr>
                </a:solidFill>
              </a:rPr>
              <a:t>(SECTION – 10)</a:t>
            </a:r>
          </a:p>
          <a:p>
            <a:pPr>
              <a:buClr>
                <a:srgbClr val="002060"/>
              </a:buClr>
              <a:buSzPct val="95000"/>
              <a:buFont typeface="Wingdings" pitchFamily="2" charset="2"/>
              <a:buChar char="ü"/>
            </a:pPr>
            <a:endParaRPr lang="en-US" dirty="0"/>
          </a:p>
        </p:txBody>
      </p:sp>
    </p:spTree>
    <p:extLst>
      <p:ext uri="{BB962C8B-B14F-4D97-AF65-F5344CB8AC3E}">
        <p14:creationId xmlns:p14="http://schemas.microsoft.com/office/powerpoint/2010/main" xmlns="" val="406366759"/>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772400" cy="1524000"/>
          </a:xfrm>
        </p:spPr>
        <p:txBody>
          <a:bodyPr/>
          <a:lstStyle/>
          <a:p>
            <a:pPr marL="0" indent="0" algn="ctr">
              <a:buNone/>
            </a:pPr>
            <a:r>
              <a:rPr lang="en-US" sz="4400" i="1" u="sng" dirty="0"/>
              <a:t>APPLICATION FOR INITIATION OF CIRP BY F.C.</a:t>
            </a:r>
          </a:p>
        </p:txBody>
      </p:sp>
      <p:sp>
        <p:nvSpPr>
          <p:cNvPr id="3" name="Content Placeholder 2"/>
          <p:cNvSpPr>
            <a:spLocks noGrp="1"/>
          </p:cNvSpPr>
          <p:nvPr>
            <p:ph sz="quarter" idx="13"/>
          </p:nvPr>
        </p:nvSpPr>
        <p:spPr>
          <a:xfrm>
            <a:off x="1143000" y="3048000"/>
            <a:ext cx="6400800" cy="2590800"/>
          </a:xfrm>
        </p:spPr>
        <p:txBody>
          <a:bodyPr>
            <a:normAutofit/>
          </a:bodyPr>
          <a:lstStyle/>
          <a:p>
            <a:pPr>
              <a:buClr>
                <a:srgbClr val="002060"/>
              </a:buClr>
              <a:buSzPct val="95000"/>
              <a:buFont typeface="Wingdings" pitchFamily="2" charset="2"/>
              <a:buChar char="§"/>
            </a:pPr>
            <a:r>
              <a:rPr lang="en-US" b="1" u="sng" dirty="0">
                <a:solidFill>
                  <a:schemeClr val="accent3">
                    <a:lumMod val="50000"/>
                  </a:schemeClr>
                </a:solidFill>
              </a:rPr>
              <a:t>REQUISITES:</a:t>
            </a:r>
          </a:p>
          <a:p>
            <a:pPr marL="502920" indent="-457200">
              <a:buClr>
                <a:srgbClr val="002060"/>
              </a:buClr>
              <a:buSzPct val="95000"/>
              <a:buFont typeface="+mj-lt"/>
              <a:buAutoNum type="alphaUcPeriod"/>
            </a:pPr>
            <a:r>
              <a:rPr lang="en-US" dirty="0">
                <a:solidFill>
                  <a:schemeClr val="accent1">
                    <a:lumMod val="75000"/>
                  </a:schemeClr>
                </a:solidFill>
              </a:rPr>
              <a:t>Record of default or Evidence of default</a:t>
            </a:r>
          </a:p>
          <a:p>
            <a:pPr marL="502920" indent="-457200">
              <a:buClr>
                <a:srgbClr val="002060"/>
              </a:buClr>
              <a:buSzPct val="95000"/>
              <a:buFont typeface="+mj-lt"/>
              <a:buAutoNum type="alphaUcPeriod"/>
            </a:pPr>
            <a:r>
              <a:rPr lang="en-US" dirty="0">
                <a:solidFill>
                  <a:schemeClr val="accent1">
                    <a:lumMod val="75000"/>
                  </a:schemeClr>
                </a:solidFill>
              </a:rPr>
              <a:t>Name of IP to act as an IRP</a:t>
            </a:r>
          </a:p>
          <a:p>
            <a:pPr marL="502920" indent="-457200">
              <a:buClr>
                <a:srgbClr val="002060"/>
              </a:buClr>
              <a:buSzPct val="95000"/>
              <a:buFont typeface="+mj-lt"/>
              <a:buAutoNum type="alphaUcPeriod"/>
            </a:pPr>
            <a:r>
              <a:rPr lang="en-US" dirty="0">
                <a:solidFill>
                  <a:schemeClr val="accent1">
                    <a:lumMod val="75000"/>
                  </a:schemeClr>
                </a:solidFill>
              </a:rPr>
              <a:t>Any other information.</a:t>
            </a:r>
          </a:p>
          <a:p>
            <a:pPr marL="502920" indent="-457200">
              <a:buClr>
                <a:srgbClr val="002060"/>
              </a:buClr>
              <a:buSzPct val="95000"/>
              <a:buFont typeface="+mj-lt"/>
              <a:buAutoNum type="alphaUcPeriod"/>
            </a:pPr>
            <a:endParaRPr lang="en-US" b="1" u="sng" dirty="0">
              <a:solidFill>
                <a:schemeClr val="accent1">
                  <a:lumMod val="75000"/>
                </a:schemeClr>
              </a:solidFill>
            </a:endParaRPr>
          </a:p>
        </p:txBody>
      </p:sp>
    </p:spTree>
    <p:extLst>
      <p:ext uri="{BB962C8B-B14F-4D97-AF65-F5344CB8AC3E}">
        <p14:creationId xmlns:p14="http://schemas.microsoft.com/office/powerpoint/2010/main" xmlns="" val="1169099237"/>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7848600" cy="1600200"/>
          </a:xfrm>
        </p:spPr>
        <p:txBody>
          <a:bodyPr/>
          <a:lstStyle/>
          <a:p>
            <a:pPr marL="0" indent="0" algn="ctr">
              <a:buNone/>
            </a:pPr>
            <a:r>
              <a:rPr lang="en-US" sz="4400" u="sng" dirty="0"/>
              <a:t>APPLICATION FOR INITIATION OF CIRP BY O.C.</a:t>
            </a:r>
          </a:p>
        </p:txBody>
      </p:sp>
      <p:sp>
        <p:nvSpPr>
          <p:cNvPr id="3" name="Content Placeholder 2"/>
          <p:cNvSpPr>
            <a:spLocks noGrp="1"/>
          </p:cNvSpPr>
          <p:nvPr>
            <p:ph sz="quarter" idx="13"/>
          </p:nvPr>
        </p:nvSpPr>
        <p:spPr>
          <a:xfrm rot="10800000" flipV="1">
            <a:off x="1524000" y="2590800"/>
            <a:ext cx="6400800" cy="3048000"/>
          </a:xfrm>
        </p:spPr>
        <p:txBody>
          <a:bodyPr>
            <a:normAutofit fontScale="92500" lnSpcReduction="20000"/>
          </a:bodyPr>
          <a:lstStyle/>
          <a:p>
            <a:pPr>
              <a:buClr>
                <a:schemeClr val="tx1"/>
              </a:buClr>
              <a:buSzPct val="95000"/>
              <a:buFont typeface="Wingdings" pitchFamily="2" charset="2"/>
              <a:buChar char="§"/>
            </a:pPr>
            <a:r>
              <a:rPr lang="en-US" b="1" u="sng" dirty="0">
                <a:solidFill>
                  <a:schemeClr val="accent3">
                    <a:lumMod val="50000"/>
                  </a:schemeClr>
                </a:solidFill>
              </a:rPr>
              <a:t>REQUISITES:</a:t>
            </a:r>
          </a:p>
          <a:p>
            <a:pPr>
              <a:buClr>
                <a:srgbClr val="002060"/>
              </a:buClr>
              <a:buSzPct val="95000"/>
              <a:buFont typeface="Wingdings" pitchFamily="2" charset="2"/>
              <a:buChar char="ü"/>
            </a:pPr>
            <a:r>
              <a:rPr lang="en-US" b="1" dirty="0">
                <a:solidFill>
                  <a:schemeClr val="accent3">
                    <a:lumMod val="50000"/>
                  </a:schemeClr>
                </a:solidFill>
              </a:rPr>
              <a:t> </a:t>
            </a:r>
            <a:r>
              <a:rPr lang="en-US" dirty="0">
                <a:solidFill>
                  <a:schemeClr val="accent1">
                    <a:lumMod val="75000"/>
                  </a:schemeClr>
                </a:solidFill>
              </a:rPr>
              <a:t>Demand Notice or Copy of Invoice demanding payment</a:t>
            </a:r>
          </a:p>
          <a:p>
            <a:pPr>
              <a:buClr>
                <a:srgbClr val="002060"/>
              </a:buClr>
              <a:buSzPct val="95000"/>
              <a:buFont typeface="Wingdings" pitchFamily="2" charset="2"/>
              <a:buChar char="ü"/>
            </a:pPr>
            <a:r>
              <a:rPr lang="en-US" dirty="0">
                <a:solidFill>
                  <a:schemeClr val="accent1">
                    <a:lumMod val="75000"/>
                  </a:schemeClr>
                </a:solidFill>
              </a:rPr>
              <a:t> An affidavit certifying No Dispute</a:t>
            </a:r>
          </a:p>
          <a:p>
            <a:pPr>
              <a:buClr>
                <a:srgbClr val="002060"/>
              </a:buClr>
              <a:buSzPct val="95000"/>
              <a:buFont typeface="Wingdings" pitchFamily="2" charset="2"/>
              <a:buChar char="ü"/>
            </a:pPr>
            <a:r>
              <a:rPr lang="en-US" dirty="0">
                <a:solidFill>
                  <a:schemeClr val="accent1">
                    <a:lumMod val="75000"/>
                  </a:schemeClr>
                </a:solidFill>
              </a:rPr>
              <a:t> A copy Certificate from FI regarding no payment by CD</a:t>
            </a:r>
          </a:p>
          <a:p>
            <a:pPr>
              <a:buClr>
                <a:srgbClr val="002060"/>
              </a:buClr>
              <a:buSzPct val="95000"/>
              <a:buFont typeface="Wingdings" pitchFamily="2" charset="2"/>
              <a:buChar char="ü"/>
            </a:pPr>
            <a:r>
              <a:rPr lang="en-US" dirty="0">
                <a:solidFill>
                  <a:schemeClr val="accent1">
                    <a:lumMod val="75000"/>
                  </a:schemeClr>
                </a:solidFill>
              </a:rPr>
              <a:t> Copy of Record of IU</a:t>
            </a:r>
          </a:p>
          <a:p>
            <a:pPr marL="45720" indent="0">
              <a:buClr>
                <a:srgbClr val="002060"/>
              </a:buClr>
              <a:buSzPct val="95000"/>
              <a:buNone/>
            </a:pPr>
            <a:endParaRPr lang="en-US" b="1" dirty="0">
              <a:solidFill>
                <a:srgbClr val="FF0000"/>
              </a:solidFill>
            </a:endParaRPr>
          </a:p>
          <a:p>
            <a:pPr marL="45720" indent="0">
              <a:buClr>
                <a:srgbClr val="002060"/>
              </a:buClr>
              <a:buSzPct val="95000"/>
              <a:buNone/>
            </a:pPr>
            <a:r>
              <a:rPr lang="en-US" b="1" dirty="0">
                <a:solidFill>
                  <a:srgbClr val="FF0000"/>
                </a:solidFill>
              </a:rPr>
              <a:t>NOTE: NOT MANDATORY TO PROPOSE IP AS IRP </a:t>
            </a:r>
          </a:p>
          <a:p>
            <a:pPr>
              <a:buClr>
                <a:srgbClr val="002060"/>
              </a:buClr>
              <a:buSzPct val="95000"/>
              <a:buFont typeface="Wingdings" pitchFamily="2" charset="2"/>
              <a:buChar char="ü"/>
            </a:pPr>
            <a:endParaRPr lang="en-US" dirty="0">
              <a:solidFill>
                <a:schemeClr val="accent1">
                  <a:lumMod val="75000"/>
                </a:schemeClr>
              </a:solidFill>
            </a:endParaRPr>
          </a:p>
        </p:txBody>
      </p:sp>
    </p:spTree>
    <p:extLst>
      <p:ext uri="{BB962C8B-B14F-4D97-AF65-F5344CB8AC3E}">
        <p14:creationId xmlns:p14="http://schemas.microsoft.com/office/powerpoint/2010/main" xmlns="" val="3351822443"/>
      </p:ext>
    </p:extLst>
  </p:cSld>
  <p:clrMapOvr>
    <a:masterClrMapping/>
  </p:clrMapOvr>
  <p:transition spd="slow">
    <p:randomBar dir="vert"/>
  </p:transition>
</p:sld>
</file>

<file path=ppt/theme/theme1.xml><?xml version="1.0" encoding="utf-8"?>
<a:theme xmlns:a="http://schemas.openxmlformats.org/drawingml/2006/main" name="Slipstream">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1763</TotalTime>
  <Words>1819</Words>
  <Application>Microsoft Office PowerPoint</Application>
  <PresentationFormat>On-screen Show (4:3)</PresentationFormat>
  <Paragraphs>271</Paragraphs>
  <Slides>53</Slides>
  <Notes>7</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Slipstream</vt:lpstr>
      <vt:lpstr> OVERVIEW OF INSOLVENCY &amp; BANKRUPTCY  CODE, 2016</vt:lpstr>
      <vt:lpstr>INTRODUCTION</vt:lpstr>
      <vt:lpstr>INTRODUCTION</vt:lpstr>
      <vt:lpstr>CIRP UNDER IBC, 2016</vt:lpstr>
      <vt:lpstr>CORPORATE PERSON</vt:lpstr>
      <vt:lpstr>THRESHOLD</vt:lpstr>
      <vt:lpstr>WHO MAY INITIATE CIRP</vt:lpstr>
      <vt:lpstr>APPLICATION FOR INITIATION OF CIRP BY F.C.</vt:lpstr>
      <vt:lpstr>APPLICATION FOR INITIATION OF CIRP BY O.C.</vt:lpstr>
      <vt:lpstr>APPLICATION FOR INITIATION OF CIRP BY C.A.</vt:lpstr>
      <vt:lpstr>ADMISSION/REJECTION</vt:lpstr>
      <vt:lpstr>AFTERMATH OF ADMISSION</vt:lpstr>
      <vt:lpstr>CLAIMS </vt:lpstr>
      <vt:lpstr>CONSTITUTION OF COC</vt:lpstr>
      <vt:lpstr>COC CONSTITUTION REPORT</vt:lpstr>
      <vt:lpstr>FIRST COC MEETING</vt:lpstr>
      <vt:lpstr>REGISTERED VALUERS</vt:lpstr>
      <vt:lpstr>MODALITIES OF COC MEETINGS</vt:lpstr>
      <vt:lpstr>Slide 19</vt:lpstr>
      <vt:lpstr>ISSUE OF RFRP</vt:lpstr>
      <vt:lpstr>FILTER OF SECTION 29A</vt:lpstr>
      <vt:lpstr>LITMUS TEST OF RESOLUTION PLAN</vt:lpstr>
      <vt:lpstr>EXISTENCE OF P/F/U/E</vt:lpstr>
      <vt:lpstr>APPROVAL OF RESOLUTION PLAN AND THE ASPECT OF TIE-BREAKER FORMULA</vt:lpstr>
      <vt:lpstr>EXTENSION OF  CIRP PERIOD    AND     DILEMMA OF    PENDING                   LITIGATIONS                    </vt:lpstr>
      <vt:lpstr>PROVISIONS OF APPEAL</vt:lpstr>
      <vt:lpstr>THE OVER-RIDING FACTOR AND BUBBLE OF PROTECTION FOR CD   </vt:lpstr>
      <vt:lpstr>LIQUIDATION PROCESS THE LAST RESORT</vt:lpstr>
      <vt:lpstr>WHEN AND WHY OF LIQUIDATION</vt:lpstr>
      <vt:lpstr>PREMATURE LIQUIDATION</vt:lpstr>
      <vt:lpstr>CLAIMS </vt:lpstr>
      <vt:lpstr>REGISTERED VALUERS</vt:lpstr>
      <vt:lpstr>ASCERTAINMENT OF LIQUIDATION ESTATE COMPRISING OF ASSETS OF CD</vt:lpstr>
      <vt:lpstr>PROGRESS REPORT</vt:lpstr>
      <vt:lpstr>CONSTITUTION OF SCC</vt:lpstr>
      <vt:lpstr>ASSET MEMORANDUM, PRELIMINARY REPORT AND  LIST OF STAKEHOLDERS</vt:lpstr>
      <vt:lpstr>ASSET SALE REPORT</vt:lpstr>
      <vt:lpstr>WATERFALL ARRANGEMENT UNDER IBC, 2016</vt:lpstr>
      <vt:lpstr>INSOLVENCY PROCEEDINGS AGAINST PERSONAL GUARANTORS</vt:lpstr>
      <vt:lpstr>PERSONAL GUARANTORS</vt:lpstr>
      <vt:lpstr>APPLICATION</vt:lpstr>
      <vt:lpstr>INTERIM MORATORIUM</vt:lpstr>
      <vt:lpstr>REPORT BY RESOLUTION PROFESSIONAL RECOMMENDING ADMISSION OR REJECTION OF APPLICATION</vt:lpstr>
      <vt:lpstr>ADMISSION/REJECTION</vt:lpstr>
      <vt:lpstr>PUBLIC NOTICE</vt:lpstr>
      <vt:lpstr>LIST OF CREDITORS</vt:lpstr>
      <vt:lpstr>REPAYMENT PLAN</vt:lpstr>
      <vt:lpstr>REPORT BY RESOLUTION PROFESSIONAL  ON  REPAYMENT PLAN </vt:lpstr>
      <vt:lpstr>MEETING OF CREDITORS</vt:lpstr>
      <vt:lpstr>REPORT OF MEETING OF CREDITORS ON REPAYMENT PLAN</vt:lpstr>
      <vt:lpstr>ORDER OF AA ON REPAYMENT PLAN</vt:lpstr>
      <vt:lpstr>CONCLUDING THE REPAYMENT PLAN</vt:lpstr>
      <vt:lpstr>DISCHARGE ORDER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INSOLVENCY &amp; BANKRUPTCY CODE, 2016</dc:title>
  <dc:creator>DELL</dc:creator>
  <cp:lastModifiedBy>Faridabad Chapter</cp:lastModifiedBy>
  <cp:revision>89</cp:revision>
  <dcterms:created xsi:type="dcterms:W3CDTF">2022-03-22T10:58:43Z</dcterms:created>
  <dcterms:modified xsi:type="dcterms:W3CDTF">2022-03-30T05:37:42Z</dcterms:modified>
</cp:coreProperties>
</file>