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1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8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3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9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2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16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17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7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2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F460-F6EA-4AA5-92B3-27C11A270DD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D81A7-13CC-4E40-B2C0-2C420CF9F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4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RECENT CHANGES IN SEBI REGULATIONS &amp; SEBI Consultative Paper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RAMASWAMI KALIDAS</a:t>
            </a:r>
          </a:p>
          <a:p>
            <a:r>
              <a:rPr lang="en-US" dirty="0" smtClean="0"/>
              <a:t>SEPTEMBER,18, 2020</a:t>
            </a:r>
          </a:p>
          <a:p>
            <a:r>
              <a:rPr lang="en-US" dirty="0" smtClean="0"/>
              <a:t>WIRC, PUNE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56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Extended timelines for certain compliances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Requirement of sending Div. warrants for value higher than 1500 to go.</a:t>
            </a:r>
          </a:p>
          <a:p>
            <a:r>
              <a:rPr lang="en-US" dirty="0" smtClean="0"/>
              <a:t>Time line for intimating loss of share certificates </a:t>
            </a:r>
            <a:r>
              <a:rPr lang="en-US" dirty="0" err="1" smtClean="0"/>
              <a:t>eased.To</a:t>
            </a:r>
            <a:r>
              <a:rPr lang="en-US" dirty="0" smtClean="0"/>
              <a:t> report once a quarter within 21 days from Quarter end.</a:t>
            </a:r>
          </a:p>
          <a:p>
            <a:r>
              <a:rPr lang="en-US" dirty="0" smtClean="0"/>
              <a:t>Change in name of company. Requirement of Reg.45(1) with CA certificate to be provided in Explanatory statement while seeking approval for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43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Ease of compliance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need for newspaper </a:t>
            </a:r>
            <a:r>
              <a:rPr lang="en-US" dirty="0" err="1" smtClean="0"/>
              <a:t>Advt</a:t>
            </a:r>
            <a:r>
              <a:rPr lang="en-US" dirty="0" smtClean="0"/>
              <a:t> .</a:t>
            </a:r>
            <a:r>
              <a:rPr lang="en-US" dirty="0" err="1" smtClean="0"/>
              <a:t>reg</a:t>
            </a:r>
            <a:r>
              <a:rPr lang="en-US" dirty="0" smtClean="0"/>
              <a:t> meeting of board for consideration of financials and for explaining deviations in results. Instead to only upload in website. However statement of results(summary) to be published.</a:t>
            </a:r>
          </a:p>
          <a:p>
            <a:r>
              <a:rPr lang="en-US" dirty="0" smtClean="0"/>
              <a:t>Definition of working days-Refers to working days of stock exchanges. Clarified only in FAQs.</a:t>
            </a:r>
          </a:p>
          <a:p>
            <a:r>
              <a:rPr lang="en-US" dirty="0" smtClean="0"/>
              <a:t>Amendment in definition of ID in line with changes in Section 149(6)-thresholds to be lower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13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disclosures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Reg.24A-Secretarial Audit –Secretarial Compliance Report to be provided to members along with Audit Report. To provide Report to Exchanges-60 days of close of FY.</a:t>
            </a:r>
          </a:p>
          <a:p>
            <a:r>
              <a:rPr lang="en-US" dirty="0" smtClean="0"/>
              <a:t>Reg.36(3)-Appointment of new director-disclosure </a:t>
            </a:r>
            <a:r>
              <a:rPr lang="en-US" dirty="0" err="1" smtClean="0"/>
              <a:t>reg</a:t>
            </a:r>
            <a:r>
              <a:rPr lang="en-US" dirty="0" smtClean="0"/>
              <a:t> functional areas of specialization and holding in company including as beneficial owner.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35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Revised time lines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Reg.27(2)(a)-Quarterly report on CG-Timelines for submission 21 days instead of 14 days from end of Quarter.</a:t>
            </a:r>
          </a:p>
          <a:p>
            <a:r>
              <a:rPr lang="en-US" dirty="0" smtClean="0"/>
              <a:t>Reg.29-Prior intimation regarding bonus proposal to be considered by board.</a:t>
            </a:r>
          </a:p>
          <a:p>
            <a:r>
              <a:rPr lang="en-US" dirty="0" smtClean="0"/>
              <a:t>Reg.44(3)-Provision of voting results to exchange-before conclusion of two working days instead of 48 hours from conclusion of meeting.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46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Subsidiary financial results-Overseas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Reg</a:t>
            </a:r>
            <a:r>
              <a:rPr lang="en-US" dirty="0" smtClean="0"/>
              <a:t> 46(2)(s)-Standalone results of overseas subsidiary to be uploaded 21 days prior to meeting.</a:t>
            </a:r>
          </a:p>
          <a:p>
            <a:r>
              <a:rPr lang="en-US" dirty="0" smtClean="0"/>
              <a:t>Where Audit is not compulsion in country of origin –unaudited results fine.</a:t>
            </a:r>
          </a:p>
          <a:p>
            <a:r>
              <a:rPr lang="en-US" dirty="0" smtClean="0"/>
              <a:t>If results in language other than English, English version to be provided.</a:t>
            </a:r>
          </a:p>
          <a:p>
            <a:r>
              <a:rPr lang="en-US" dirty="0" smtClean="0"/>
              <a:t>Hosting of Annual Return on website in sync with amendment to Section 92(3).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646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Legitimate look-in for RMC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Disclosure-CG Report</a:t>
            </a:r>
          </a:p>
          <a:p>
            <a:r>
              <a:rPr lang="en-US" dirty="0" smtClean="0"/>
              <a:t>Details regarding composition ,terms of reference of RMC</a:t>
            </a:r>
          </a:p>
          <a:p>
            <a:r>
              <a:rPr lang="en-US" dirty="0" smtClean="0"/>
              <a:t>Details of members</a:t>
            </a:r>
          </a:p>
          <a:p>
            <a:r>
              <a:rPr lang="en-US" dirty="0" smtClean="0"/>
              <a:t>Number of meetings.</a:t>
            </a:r>
          </a:p>
          <a:p>
            <a:r>
              <a:rPr lang="en-US" dirty="0" smtClean="0"/>
              <a:t>Recommendations of Committee, steps taken for risk mitigation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2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THANK You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002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COVID INDUCED CHANGES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Concessions transitory to tide over difficulties caused by the Pandemic and hence not forming part of Regulations.</a:t>
            </a:r>
          </a:p>
          <a:p>
            <a:r>
              <a:rPr lang="en-US" dirty="0" smtClean="0"/>
              <a:t>Ease of Procedure through circulars.</a:t>
            </a:r>
          </a:p>
          <a:p>
            <a:r>
              <a:rPr lang="en-US" dirty="0" smtClean="0"/>
              <a:t>SEBI has been pro-active like the MCA.</a:t>
            </a:r>
          </a:p>
          <a:p>
            <a:r>
              <a:rPr lang="en-US" dirty="0" smtClean="0"/>
              <a:t>Benefits unlikely to extend beyond Month -end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1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Run-down on major concessions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Extension of time for holding AGMs –companies with FY other than March 31-from 5 months for top 100 companies to Nine months ending September 30.</a:t>
            </a:r>
          </a:p>
          <a:p>
            <a:r>
              <a:rPr lang="en-US" dirty="0" smtClean="0"/>
              <a:t>Not to be construed as violation.</a:t>
            </a:r>
          </a:p>
          <a:p>
            <a:r>
              <a:rPr lang="en-US" dirty="0" smtClean="0"/>
              <a:t>Extended timelines for filings</a:t>
            </a:r>
          </a:p>
          <a:p>
            <a:r>
              <a:rPr lang="en-US" dirty="0" smtClean="0"/>
              <a:t>Reg7(3)-Compliance Certificate for Share transfer facility-Half yearly-Due date extended by one month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Slew of concessions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Reg.13(3)-Statement of investor complaints –Due date -21 days from end of quarter .Extension 3 weeks –May 15, 20.</a:t>
            </a:r>
          </a:p>
          <a:p>
            <a:r>
              <a:rPr lang="en-US" dirty="0" smtClean="0"/>
              <a:t>Reg. 24A-Secretarial compliance Report—Due-60 days from close of FY-Extension- 1 month –June 30.</a:t>
            </a:r>
          </a:p>
          <a:p>
            <a:r>
              <a:rPr lang="en-US" dirty="0" smtClean="0"/>
              <a:t> Reg.27(2)-Quarterly CG Report -15 days from quarter end –Extension  1 month</a:t>
            </a:r>
          </a:p>
          <a:p>
            <a:r>
              <a:rPr lang="en-US" dirty="0" err="1" smtClean="0"/>
              <a:t>Reg</a:t>
            </a:r>
            <a:r>
              <a:rPr lang="en-US" dirty="0" smtClean="0"/>
              <a:t> 31-Shareholding pattern-Due-31 days from Quarter end-Extension –Three weeks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2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Further Concessions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Reg.33-Quarterly/Annual Financial results-</a:t>
            </a:r>
          </a:p>
          <a:p>
            <a:r>
              <a:rPr lang="en-US" dirty="0" smtClean="0"/>
              <a:t>45 days from end of Quarter-Extended by 45 days</a:t>
            </a:r>
          </a:p>
          <a:p>
            <a:r>
              <a:rPr lang="en-US" dirty="0" smtClean="0"/>
              <a:t>Annual-60 days of FY-Extension- I month</a:t>
            </a:r>
          </a:p>
          <a:p>
            <a:r>
              <a:rPr lang="en-US" dirty="0" smtClean="0"/>
              <a:t>Time lag between two meetings of Board and Audit Committee –Relaxation initially between December 1 2019 to June 30, 2020.Since extended to September 30.</a:t>
            </a:r>
          </a:p>
          <a:p>
            <a:r>
              <a:rPr lang="en-US" dirty="0" smtClean="0"/>
              <a:t>Minimum 4 meetings to be ensured.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63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Reg-40(9)-Certificate from PCS regards issue of share certificates –Due-  1 month from close of half year extension one month</a:t>
            </a:r>
          </a:p>
          <a:p>
            <a:r>
              <a:rPr lang="en-US" dirty="0" smtClean="0"/>
              <a:t>Holding of meetings of stakeholder/NRC and RMC –Due by March 31-Extension 3 months</a:t>
            </a:r>
          </a:p>
          <a:p>
            <a:r>
              <a:rPr lang="en-US" dirty="0" smtClean="0"/>
              <a:t>Reg.47-Relaxation in publication of advertisements in newspapers till May 15.</a:t>
            </a:r>
          </a:p>
          <a:p>
            <a:r>
              <a:rPr lang="en-US" dirty="0" smtClean="0"/>
              <a:t>Timeline for holding AGM for companies with FY March –Extended to September 30,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874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Benefits continue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Reg-29-Prior intimations relating to Board meetings-Relaxed to issue of two days prior notice.</a:t>
            </a:r>
          </a:p>
          <a:p>
            <a:r>
              <a:rPr lang="en-US" dirty="0" smtClean="0"/>
              <a:t>Reg.39(3)-Intimation </a:t>
            </a:r>
            <a:r>
              <a:rPr lang="en-US" dirty="0" err="1" smtClean="0"/>
              <a:t>reg</a:t>
            </a:r>
            <a:r>
              <a:rPr lang="en-US" dirty="0" smtClean="0"/>
              <a:t> loss of share certificates-time line extended beyond two days –For intimations between March 1 to May 31.</a:t>
            </a:r>
          </a:p>
          <a:p>
            <a:r>
              <a:rPr lang="en-US" dirty="0" smtClean="0"/>
              <a:t>Use of digital signatures for all intimations-till June 30, 2020-Since allowed till December 31, 20.</a:t>
            </a:r>
          </a:p>
          <a:p>
            <a:r>
              <a:rPr lang="en-US" dirty="0" smtClean="0"/>
              <a:t>Consequential circulars in sync with MCA concessions reg. AGMs through Video conferencing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23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Consultative Paper on LODR recommendations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Major proposals-Responses elicited</a:t>
            </a:r>
          </a:p>
          <a:p>
            <a:r>
              <a:rPr lang="en-US" dirty="0" smtClean="0"/>
              <a:t>Compliances specific to top 100/500/1000 companies based on market cap to continue even if they fall off.</a:t>
            </a:r>
          </a:p>
          <a:p>
            <a:r>
              <a:rPr lang="en-US" dirty="0" smtClean="0"/>
              <a:t>Requirements relating to CG for companies with paid up capital of ten </a:t>
            </a:r>
            <a:r>
              <a:rPr lang="en-US" dirty="0" err="1" smtClean="0"/>
              <a:t>crores</a:t>
            </a:r>
            <a:r>
              <a:rPr lang="en-US" dirty="0" smtClean="0"/>
              <a:t> or net worth -25 </a:t>
            </a:r>
            <a:r>
              <a:rPr lang="en-US" dirty="0" err="1" smtClean="0"/>
              <a:t>crores</a:t>
            </a:r>
            <a:r>
              <a:rPr lang="en-US" dirty="0" smtClean="0"/>
              <a:t> to continue if their thresholds drop.</a:t>
            </a:r>
          </a:p>
          <a:p>
            <a:r>
              <a:rPr lang="en-US" dirty="0" smtClean="0"/>
              <a:t>Reg-24(5)-Special resolution for disposal of investments in material subsidiary if sale leads to drop below 50%.Now required even if holding drops to 50%-Exception where disposal through scheme of Arrangement  or where there is an insolvency scheme.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34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delay in intimating results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Reg.30(4)-Financial results to be intimated  to Exchanges within 30 </a:t>
            </a:r>
            <a:r>
              <a:rPr lang="en-US" dirty="0" err="1" smtClean="0"/>
              <a:t>mts.</a:t>
            </a:r>
            <a:r>
              <a:rPr lang="en-US" dirty="0" smtClean="0"/>
              <a:t> of Board approval.</a:t>
            </a:r>
          </a:p>
          <a:p>
            <a:r>
              <a:rPr lang="en-US" dirty="0" smtClean="0"/>
              <a:t>Dividend distribution policy to apply to top 1000 companies against 500 of now.</a:t>
            </a:r>
          </a:p>
          <a:p>
            <a:r>
              <a:rPr lang="en-US" dirty="0" smtClean="0"/>
              <a:t>Reg7(3)-Compliance certificate relating to timely share transfers etc. proposed to be annual requirement than bi annual as at present.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58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871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RECENT CHANGES IN SEBI REGULATIONS &amp; SEBI Consultative Paper</vt:lpstr>
      <vt:lpstr>COVID INDUCED CHANGES</vt:lpstr>
      <vt:lpstr>Run-down on major concessions</vt:lpstr>
      <vt:lpstr>Slew of concessions</vt:lpstr>
      <vt:lpstr>Further Concessions</vt:lpstr>
      <vt:lpstr>PowerPoint Presentation</vt:lpstr>
      <vt:lpstr>Benefits continue</vt:lpstr>
      <vt:lpstr>Consultative Paper on LODR recommendations</vt:lpstr>
      <vt:lpstr>No delay in intimating results</vt:lpstr>
      <vt:lpstr>Extended timelines for certain compliances</vt:lpstr>
      <vt:lpstr>Ease of compliance</vt:lpstr>
      <vt:lpstr>Further disclosures</vt:lpstr>
      <vt:lpstr>Revised time lines</vt:lpstr>
      <vt:lpstr>Subsidiary financial results-Overseas</vt:lpstr>
      <vt:lpstr>Legitimate look-in for RMC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CHANGES IN SEBI REGULATIONS</dc:title>
  <dc:creator>HOME</dc:creator>
  <cp:lastModifiedBy>user</cp:lastModifiedBy>
  <cp:revision>15</cp:revision>
  <dcterms:created xsi:type="dcterms:W3CDTF">2020-09-16T13:54:40Z</dcterms:created>
  <dcterms:modified xsi:type="dcterms:W3CDTF">2020-10-13T07:40:56Z</dcterms:modified>
</cp:coreProperties>
</file>