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40" r:id="rId1"/>
  </p:sldMasterIdLst>
  <p:sldIdLst>
    <p:sldId id="256" r:id="rId2"/>
    <p:sldId id="257" r:id="rId3"/>
    <p:sldId id="259" r:id="rId4"/>
    <p:sldId id="260" r:id="rId5"/>
    <p:sldId id="261" r:id="rId6"/>
    <p:sldId id="263" r:id="rId7"/>
    <p:sldId id="264" r:id="rId8"/>
    <p:sldId id="265" r:id="rId9"/>
    <p:sldId id="272" r:id="rId10"/>
    <p:sldId id="267" r:id="rId11"/>
    <p:sldId id="268" r:id="rId12"/>
    <p:sldId id="269" r:id="rId13"/>
    <p:sldId id="273" r:id="rId14"/>
    <p:sldId id="270" r:id="rId15"/>
    <p:sldId id="271" r:id="rId16"/>
    <p:sldId id="275" r:id="rId17"/>
    <p:sldId id="274" r:id="rId18"/>
    <p:sldId id="276"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ABAEA35-DE7D-BFE4-104E-CB7219446D90}" v="10796" dt="2020-07-24T13:00:23.762"/>
    <p1510:client id="{5B265780-747A-58B1-C72B-8C9830FA09DB}" v="114" dt="2020-07-28T04:16:11.314"/>
    <p1510:client id="{63F9FF96-24C2-45F3-AD25-19B86CDDFF41}" v="570" dt="2020-07-23T10:05:22.066"/>
    <p1510:client id="{69BF0416-CB70-14DB-2406-AFDC0A408A58}" v="21" dt="2020-07-25T15:15:29.010"/>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2" autoAdjust="0"/>
    <p:restoredTop sz="94660"/>
  </p:normalViewPr>
  <p:slideViewPr>
    <p:cSldViewPr snapToGrid="0">
      <p:cViewPr varScale="1">
        <p:scale>
          <a:sx n="86" d="100"/>
          <a:sy n="86" d="100"/>
        </p:scale>
        <p:origin x="96" y="88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microsoft.com/office/2015/10/relationships/revisionInfo" Target="revisionInfo.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dirty="0"/>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6798638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Vertical Text Placeholder 2"/>
          <p:cNvSpPr>
            <a:spLocks noGrp="1"/>
          </p:cNvSpPr>
          <p:nvPr>
            <p:ph type="body" orient="vert" idx="1"/>
          </p:nvPr>
        </p:nvSpPr>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2750345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dirty="0"/>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2027122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764DE79-268F-4C1A-8933-263129D2AF90}" type="datetimeFigureOut">
              <a:rPr lang="en-US" dirty="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8029829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dirty="0"/>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dirty="0"/>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7/27/2020</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805111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Date Placeholder 4"/>
          <p:cNvSpPr>
            <a:spLocks noGrp="1"/>
          </p:cNvSpPr>
          <p:nvPr>
            <p:ph type="dt" sz="half" idx="10"/>
          </p:nvPr>
        </p:nvSpPr>
        <p:spPr/>
        <p:txBody>
          <a:bodyPr/>
          <a:lstStyle/>
          <a:p>
            <a:fld id="{C764DE79-268F-4C1A-8933-263129D2AF90}" type="datetimeFigureOut">
              <a:rPr lang="en-US" dirty="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40452071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dirty="0"/>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7" name="Date Placeholder 6"/>
          <p:cNvSpPr>
            <a:spLocks noGrp="1"/>
          </p:cNvSpPr>
          <p:nvPr>
            <p:ph type="dt" sz="half" idx="10"/>
          </p:nvPr>
        </p:nvSpPr>
        <p:spPr/>
        <p:txBody>
          <a:bodyPr/>
          <a:lstStyle/>
          <a:p>
            <a:fld id="{C764DE79-268F-4C1A-8933-263129D2AF90}" type="datetimeFigureOut">
              <a:rPr lang="en-US" dirty="0"/>
              <a:t>7/27/2020</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9451895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7/27/2020</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54611746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7/27/2020</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31004378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286094501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dirty="0"/>
              <a:t>Click to edit Master title style</a:t>
            </a:r>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dirty="0"/>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7/27/2020</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dirty="0"/>
          </a:p>
        </p:txBody>
      </p:sp>
    </p:spTree>
    <p:extLst>
      <p:ext uri="{BB962C8B-B14F-4D97-AF65-F5344CB8AC3E}">
        <p14:creationId xmlns:p14="http://schemas.microsoft.com/office/powerpoint/2010/main" val="18555941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764DE79-268F-4C1A-8933-263129D2AF90}" type="datetimeFigureOut">
              <a:rPr lang="en-US" dirty="0"/>
              <a:t>7/27/2020</a:t>
            </a:fld>
            <a:endParaRPr lang="en-US" dirty="0"/>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8F63A3B-78C7-47BE-AE5E-E10140E04643}" type="slidenum">
              <a:rPr lang="en-US" dirty="0"/>
              <a:t>‹#›</a:t>
            </a:fld>
            <a:endParaRPr lang="en-US" dirty="0"/>
          </a:p>
        </p:txBody>
      </p:sp>
    </p:spTree>
    <p:extLst>
      <p:ext uri="{BB962C8B-B14F-4D97-AF65-F5344CB8AC3E}">
        <p14:creationId xmlns:p14="http://schemas.microsoft.com/office/powerpoint/2010/main" val="3892193025"/>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45" r:id="rId5"/>
    <p:sldLayoutId id="2147483746" r:id="rId6"/>
    <p:sldLayoutId id="2147483747" r:id="rId7"/>
    <p:sldLayoutId id="2147483748" r:id="rId8"/>
    <p:sldLayoutId id="2147483749" r:id="rId9"/>
    <p:sldLayoutId id="2147483750" r:id="rId10"/>
    <p:sldLayoutId id="214748375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1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1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9.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 name="Rectangle 13">
            <a:extLst>
              <a:ext uri="{FF2B5EF4-FFF2-40B4-BE49-F238E27FC236}">
                <a16:creationId xmlns:a16="http://schemas.microsoft.com/office/drawing/2014/main" id="{01C9CC24-B375-4226-BF2B-61FADBBA696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a:extLst>
              <a:ext uri="{FF2B5EF4-FFF2-40B4-BE49-F238E27FC236}">
                <a16:creationId xmlns:a16="http://schemas.microsoft.com/office/drawing/2014/main" id="{CD70A28E-4FD8-4474-A206-E15B5EBB303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8" y="1084747"/>
            <a:ext cx="12188952" cy="3294207"/>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39647E21-5366-4638-AC97-D8CD4111EB57}"/>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rcRect l="8235" r="8214" b="45501"/>
          <a:stretch>
            <a:fillRect/>
          </a:stretch>
        </p:blipFill>
        <p:spPr>
          <a:xfrm flipV="1">
            <a:off x="0" y="0"/>
            <a:ext cx="12191999" cy="4473360"/>
          </a:xfrm>
          <a:custGeom>
            <a:avLst/>
            <a:gdLst>
              <a:gd name="connsiteX0" fmla="*/ 0 w 12191999"/>
              <a:gd name="connsiteY0" fmla="*/ 4473360 h 4473360"/>
              <a:gd name="connsiteX1" fmla="*/ 12191999 w 12191999"/>
              <a:gd name="connsiteY1" fmla="*/ 4473360 h 4473360"/>
              <a:gd name="connsiteX2" fmla="*/ 12191999 w 12191999"/>
              <a:gd name="connsiteY2" fmla="*/ 0 h 4473360"/>
              <a:gd name="connsiteX3" fmla="*/ 0 w 12191999"/>
              <a:gd name="connsiteY3" fmla="*/ 0 h 4473360"/>
            </a:gdLst>
            <a:ahLst/>
            <a:cxnLst>
              <a:cxn ang="0">
                <a:pos x="connsiteX0" y="connsiteY0"/>
              </a:cxn>
              <a:cxn ang="0">
                <a:pos x="connsiteX1" y="connsiteY1"/>
              </a:cxn>
              <a:cxn ang="0">
                <a:pos x="connsiteX2" y="connsiteY2"/>
              </a:cxn>
              <a:cxn ang="0">
                <a:pos x="connsiteX3" y="connsiteY3"/>
              </a:cxn>
            </a:cxnLst>
            <a:rect l="l" t="t" r="r" b="b"/>
            <a:pathLst>
              <a:path w="12191999" h="4473360">
                <a:moveTo>
                  <a:pt x="0" y="4473360"/>
                </a:moveTo>
                <a:lnTo>
                  <a:pt x="12191999" y="4473360"/>
                </a:lnTo>
                <a:lnTo>
                  <a:pt x="12191999" y="0"/>
                </a:lnTo>
                <a:lnTo>
                  <a:pt x="0" y="0"/>
                </a:lnTo>
                <a:close/>
              </a:path>
            </a:pathLst>
          </a:custGeom>
        </p:spPr>
      </p:pic>
      <p:sp>
        <p:nvSpPr>
          <p:cNvPr id="2" name="TextBox 1">
            <a:extLst>
              <a:ext uri="{FF2B5EF4-FFF2-40B4-BE49-F238E27FC236}">
                <a16:creationId xmlns:a16="http://schemas.microsoft.com/office/drawing/2014/main" id="{254D2E5C-FB01-4C17-B2DF-415FE9FA5B20}"/>
              </a:ext>
            </a:extLst>
          </p:cNvPr>
          <p:cNvSpPr txBox="1"/>
          <p:nvPr/>
        </p:nvSpPr>
        <p:spPr>
          <a:xfrm>
            <a:off x="753925" y="2076450"/>
            <a:ext cx="10684151" cy="1345134"/>
          </a:xfrm>
          <a:prstGeom prst="rect">
            <a:avLst/>
          </a:prstGeom>
        </p:spPr>
        <p:txBody>
          <a:bodyPr rot="0" spcFirstLastPara="0" vertOverflow="overflow" horzOverflow="overflow" vert="horz" lIns="91440" tIns="45720" rIns="91440" bIns="45720" numCol="1" spcCol="0" rtlCol="0" fromWordArt="0" anchor="ctr" anchorCtr="0" forceAA="0" compatLnSpc="1">
            <a:prstTxWarp prst="textNoShape">
              <a:avLst/>
            </a:prstTxWarp>
            <a:normAutofit fontScale="85000" lnSpcReduction="20000"/>
          </a:bodyPr>
          <a:lstStyle/>
          <a:p>
            <a:pPr algn="ctr" defTabSz="914400">
              <a:lnSpc>
                <a:spcPct val="90000"/>
              </a:lnSpc>
              <a:spcBef>
                <a:spcPct val="0"/>
              </a:spcBef>
              <a:spcAft>
                <a:spcPts val="600"/>
              </a:spcAft>
            </a:pPr>
            <a:r>
              <a:rPr lang="en-US" sz="2700" kern="1200" dirty="0">
                <a:solidFill>
                  <a:srgbClr val="FFFFFF"/>
                </a:solidFill>
                <a:latin typeface="Times New Roman"/>
                <a:ea typeface="+mj-ea"/>
                <a:cs typeface="Times New Roman"/>
              </a:rPr>
              <a:t>Name: - Sanchita Kumari</a:t>
            </a:r>
            <a:r>
              <a:rPr lang="en-US" sz="2700" dirty="0">
                <a:solidFill>
                  <a:srgbClr val="FFFFFF"/>
                </a:solidFill>
                <a:latin typeface="Times New Roman"/>
                <a:ea typeface="+mj-ea"/>
                <a:cs typeface="Times New Roman"/>
              </a:rPr>
              <a:t> </a:t>
            </a:r>
            <a:endParaRPr lang="en-US">
              <a:latin typeface="Times New Roman"/>
              <a:cs typeface="Times New Roman"/>
            </a:endParaRPr>
          </a:p>
          <a:p>
            <a:pPr algn="ctr" defTabSz="914400">
              <a:lnSpc>
                <a:spcPct val="90000"/>
              </a:lnSpc>
              <a:spcBef>
                <a:spcPct val="0"/>
              </a:spcBef>
              <a:spcAft>
                <a:spcPts val="600"/>
              </a:spcAft>
            </a:pPr>
            <a:r>
              <a:rPr lang="en-US" sz="2700" kern="1200">
                <a:solidFill>
                  <a:srgbClr val="FFFFFF"/>
                </a:solidFill>
                <a:latin typeface="Times New Roman"/>
                <a:ea typeface="+mj-ea"/>
                <a:cs typeface="Times New Roman"/>
              </a:rPr>
              <a:t>Registration number: - 140576848/11/2018</a:t>
            </a:r>
            <a:endParaRPr lang="en-US">
              <a:solidFill>
                <a:srgbClr val="000000"/>
              </a:solidFill>
              <a:latin typeface="Times New Roman"/>
              <a:ea typeface="+mj-ea"/>
              <a:cs typeface="Times New Roman"/>
            </a:endParaRPr>
          </a:p>
          <a:p>
            <a:pPr algn="ctr" defTabSz="914400">
              <a:lnSpc>
                <a:spcPct val="90000"/>
              </a:lnSpc>
              <a:spcBef>
                <a:spcPct val="0"/>
              </a:spcBef>
              <a:spcAft>
                <a:spcPts val="600"/>
              </a:spcAft>
            </a:pPr>
            <a:r>
              <a:rPr lang="en-US" sz="2700">
                <a:solidFill>
                  <a:srgbClr val="FFFFFF"/>
                </a:solidFill>
                <a:latin typeface="Times New Roman"/>
                <a:ea typeface="+mj-ea"/>
                <a:cs typeface="Times New Roman"/>
              </a:rPr>
              <a:t>Stage:- Executive (New)</a:t>
            </a:r>
            <a:r>
              <a:rPr lang="en-US" sz="2700" kern="1200" dirty="0">
                <a:solidFill>
                  <a:srgbClr val="FFFFFF"/>
                </a:solidFill>
                <a:latin typeface="Times New Roman"/>
                <a:ea typeface="+mj-ea"/>
                <a:cs typeface="Times New Roman"/>
              </a:rPr>
              <a:t>  </a:t>
            </a:r>
            <a:endParaRPr lang="en-US">
              <a:latin typeface="Times New Roman"/>
              <a:ea typeface="+mj-ea"/>
              <a:cs typeface="Times New Roman"/>
            </a:endParaRPr>
          </a:p>
          <a:p>
            <a:pPr algn="ctr" defTabSz="914400">
              <a:lnSpc>
                <a:spcPct val="90000"/>
              </a:lnSpc>
              <a:spcBef>
                <a:spcPct val="0"/>
              </a:spcBef>
              <a:spcAft>
                <a:spcPts val="600"/>
              </a:spcAft>
            </a:pPr>
            <a:r>
              <a:rPr lang="en-US" sz="2700" kern="1200" dirty="0">
                <a:solidFill>
                  <a:srgbClr val="FFFFFF"/>
                </a:solidFill>
                <a:latin typeface="Times New Roman"/>
                <a:ea typeface="+mj-ea"/>
                <a:cs typeface="Times New Roman"/>
              </a:rPr>
              <a:t>Jamshedpur Chapter</a:t>
            </a:r>
          </a:p>
        </p:txBody>
      </p:sp>
    </p:spTree>
    <p:extLst>
      <p:ext uri="{BB962C8B-B14F-4D97-AF65-F5344CB8AC3E}">
        <p14:creationId xmlns:p14="http://schemas.microsoft.com/office/powerpoint/2010/main" val="297922346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6" name="Rectangle 14">
            <a:extLst>
              <a:ext uri="{FF2B5EF4-FFF2-40B4-BE49-F238E27FC236}">
                <a16:creationId xmlns:a16="http://schemas.microsoft.com/office/drawing/2014/main" id="{ECE1DA53-9811-4831-9BFB-3E8658F08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0FAD2551-CE82-46B0-BE5D-F88A53C6149B}"/>
              </a:ext>
            </a:extLst>
          </p:cNvPr>
          <p:cNvSpPr>
            <a:spLocks noGrp="1"/>
          </p:cNvSpPr>
          <p:nvPr>
            <p:ph type="title"/>
          </p:nvPr>
        </p:nvSpPr>
        <p:spPr>
          <a:xfrm>
            <a:off x="838199" y="552906"/>
            <a:ext cx="5162891" cy="1674904"/>
          </a:xfrm>
        </p:spPr>
        <p:txBody>
          <a:bodyPr vert="horz" lIns="91440" tIns="45720" rIns="91440" bIns="45720" rtlCol="0" anchor="ctr">
            <a:normAutofit/>
          </a:bodyPr>
          <a:lstStyle/>
          <a:p>
            <a:r>
              <a:rPr lang="en-US" sz="4000">
                <a:latin typeface="Times New Roman"/>
                <a:cs typeface="Times New Roman"/>
              </a:rPr>
              <a:t>Hindustan Petroleum Corporation</a:t>
            </a:r>
          </a:p>
        </p:txBody>
      </p:sp>
      <p:sp>
        <p:nvSpPr>
          <p:cNvPr id="4" name="Text Placeholder 3">
            <a:extLst>
              <a:ext uri="{FF2B5EF4-FFF2-40B4-BE49-F238E27FC236}">
                <a16:creationId xmlns:a16="http://schemas.microsoft.com/office/drawing/2014/main" id="{6CF612C5-BA3B-461E-A2F4-3B191024EE6B}"/>
              </a:ext>
            </a:extLst>
          </p:cNvPr>
          <p:cNvSpPr>
            <a:spLocks noGrp="1"/>
          </p:cNvSpPr>
          <p:nvPr>
            <p:ph type="body" sz="half" idx="2"/>
          </p:nvPr>
        </p:nvSpPr>
        <p:spPr>
          <a:xfrm>
            <a:off x="6357924" y="365016"/>
            <a:ext cx="4992906" cy="1674905"/>
          </a:xfrm>
        </p:spPr>
        <p:txBody>
          <a:bodyPr vert="horz" lIns="91440" tIns="45720" rIns="91440" bIns="45720" rtlCol="0" anchor="ctr">
            <a:noAutofit/>
          </a:bodyPr>
          <a:lstStyle/>
          <a:p>
            <a:pPr marL="114300" indent="-228600">
              <a:buFont typeface="Arial" panose="020B0604020202020204" pitchFamily="34" charset="0"/>
              <a:buChar char="•"/>
            </a:pPr>
            <a:r>
              <a:rPr lang="en-US">
                <a:latin typeface="Times New Roman"/>
                <a:cs typeface="Times New Roman"/>
              </a:rPr>
              <a:t>It is a government sector organization which was the best in its business.</a:t>
            </a:r>
          </a:p>
          <a:p>
            <a:pPr marL="114300" indent="-228600">
              <a:buFont typeface="Arial" panose="020B0604020202020204" pitchFamily="34" charset="0"/>
              <a:buChar char="•"/>
            </a:pPr>
            <a:r>
              <a:rPr lang="en-US">
                <a:latin typeface="Times New Roman"/>
                <a:cs typeface="Times New Roman"/>
              </a:rPr>
              <a:t>Due to the covid-19 pandemic all the subsidiary of it where shut down there was a great loss as in the month of march to april the company shares started to fall.</a:t>
            </a:r>
          </a:p>
          <a:p>
            <a:pPr marL="114300" indent="-228600">
              <a:buFont typeface="Arial" panose="020B0604020202020204" pitchFamily="34" charset="0"/>
              <a:buChar char="•"/>
            </a:pPr>
            <a:r>
              <a:rPr lang="en-US">
                <a:latin typeface="Times New Roman"/>
                <a:cs typeface="Times New Roman"/>
              </a:rPr>
              <a:t>As no money was circulated no jobs were created and no employment was generated.</a:t>
            </a:r>
          </a:p>
        </p:txBody>
      </p:sp>
      <p:pic>
        <p:nvPicPr>
          <p:cNvPr id="5" name="Picture 5" descr="A screenshot of a social media post&#10;&#10;Description automatically generated">
            <a:extLst>
              <a:ext uri="{FF2B5EF4-FFF2-40B4-BE49-F238E27FC236}">
                <a16:creationId xmlns:a16="http://schemas.microsoft.com/office/drawing/2014/main" id="{F03FDDF8-02F2-448C-B160-FCF501C03F55}"/>
              </a:ext>
            </a:extLst>
          </p:cNvPr>
          <p:cNvPicPr>
            <a:picLocks noGrp="1" noChangeAspect="1"/>
          </p:cNvPicPr>
          <p:nvPr>
            <p:ph type="pic" idx="1"/>
          </p:nvPr>
        </p:nvPicPr>
        <p:blipFill rotWithShape="1">
          <a:blip r:embed="rId2"/>
          <a:srcRect t="1470" r="-1" b="1468"/>
          <a:stretch/>
        </p:blipFill>
        <p:spPr>
          <a:xfrm>
            <a:off x="182881" y="2405149"/>
            <a:ext cx="11834494" cy="4278819"/>
          </a:xfrm>
          <a:prstGeom prst="rect">
            <a:avLst/>
          </a:prstGeom>
        </p:spPr>
      </p:pic>
    </p:spTree>
    <p:extLst>
      <p:ext uri="{BB962C8B-B14F-4D97-AF65-F5344CB8AC3E}">
        <p14:creationId xmlns:p14="http://schemas.microsoft.com/office/powerpoint/2010/main" val="31918067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E1DA53-9811-4831-9BFB-3E8658F08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A9B68EF1-F272-4214-8EB0-55D1E8C37877}"/>
              </a:ext>
            </a:extLst>
          </p:cNvPr>
          <p:cNvSpPr>
            <a:spLocks noGrp="1"/>
          </p:cNvSpPr>
          <p:nvPr>
            <p:ph type="title"/>
          </p:nvPr>
        </p:nvSpPr>
        <p:spPr>
          <a:xfrm>
            <a:off x="838199" y="552906"/>
            <a:ext cx="5162891" cy="1674904"/>
          </a:xfrm>
        </p:spPr>
        <p:txBody>
          <a:bodyPr vert="horz" lIns="91440" tIns="45720" rIns="91440" bIns="45720" rtlCol="0" anchor="ctr">
            <a:normAutofit fontScale="90000"/>
          </a:bodyPr>
          <a:lstStyle/>
          <a:p>
            <a:r>
              <a:rPr lang="en-US" sz="4000">
                <a:latin typeface="Times New Roman"/>
                <a:cs typeface="Times New Roman"/>
              </a:rPr>
              <a:t>Indian Tourism Development Corporation</a:t>
            </a:r>
          </a:p>
        </p:txBody>
      </p:sp>
      <p:sp>
        <p:nvSpPr>
          <p:cNvPr id="4" name="Text Placeholder 3">
            <a:extLst>
              <a:ext uri="{FF2B5EF4-FFF2-40B4-BE49-F238E27FC236}">
                <a16:creationId xmlns:a16="http://schemas.microsoft.com/office/drawing/2014/main" id="{3101E778-BF9D-4888-A441-100B76D2B5EB}"/>
              </a:ext>
            </a:extLst>
          </p:cNvPr>
          <p:cNvSpPr>
            <a:spLocks noGrp="1"/>
          </p:cNvSpPr>
          <p:nvPr>
            <p:ph type="body" sz="half" idx="2"/>
          </p:nvPr>
        </p:nvSpPr>
        <p:spPr>
          <a:xfrm>
            <a:off x="6190910" y="552906"/>
            <a:ext cx="5358248" cy="1789726"/>
          </a:xfrm>
        </p:spPr>
        <p:txBody>
          <a:bodyPr vert="horz" lIns="91440" tIns="45720" rIns="91440" bIns="45720" rtlCol="0" anchor="ctr">
            <a:noAutofit/>
          </a:bodyPr>
          <a:lstStyle/>
          <a:p>
            <a:pPr indent="-228600">
              <a:buFont typeface="Arial" panose="020B0604020202020204" pitchFamily="34" charset="0"/>
              <a:buChar char="•"/>
            </a:pPr>
            <a:r>
              <a:rPr lang="en-US">
                <a:latin typeface="Times New Roman"/>
                <a:cs typeface="Calibri"/>
              </a:rPr>
              <a:t>Almost 10% of India's GDP is contributed by the Tourism Sector.</a:t>
            </a:r>
          </a:p>
          <a:p>
            <a:pPr indent="-228600">
              <a:buFont typeface="Arial" panose="020B0604020202020204" pitchFamily="34" charset="0"/>
              <a:buChar char="•"/>
            </a:pPr>
            <a:r>
              <a:rPr lang="en-US">
                <a:latin typeface="Times New Roman"/>
                <a:cs typeface="Calibri"/>
              </a:rPr>
              <a:t>Due to the complete lockdown many of the companiess have totally shut their business either it is a big firm or a MSME.</a:t>
            </a:r>
          </a:p>
          <a:p>
            <a:pPr indent="-228600">
              <a:buFont typeface="Arial" panose="020B0604020202020204" pitchFamily="34" charset="0"/>
              <a:buChar char="•"/>
            </a:pPr>
            <a:r>
              <a:rPr lang="en-US">
                <a:latin typeface="Times New Roman"/>
                <a:cs typeface="Calibri"/>
              </a:rPr>
              <a:t>People across the nation have sacrificed their job due to the sudden crises.</a:t>
            </a:r>
          </a:p>
        </p:txBody>
      </p:sp>
      <p:pic>
        <p:nvPicPr>
          <p:cNvPr id="5" name="Picture 5" descr="A screenshot of a social media post&#10;&#10;Description automatically generated">
            <a:extLst>
              <a:ext uri="{FF2B5EF4-FFF2-40B4-BE49-F238E27FC236}">
                <a16:creationId xmlns:a16="http://schemas.microsoft.com/office/drawing/2014/main" id="{3E39E381-FED3-4951-A92D-F74DAA9E2097}"/>
              </a:ext>
            </a:extLst>
          </p:cNvPr>
          <p:cNvPicPr>
            <a:picLocks noGrp="1" noChangeAspect="1"/>
          </p:cNvPicPr>
          <p:nvPr>
            <p:ph type="pic" idx="1"/>
          </p:nvPr>
        </p:nvPicPr>
        <p:blipFill rotWithShape="1">
          <a:blip r:embed="rId2"/>
          <a:srcRect r="-1" b="2938"/>
          <a:stretch/>
        </p:blipFill>
        <p:spPr>
          <a:xfrm>
            <a:off x="182881" y="2676546"/>
            <a:ext cx="11834494" cy="4007422"/>
          </a:xfrm>
          <a:prstGeom prst="rect">
            <a:avLst/>
          </a:prstGeom>
        </p:spPr>
      </p:pic>
    </p:spTree>
    <p:extLst>
      <p:ext uri="{BB962C8B-B14F-4D97-AF65-F5344CB8AC3E}">
        <p14:creationId xmlns:p14="http://schemas.microsoft.com/office/powerpoint/2010/main" val="3180522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7" name="Rectangle 9">
            <a:extLst>
              <a:ext uri="{FF2B5EF4-FFF2-40B4-BE49-F238E27FC236}">
                <a16:creationId xmlns:a16="http://schemas.microsoft.com/office/drawing/2014/main" id="{ECE1DA53-9811-4831-9BFB-3E8658F08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C050CE4-08D9-4691-9BFD-93D39065E890}"/>
              </a:ext>
            </a:extLst>
          </p:cNvPr>
          <p:cNvSpPr>
            <a:spLocks noGrp="1"/>
          </p:cNvSpPr>
          <p:nvPr>
            <p:ph type="title"/>
          </p:nvPr>
        </p:nvSpPr>
        <p:spPr>
          <a:xfrm>
            <a:off x="838199" y="552906"/>
            <a:ext cx="5162891" cy="1674904"/>
          </a:xfrm>
        </p:spPr>
        <p:txBody>
          <a:bodyPr vert="horz" lIns="91440" tIns="45720" rIns="91440" bIns="45720" rtlCol="0" anchor="ctr">
            <a:normAutofit/>
          </a:bodyPr>
          <a:lstStyle/>
          <a:p>
            <a:r>
              <a:rPr lang="en-US" sz="4000">
                <a:latin typeface="Times New Roman"/>
                <a:cs typeface="Times New Roman"/>
              </a:rPr>
              <a:t>Interglobe Aviation</a:t>
            </a:r>
          </a:p>
        </p:txBody>
      </p:sp>
      <p:sp>
        <p:nvSpPr>
          <p:cNvPr id="4" name="Text Placeholder 3">
            <a:extLst>
              <a:ext uri="{FF2B5EF4-FFF2-40B4-BE49-F238E27FC236}">
                <a16:creationId xmlns:a16="http://schemas.microsoft.com/office/drawing/2014/main" id="{9BF0790F-31C5-4AE9-A663-D9A1B9AC3E2A}"/>
              </a:ext>
            </a:extLst>
          </p:cNvPr>
          <p:cNvSpPr>
            <a:spLocks noGrp="1"/>
          </p:cNvSpPr>
          <p:nvPr>
            <p:ph type="body" sz="half" idx="2"/>
          </p:nvPr>
        </p:nvSpPr>
        <p:spPr>
          <a:xfrm>
            <a:off x="6190910" y="552906"/>
            <a:ext cx="4992906" cy="1674905"/>
          </a:xfrm>
        </p:spPr>
        <p:txBody>
          <a:bodyPr vert="horz" lIns="91440" tIns="45720" rIns="91440" bIns="45720" rtlCol="0" anchor="ctr">
            <a:noAutofit/>
          </a:bodyPr>
          <a:lstStyle/>
          <a:p>
            <a:pPr indent="-228600">
              <a:buFont typeface="Arial" panose="020B0604020202020204" pitchFamily="34" charset="0"/>
              <a:buChar char="•"/>
            </a:pPr>
            <a:r>
              <a:rPr lang="en-US">
                <a:latin typeface="Times New Roman"/>
                <a:cs typeface="Calibri"/>
              </a:rPr>
              <a:t>One of the major player in the Aviation sector of India.</a:t>
            </a:r>
          </a:p>
          <a:p>
            <a:pPr indent="-228600">
              <a:buFont typeface="Arial" panose="020B0604020202020204" pitchFamily="34" charset="0"/>
              <a:buChar char="•"/>
            </a:pPr>
            <a:r>
              <a:rPr lang="en-US">
                <a:latin typeface="Times New Roman"/>
                <a:cs typeface="Calibri"/>
              </a:rPr>
              <a:t>Indigo compramises around 60% of the indian aviation sector economy.</a:t>
            </a:r>
          </a:p>
          <a:p>
            <a:pPr indent="-228600">
              <a:buFont typeface="Arial" panose="020B0604020202020204" pitchFamily="34" charset="0"/>
              <a:buChar char="•"/>
            </a:pPr>
            <a:r>
              <a:rPr lang="en-US">
                <a:latin typeface="Times New Roman"/>
                <a:cs typeface="Calibri"/>
              </a:rPr>
              <a:t>Lost huge amount of money as airlines are oprated on a low profit margin.</a:t>
            </a:r>
          </a:p>
        </p:txBody>
      </p:sp>
      <p:pic>
        <p:nvPicPr>
          <p:cNvPr id="5" name="Picture 5" descr="A screenshot of a social media post&#10;&#10;Description automatically generated">
            <a:extLst>
              <a:ext uri="{FF2B5EF4-FFF2-40B4-BE49-F238E27FC236}">
                <a16:creationId xmlns:a16="http://schemas.microsoft.com/office/drawing/2014/main" id="{D092F50D-7326-42E3-9119-98DF6139AC8A}"/>
              </a:ext>
            </a:extLst>
          </p:cNvPr>
          <p:cNvPicPr>
            <a:picLocks noGrp="1" noChangeAspect="1"/>
          </p:cNvPicPr>
          <p:nvPr>
            <p:ph type="pic" idx="1"/>
          </p:nvPr>
        </p:nvPicPr>
        <p:blipFill rotWithShape="1">
          <a:blip r:embed="rId2"/>
          <a:srcRect t="1793" r="-1" b="1792"/>
          <a:stretch/>
        </p:blipFill>
        <p:spPr>
          <a:xfrm>
            <a:off x="182881" y="2405149"/>
            <a:ext cx="11834494" cy="4278819"/>
          </a:xfrm>
          <a:prstGeom prst="rect">
            <a:avLst/>
          </a:prstGeom>
        </p:spPr>
      </p:pic>
    </p:spTree>
    <p:extLst>
      <p:ext uri="{BB962C8B-B14F-4D97-AF65-F5344CB8AC3E}">
        <p14:creationId xmlns:p14="http://schemas.microsoft.com/office/powerpoint/2010/main" val="2042742575"/>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BC7DB3E4-CCD9-4C5F-9FC5-99A3E1579141}"/>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4700" kern="1200">
                <a:solidFill>
                  <a:srgbClr val="FFFFFF"/>
                </a:solidFill>
                <a:latin typeface="Times New Roman"/>
                <a:cs typeface="Times New Roman"/>
              </a:rPr>
              <a:t>Industries which saw a great rise to their capital</a:t>
            </a:r>
          </a:p>
        </p:txBody>
      </p:sp>
    </p:spTree>
    <p:extLst>
      <p:ext uri="{BB962C8B-B14F-4D97-AF65-F5344CB8AC3E}">
        <p14:creationId xmlns:p14="http://schemas.microsoft.com/office/powerpoint/2010/main" val="11846008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E1DA53-9811-4831-9BFB-3E8658F08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CB754200-444A-48C3-ACC6-E04287065766}"/>
              </a:ext>
            </a:extLst>
          </p:cNvPr>
          <p:cNvSpPr>
            <a:spLocks noGrp="1"/>
          </p:cNvSpPr>
          <p:nvPr>
            <p:ph type="title"/>
          </p:nvPr>
        </p:nvSpPr>
        <p:spPr>
          <a:xfrm>
            <a:off x="838199" y="552906"/>
            <a:ext cx="5162891" cy="1674904"/>
          </a:xfrm>
        </p:spPr>
        <p:txBody>
          <a:bodyPr vert="horz" lIns="91440" tIns="45720" rIns="91440" bIns="45720" rtlCol="0" anchor="ctr">
            <a:normAutofit/>
          </a:bodyPr>
          <a:lstStyle/>
          <a:p>
            <a:r>
              <a:rPr lang="en-US" sz="4000">
                <a:latin typeface="Times New Roman"/>
                <a:cs typeface="Times New Roman"/>
              </a:rPr>
              <a:t>HDFC Life Insurance</a:t>
            </a:r>
          </a:p>
        </p:txBody>
      </p:sp>
      <p:sp>
        <p:nvSpPr>
          <p:cNvPr id="4" name="Text Placeholder 3">
            <a:extLst>
              <a:ext uri="{FF2B5EF4-FFF2-40B4-BE49-F238E27FC236}">
                <a16:creationId xmlns:a16="http://schemas.microsoft.com/office/drawing/2014/main" id="{1C2E3218-1346-45B6-8186-384B32D11F39}"/>
              </a:ext>
            </a:extLst>
          </p:cNvPr>
          <p:cNvSpPr>
            <a:spLocks noGrp="1"/>
          </p:cNvSpPr>
          <p:nvPr>
            <p:ph type="body" sz="half" idx="2"/>
          </p:nvPr>
        </p:nvSpPr>
        <p:spPr>
          <a:xfrm>
            <a:off x="6190910" y="552906"/>
            <a:ext cx="4992906" cy="1674905"/>
          </a:xfrm>
        </p:spPr>
        <p:txBody>
          <a:bodyPr vert="horz" lIns="91440" tIns="45720" rIns="91440" bIns="45720" rtlCol="0" anchor="ctr">
            <a:noAutofit/>
          </a:bodyPr>
          <a:lstStyle/>
          <a:p>
            <a:pPr indent="-228600">
              <a:buFont typeface="Arial" panose="020B0604020202020204" pitchFamily="34" charset="0"/>
              <a:buChar char="•"/>
            </a:pPr>
            <a:r>
              <a:rPr lang="en-US">
                <a:latin typeface="Times New Roman"/>
                <a:cs typeface="Calibri"/>
              </a:rPr>
              <a:t>One of the biggest insurance company in India.</a:t>
            </a:r>
          </a:p>
          <a:p>
            <a:pPr indent="-228600">
              <a:buFont typeface="Arial" panose="020B0604020202020204" pitchFamily="34" charset="0"/>
              <a:buChar char="•"/>
            </a:pPr>
            <a:r>
              <a:rPr lang="en-US">
                <a:latin typeface="Times New Roman"/>
                <a:cs typeface="Calibri"/>
              </a:rPr>
              <a:t>As People are getting aware of the current situation more and more people are taking life insurance to save their lives from upcoming situation.</a:t>
            </a:r>
          </a:p>
          <a:p>
            <a:pPr indent="-228600">
              <a:buFont typeface="Arial" panose="020B0604020202020204" pitchFamily="34" charset="0"/>
              <a:buChar char="•"/>
            </a:pPr>
            <a:r>
              <a:rPr lang="en-US">
                <a:latin typeface="Times New Roman"/>
                <a:cs typeface="Calibri"/>
              </a:rPr>
              <a:t>Due to the sudden spike in this sector people are getting jobs as a greater number of people are required to fulfill the requirement.</a:t>
            </a:r>
            <a:endParaRPr lang="en-US" sz="2000" dirty="0">
              <a:latin typeface="Times New Roman"/>
              <a:cs typeface="Calibri"/>
            </a:endParaRPr>
          </a:p>
        </p:txBody>
      </p:sp>
      <p:pic>
        <p:nvPicPr>
          <p:cNvPr id="5" name="Picture 5" descr="A screenshot of a social media post&#10;&#10;Description automatically generated">
            <a:extLst>
              <a:ext uri="{FF2B5EF4-FFF2-40B4-BE49-F238E27FC236}">
                <a16:creationId xmlns:a16="http://schemas.microsoft.com/office/drawing/2014/main" id="{CFE9012A-A5CE-4C66-836A-982113149621}"/>
              </a:ext>
            </a:extLst>
          </p:cNvPr>
          <p:cNvPicPr>
            <a:picLocks noGrp="1" noChangeAspect="1"/>
          </p:cNvPicPr>
          <p:nvPr>
            <p:ph type="pic" idx="1"/>
          </p:nvPr>
        </p:nvPicPr>
        <p:blipFill rotWithShape="1">
          <a:blip r:embed="rId2"/>
          <a:srcRect l="3327" r="3327"/>
          <a:stretch/>
        </p:blipFill>
        <p:spPr>
          <a:xfrm>
            <a:off x="182881" y="2405149"/>
            <a:ext cx="11834494" cy="4278819"/>
          </a:xfrm>
          <a:prstGeom prst="rect">
            <a:avLst/>
          </a:prstGeom>
        </p:spPr>
      </p:pic>
    </p:spTree>
    <p:extLst>
      <p:ext uri="{BB962C8B-B14F-4D97-AF65-F5344CB8AC3E}">
        <p14:creationId xmlns:p14="http://schemas.microsoft.com/office/powerpoint/2010/main" val="14910890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a16="http://schemas.microsoft.com/office/drawing/2014/main" id="{ECE1DA53-9811-4831-9BFB-3E8658F0806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53BE7190-AEC0-4EE2-B03E-F26AD562D2EC}"/>
              </a:ext>
            </a:extLst>
          </p:cNvPr>
          <p:cNvSpPr>
            <a:spLocks noGrp="1"/>
          </p:cNvSpPr>
          <p:nvPr>
            <p:ph type="title"/>
          </p:nvPr>
        </p:nvSpPr>
        <p:spPr>
          <a:xfrm>
            <a:off x="838199" y="552906"/>
            <a:ext cx="5162891" cy="1674904"/>
          </a:xfrm>
        </p:spPr>
        <p:txBody>
          <a:bodyPr vert="horz" lIns="91440" tIns="45720" rIns="91440" bIns="45720" rtlCol="0" anchor="ctr">
            <a:normAutofit/>
          </a:bodyPr>
          <a:lstStyle/>
          <a:p>
            <a:r>
              <a:rPr lang="en-US" sz="4000">
                <a:latin typeface="Times New Roman"/>
                <a:cs typeface="Times New Roman"/>
              </a:rPr>
              <a:t>Cipla</a:t>
            </a:r>
          </a:p>
        </p:txBody>
      </p:sp>
      <p:sp>
        <p:nvSpPr>
          <p:cNvPr id="4" name="Text Placeholder 3">
            <a:extLst>
              <a:ext uri="{FF2B5EF4-FFF2-40B4-BE49-F238E27FC236}">
                <a16:creationId xmlns:a16="http://schemas.microsoft.com/office/drawing/2014/main" id="{BC1D6044-2053-4041-9611-DE85C6798C79}"/>
              </a:ext>
            </a:extLst>
          </p:cNvPr>
          <p:cNvSpPr>
            <a:spLocks noGrp="1"/>
          </p:cNvSpPr>
          <p:nvPr>
            <p:ph type="body" sz="half" idx="2"/>
          </p:nvPr>
        </p:nvSpPr>
        <p:spPr>
          <a:xfrm>
            <a:off x="6190910" y="552906"/>
            <a:ext cx="4992906" cy="1674905"/>
          </a:xfrm>
        </p:spPr>
        <p:txBody>
          <a:bodyPr vert="horz" lIns="91440" tIns="45720" rIns="91440" bIns="45720" rtlCol="0" anchor="ctr">
            <a:normAutofit/>
          </a:bodyPr>
          <a:lstStyle/>
          <a:p>
            <a:pPr indent="-228600">
              <a:buFont typeface="Arial" panose="020B0604020202020204" pitchFamily="34" charset="0"/>
              <a:buChar char="•"/>
            </a:pPr>
            <a:r>
              <a:rPr lang="en-US">
                <a:latin typeface="Times New Roman"/>
                <a:cs typeface="Calibri"/>
              </a:rPr>
              <a:t>One of the largest sector in Health Care.</a:t>
            </a:r>
          </a:p>
          <a:p>
            <a:pPr indent="-228600">
              <a:buFont typeface="Arial" panose="020B0604020202020204" pitchFamily="34" charset="0"/>
              <a:buChar char="•"/>
            </a:pPr>
            <a:r>
              <a:rPr lang="en-US">
                <a:latin typeface="Times New Roman"/>
                <a:cs typeface="Calibri"/>
              </a:rPr>
              <a:t>Leading manufacture of medicine in India.</a:t>
            </a:r>
          </a:p>
          <a:p>
            <a:pPr indent="-228600">
              <a:buFont typeface="Arial" panose="020B0604020202020204" pitchFamily="34" charset="0"/>
              <a:buChar char="•"/>
            </a:pPr>
            <a:r>
              <a:rPr lang="en-US">
                <a:latin typeface="Times New Roman"/>
                <a:cs typeface="Calibri"/>
              </a:rPr>
              <a:t>As the Covid-19 has increase the need of medicine the Pharma sector is showing a growth of lifetime.</a:t>
            </a:r>
            <a:endParaRPr lang="en-US" dirty="0">
              <a:latin typeface="Times New Roman"/>
              <a:cs typeface="Calibri"/>
            </a:endParaRPr>
          </a:p>
        </p:txBody>
      </p:sp>
      <p:pic>
        <p:nvPicPr>
          <p:cNvPr id="5" name="Picture 5" descr="A screenshot of a social media post&#10;&#10;Description automatically generated">
            <a:extLst>
              <a:ext uri="{FF2B5EF4-FFF2-40B4-BE49-F238E27FC236}">
                <a16:creationId xmlns:a16="http://schemas.microsoft.com/office/drawing/2014/main" id="{802D564E-A643-4AB6-ABF5-18C04EBC4A3A}"/>
              </a:ext>
            </a:extLst>
          </p:cNvPr>
          <p:cNvPicPr>
            <a:picLocks noGrp="1" noChangeAspect="1"/>
          </p:cNvPicPr>
          <p:nvPr>
            <p:ph type="pic" idx="1"/>
          </p:nvPr>
        </p:nvPicPr>
        <p:blipFill rotWithShape="1">
          <a:blip r:embed="rId2"/>
          <a:srcRect t="1469" r="-1" b="1468"/>
          <a:stretch/>
        </p:blipFill>
        <p:spPr>
          <a:xfrm>
            <a:off x="182881" y="2405149"/>
            <a:ext cx="11834494" cy="4278819"/>
          </a:xfrm>
          <a:prstGeom prst="rect">
            <a:avLst/>
          </a:prstGeom>
        </p:spPr>
      </p:pic>
    </p:spTree>
    <p:extLst>
      <p:ext uri="{BB962C8B-B14F-4D97-AF65-F5344CB8AC3E}">
        <p14:creationId xmlns:p14="http://schemas.microsoft.com/office/powerpoint/2010/main" val="86085888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4970BB3-5303-4BD0-BAC7-34C08A65941E}"/>
              </a:ext>
            </a:extLst>
          </p:cNvPr>
          <p:cNvSpPr>
            <a:spLocks noGrp="1"/>
          </p:cNvSpPr>
          <p:nvPr>
            <p:ph type="title"/>
          </p:nvPr>
        </p:nvSpPr>
        <p:spPr>
          <a:xfrm>
            <a:off x="1179226" y="826680"/>
            <a:ext cx="9833548" cy="1325563"/>
          </a:xfrm>
        </p:spPr>
        <p:txBody>
          <a:bodyPr>
            <a:normAutofit/>
          </a:bodyPr>
          <a:lstStyle/>
          <a:p>
            <a:pPr algn="ctr"/>
            <a:r>
              <a:rPr lang="en-GB" sz="4000">
                <a:solidFill>
                  <a:srgbClr val="FFFFFF"/>
                </a:solidFill>
                <a:latin typeface="Times New Roman"/>
                <a:cs typeface="Calibri Light"/>
              </a:rPr>
              <a:t>So why this company data is Important??</a:t>
            </a:r>
            <a:endParaRPr lang="en-GB" sz="4000">
              <a:solidFill>
                <a:srgbClr val="FFFFFF"/>
              </a:solidFill>
              <a:latin typeface="Times New Roman"/>
            </a:endParaRPr>
          </a:p>
        </p:txBody>
      </p:sp>
      <p:sp>
        <p:nvSpPr>
          <p:cNvPr id="3" name="Content Placeholder 2">
            <a:extLst>
              <a:ext uri="{FF2B5EF4-FFF2-40B4-BE49-F238E27FC236}">
                <a16:creationId xmlns:a16="http://schemas.microsoft.com/office/drawing/2014/main" id="{F055E876-C067-4E79-A00B-0042745E8D17}"/>
              </a:ext>
            </a:extLst>
          </p:cNvPr>
          <p:cNvSpPr>
            <a:spLocks noGrp="1"/>
          </p:cNvSpPr>
          <p:nvPr>
            <p:ph idx="1"/>
          </p:nvPr>
        </p:nvSpPr>
        <p:spPr>
          <a:xfrm>
            <a:off x="1179226" y="3092970"/>
            <a:ext cx="9833548" cy="2693976"/>
          </a:xfrm>
        </p:spPr>
        <p:txBody>
          <a:bodyPr vert="horz" lIns="91440" tIns="45720" rIns="91440" bIns="45720" rtlCol="0" anchor="t">
            <a:normAutofit fontScale="92500" lnSpcReduction="20000"/>
          </a:bodyPr>
          <a:lstStyle/>
          <a:p>
            <a:pPr marL="342900" indent="-342900" algn="just"/>
            <a:r>
              <a:rPr lang="en-GB" sz="1700">
                <a:solidFill>
                  <a:srgbClr val="000000"/>
                </a:solidFill>
                <a:latin typeface="Times New Roman"/>
                <a:cs typeface="Calibri" panose="020F0502020204030204"/>
              </a:rPr>
              <a:t>As you can see given above is the data of the few top companies in their own sector, because of the crises everything is gone hap-hazard no one was prepared for such a worse condition. Companies performing well had taken an exponential decrease which can be seen on the stock market chart. A loss in a company will affect</a:t>
            </a:r>
            <a:r>
              <a:rPr lang="en-GB" sz="1700" dirty="0">
                <a:solidFill>
                  <a:srgbClr val="000000"/>
                </a:solidFill>
                <a:latin typeface="Times New Roman"/>
                <a:cs typeface="Calibri" panose="020F0502020204030204"/>
              </a:rPr>
              <a:t> </a:t>
            </a:r>
            <a:r>
              <a:rPr lang="en-GB" sz="1700">
                <a:solidFill>
                  <a:srgbClr val="000000"/>
                </a:solidFill>
                <a:latin typeface="Times New Roman"/>
                <a:cs typeface="Calibri" panose="020F0502020204030204"/>
              </a:rPr>
              <a:t>all its employee whether it is the CEO of the company or the clerk, so many CS graduate had loss their job or can't  complete their articleship in these times, and in these tough times no body is offering and job as it is not possible to hire fresh talents.</a:t>
            </a:r>
            <a:endParaRPr lang="en-US" sz="1700">
              <a:latin typeface="Times New Roman"/>
              <a:cs typeface="Times New Roman"/>
            </a:endParaRPr>
          </a:p>
          <a:p>
            <a:pPr marL="342900" indent="-342900" algn="just"/>
            <a:r>
              <a:rPr lang="en-GB" sz="1700">
                <a:solidFill>
                  <a:srgbClr val="000000"/>
                </a:solidFill>
                <a:latin typeface="Times New Roman"/>
                <a:cs typeface="Calibri" panose="020F0502020204030204"/>
              </a:rPr>
              <a:t>But there Is always two side of a coin which is the same in case of this pandemic where sectors like aviation, bank, private are hit hard there are some like health, Insurance,E-commerce sector which have seen boom into their cpital. More and more work is done due to the need of sudden equipments and medicine and every company is trying their luck to take this oppurtunity.For eg:- Only few N 95 mask were made in India but now more than 2Lkhs of mask are being manufactured every day. As government has made new advancement to MSME sector and the growth of startups new and major job oppurtunity has been created for the CS graduate, which can be seen like an icing on the cake in this tough times</a:t>
            </a:r>
            <a:r>
              <a:rPr lang="en-GB" sz="2000">
                <a:solidFill>
                  <a:srgbClr val="000000"/>
                </a:solidFill>
                <a:cs typeface="Calibri" panose="020F0502020204030204"/>
              </a:rPr>
              <a:t>.</a:t>
            </a:r>
          </a:p>
          <a:p>
            <a:pPr marL="342900" indent="-342900"/>
            <a:endParaRPr lang="en-GB" dirty="0"/>
          </a:p>
        </p:txBody>
      </p:sp>
    </p:spTree>
    <p:extLst>
      <p:ext uri="{BB962C8B-B14F-4D97-AF65-F5344CB8AC3E}">
        <p14:creationId xmlns:p14="http://schemas.microsoft.com/office/powerpoint/2010/main" val="10577216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8" name="Rectangle 7">
            <a:extLst>
              <a:ext uri="{FF2B5EF4-FFF2-40B4-BE49-F238E27FC236}">
                <a16:creationId xmlns:a16="http://schemas.microsoft.com/office/drawing/2014/main" id="{4351DFE5-F63D-4BE0-BDA9-E3EB88F01AA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55601" y="0"/>
            <a:ext cx="11480494" cy="2753936"/>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a:extLst>
              <a:ext uri="{FF2B5EF4-FFF2-40B4-BE49-F238E27FC236}">
                <a16:creationId xmlns:a16="http://schemas.microsoft.com/office/drawing/2014/main" id="{3AA16612-ACD2-4A16-8F2B-4514FD6BF28F}"/>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A45E54-C99B-4253-9187-71846D9A523F}"/>
              </a:ext>
            </a:extLst>
          </p:cNvPr>
          <p:cNvSpPr>
            <a:spLocks noGrp="1"/>
          </p:cNvSpPr>
          <p:nvPr>
            <p:ph type="title"/>
          </p:nvPr>
        </p:nvSpPr>
        <p:spPr>
          <a:xfrm>
            <a:off x="1179226" y="826680"/>
            <a:ext cx="9833548" cy="1325563"/>
          </a:xfrm>
        </p:spPr>
        <p:txBody>
          <a:bodyPr vert="horz" lIns="91440" tIns="45720" rIns="91440" bIns="45720" rtlCol="0" anchor="ctr">
            <a:normAutofit/>
          </a:bodyPr>
          <a:lstStyle/>
          <a:p>
            <a:pPr algn="ctr"/>
            <a:r>
              <a:rPr lang="en-US" sz="4000" kern="1200">
                <a:solidFill>
                  <a:srgbClr val="FFFFFF"/>
                </a:solidFill>
                <a:latin typeface="Times New Roman"/>
                <a:cs typeface="Times New Roman"/>
              </a:rPr>
              <a:t>Opportunity in this Pandemic</a:t>
            </a:r>
          </a:p>
        </p:txBody>
      </p:sp>
      <p:sp>
        <p:nvSpPr>
          <p:cNvPr id="3" name="TextBox 2">
            <a:extLst>
              <a:ext uri="{FF2B5EF4-FFF2-40B4-BE49-F238E27FC236}">
                <a16:creationId xmlns:a16="http://schemas.microsoft.com/office/drawing/2014/main" id="{F85D0633-4ABF-4763-BC79-CEA7454A95DA}"/>
              </a:ext>
            </a:extLst>
          </p:cNvPr>
          <p:cNvSpPr txBox="1"/>
          <p:nvPr/>
        </p:nvSpPr>
        <p:spPr>
          <a:xfrm>
            <a:off x="1179226" y="2946833"/>
            <a:ext cx="9833548" cy="2693976"/>
          </a:xfrm>
          <a:prstGeom prst="rect">
            <a:avLst/>
          </a:prstGeom>
        </p:spPr>
        <p:txBody>
          <a:bodyPr rot="0" spcFirstLastPara="0" vertOverflow="overflow" horzOverflow="overflow" vert="horz" wrap="square" lIns="91440" tIns="45720" rIns="91440" bIns="45720" numCol="1" spcCol="0" rtlCol="0" fromWordArt="0" anchor="t" anchorCtr="0" forceAA="0" compatLnSpc="1">
            <a:prstTxWarp prst="textNoShape">
              <a:avLst/>
            </a:prstTxWarp>
            <a:noAutofit/>
          </a:bodyPr>
          <a:lstStyle/>
          <a:p>
            <a:pPr marL="342900" indent="-228600" algn="just" defTabSz="914400">
              <a:lnSpc>
                <a:spcPct val="90000"/>
              </a:lnSpc>
              <a:spcAft>
                <a:spcPts val="600"/>
              </a:spcAft>
              <a:buFont typeface="Arial" panose="020B0604020202020204" pitchFamily="34" charset="0"/>
              <a:buChar char="•"/>
            </a:pPr>
            <a:r>
              <a:rPr lang="en-US" sz="1600" dirty="0">
                <a:solidFill>
                  <a:srgbClr val="000000"/>
                </a:solidFill>
                <a:latin typeface="Times New Roman"/>
                <a:cs typeface="Times New Roman"/>
              </a:rPr>
              <a:t>As we know everything is getting transferred from an offline mode to an online mode, government is making more efforts in </a:t>
            </a:r>
            <a:r>
              <a:rPr lang="en-US" sz="1600" dirty="0" err="1">
                <a:solidFill>
                  <a:srgbClr val="000000"/>
                </a:solidFill>
                <a:latin typeface="Times New Roman"/>
                <a:cs typeface="Times New Roman"/>
              </a:rPr>
              <a:t>digtalizing</a:t>
            </a:r>
            <a:r>
              <a:rPr lang="en-US" sz="1600" dirty="0">
                <a:solidFill>
                  <a:srgbClr val="000000"/>
                </a:solidFill>
                <a:latin typeface="Times New Roman"/>
                <a:cs typeface="Times New Roman"/>
              </a:rPr>
              <a:t> things rather than manual work. For </a:t>
            </a:r>
            <a:r>
              <a:rPr lang="en-US" sz="1600" dirty="0" err="1">
                <a:solidFill>
                  <a:srgbClr val="000000"/>
                </a:solidFill>
                <a:latin typeface="Times New Roman"/>
                <a:cs typeface="Times New Roman"/>
              </a:rPr>
              <a:t>eg</a:t>
            </a:r>
            <a:r>
              <a:rPr lang="en-US" sz="1600" dirty="0">
                <a:solidFill>
                  <a:srgbClr val="000000"/>
                </a:solidFill>
                <a:latin typeface="Times New Roman"/>
                <a:cs typeface="Times New Roman"/>
              </a:rPr>
              <a:t>:- MCQ website are coming to take all the exams which takes place in an academic calendar, Board meeting are now shifting to online pattern through digital platform, all the </a:t>
            </a:r>
            <a:r>
              <a:rPr lang="en-US" sz="1600" dirty="0" err="1">
                <a:solidFill>
                  <a:srgbClr val="000000"/>
                </a:solidFill>
                <a:latin typeface="Times New Roman"/>
                <a:cs typeface="Times New Roman"/>
              </a:rPr>
              <a:t>quaterly</a:t>
            </a:r>
            <a:r>
              <a:rPr lang="en-US" sz="1600" dirty="0">
                <a:solidFill>
                  <a:srgbClr val="000000"/>
                </a:solidFill>
                <a:latin typeface="Times New Roman"/>
                <a:cs typeface="Times New Roman"/>
              </a:rPr>
              <a:t> compliance of stock market and the reports are send digitally to the government. So how to do all these things how to tackle all the problem which will be faced during this turnover is maintained and governed by a CS only. A CS graduate can apply all the laws from the company and can tell the board of directors.</a:t>
            </a:r>
            <a:endParaRPr lang="en-US" sz="1600" dirty="0">
              <a:cs typeface="Calibri"/>
            </a:endParaRPr>
          </a:p>
          <a:p>
            <a:pPr marL="342900" indent="-228600" algn="just" defTabSz="914400">
              <a:lnSpc>
                <a:spcPct val="90000"/>
              </a:lnSpc>
              <a:spcAft>
                <a:spcPts val="600"/>
              </a:spcAft>
              <a:buFont typeface="Arial" panose="020B0604020202020204" pitchFamily="34" charset="0"/>
              <a:buChar char="•"/>
            </a:pPr>
            <a:r>
              <a:rPr lang="en-US" sz="1600" dirty="0">
                <a:solidFill>
                  <a:srgbClr val="000000"/>
                </a:solidFill>
                <a:latin typeface="Times New Roman"/>
                <a:cs typeface="Times New Roman"/>
              </a:rPr>
              <a:t>Government has launched many scheme regarding the MSME sector and startup company and all these things need a consultancy service which can only be done by a CS because a CS graduate only knows which law is applicable to whom and how to in </a:t>
            </a:r>
            <a:r>
              <a:rPr lang="en-US" sz="1600" dirty="0" err="1">
                <a:solidFill>
                  <a:srgbClr val="000000"/>
                </a:solidFill>
                <a:latin typeface="Times New Roman"/>
                <a:cs typeface="Times New Roman"/>
              </a:rPr>
              <a:t>coporate</a:t>
            </a:r>
            <a:r>
              <a:rPr lang="en-US" sz="1600" dirty="0">
                <a:solidFill>
                  <a:srgbClr val="000000"/>
                </a:solidFill>
                <a:latin typeface="Times New Roman"/>
                <a:cs typeface="Times New Roman"/>
              </a:rPr>
              <a:t> the changes.</a:t>
            </a:r>
          </a:p>
          <a:p>
            <a:pPr marL="342900" indent="-228600" algn="just" defTabSz="914400">
              <a:lnSpc>
                <a:spcPct val="90000"/>
              </a:lnSpc>
              <a:spcAft>
                <a:spcPts val="600"/>
              </a:spcAft>
              <a:buFont typeface="Arial" panose="020B0604020202020204" pitchFamily="34" charset="0"/>
              <a:buChar char="•"/>
            </a:pPr>
            <a:r>
              <a:rPr lang="en-US" sz="1600" dirty="0">
                <a:solidFill>
                  <a:srgbClr val="000000"/>
                </a:solidFill>
                <a:latin typeface="Times New Roman"/>
                <a:cs typeface="Times New Roman"/>
              </a:rPr>
              <a:t>In future a CS can help in ease of doing business as all the advice is given by CS person.</a:t>
            </a:r>
          </a:p>
          <a:p>
            <a:pPr marL="342900" indent="-228600" algn="just" defTabSz="914400">
              <a:lnSpc>
                <a:spcPct val="90000"/>
              </a:lnSpc>
              <a:spcAft>
                <a:spcPts val="600"/>
              </a:spcAft>
              <a:buFont typeface="Arial" panose="020B0604020202020204" pitchFamily="34" charset="0"/>
              <a:buChar char="•"/>
            </a:pPr>
            <a:r>
              <a:rPr lang="en-US" sz="1600" dirty="0">
                <a:solidFill>
                  <a:srgbClr val="000000"/>
                </a:solidFill>
                <a:latin typeface="Times New Roman"/>
                <a:cs typeface="Times New Roman"/>
              </a:rPr>
              <a:t>CS will also play a major role in IBC, company fresh start scheme in 2020.</a:t>
            </a:r>
          </a:p>
          <a:p>
            <a:pPr marL="342900" indent="-228600" algn="just" defTabSz="914400">
              <a:lnSpc>
                <a:spcPct val="90000"/>
              </a:lnSpc>
              <a:spcAft>
                <a:spcPts val="600"/>
              </a:spcAft>
              <a:buFont typeface="Arial" panose="020B0604020202020204" pitchFamily="34" charset="0"/>
              <a:buChar char="•"/>
            </a:pPr>
            <a:r>
              <a:rPr lang="en-US" sz="1600" dirty="0">
                <a:solidFill>
                  <a:srgbClr val="000000"/>
                </a:solidFill>
                <a:latin typeface="Times New Roman"/>
                <a:cs typeface="Times New Roman"/>
              </a:rPr>
              <a:t>Use the crisis as an opportunity and catalyst for change, but don't push it too far.</a:t>
            </a:r>
          </a:p>
        </p:txBody>
      </p:sp>
    </p:spTree>
    <p:extLst>
      <p:ext uri="{BB962C8B-B14F-4D97-AF65-F5344CB8AC3E}">
        <p14:creationId xmlns:p14="http://schemas.microsoft.com/office/powerpoint/2010/main" val="6279146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5168E7B-6D42-4B3A-B7A1-17D4C49EC90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38200"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98A030C2-9F23-4593-9F99-7B73C232A4C9}"/>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3032011F-954C-4D3D-B77D-0DC34D8ED6FE}"/>
              </a:ext>
            </a:extLst>
          </p:cNvPr>
          <p:cNvSpPr>
            <a:spLocks noGrp="1"/>
          </p:cNvSpPr>
          <p:nvPr>
            <p:ph type="title"/>
          </p:nvPr>
        </p:nvSpPr>
        <p:spPr>
          <a:xfrm>
            <a:off x="2726432" y="1741337"/>
            <a:ext cx="6739136" cy="2387918"/>
          </a:xfrm>
        </p:spPr>
        <p:txBody>
          <a:bodyPr vert="horz" lIns="91440" tIns="45720" rIns="91440" bIns="45720" rtlCol="0" anchor="b">
            <a:normAutofit/>
          </a:bodyPr>
          <a:lstStyle/>
          <a:p>
            <a:pPr algn="ctr"/>
            <a:r>
              <a:rPr lang="en-US" sz="3600" kern="1200">
                <a:solidFill>
                  <a:srgbClr val="FFFFFF"/>
                </a:solidFill>
                <a:latin typeface="Times New Roman"/>
                <a:cs typeface="Times New Roman"/>
              </a:rPr>
              <a:t>Seeds of faith are always within us, sometimes it takes a crisis to nourish and encourage their growth</a:t>
            </a:r>
          </a:p>
        </p:txBody>
      </p:sp>
      <p:sp>
        <p:nvSpPr>
          <p:cNvPr id="3" name="TextBox 2">
            <a:extLst>
              <a:ext uri="{FF2B5EF4-FFF2-40B4-BE49-F238E27FC236}">
                <a16:creationId xmlns:a16="http://schemas.microsoft.com/office/drawing/2014/main" id="{E10D1785-EED6-4EBF-91F1-9B65E22AF174}"/>
              </a:ext>
            </a:extLst>
          </p:cNvPr>
          <p:cNvSpPr txBox="1"/>
          <p:nvPr/>
        </p:nvSpPr>
        <p:spPr>
          <a:xfrm>
            <a:off x="7678455" y="4244236"/>
            <a:ext cx="1803747" cy="33855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sz="1600">
                <a:solidFill>
                  <a:schemeClr val="bg1"/>
                </a:solidFill>
                <a:latin typeface="Times New Roman"/>
                <a:cs typeface="Calibri"/>
              </a:rPr>
              <a:t>-  Susan L. Taylor</a:t>
            </a:r>
            <a:endParaRPr lang="en-GB" dirty="0">
              <a:solidFill>
                <a:schemeClr val="bg1"/>
              </a:solidFill>
              <a:latin typeface="Times New Roman"/>
              <a:cs typeface="Calibri"/>
            </a:endParaRPr>
          </a:p>
        </p:txBody>
      </p:sp>
      <p:sp>
        <p:nvSpPr>
          <p:cNvPr id="4" name="TextBox 3">
            <a:extLst>
              <a:ext uri="{FF2B5EF4-FFF2-40B4-BE49-F238E27FC236}">
                <a16:creationId xmlns:a16="http://schemas.microsoft.com/office/drawing/2014/main" id="{DAEFD85C-0CFC-4E47-9906-0157A04E8A69}"/>
              </a:ext>
            </a:extLst>
          </p:cNvPr>
          <p:cNvSpPr txBox="1"/>
          <p:nvPr/>
        </p:nvSpPr>
        <p:spPr>
          <a:xfrm>
            <a:off x="5764973" y="6255576"/>
            <a:ext cx="1323584" cy="36933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GB">
                <a:solidFill>
                  <a:schemeClr val="bg1"/>
                </a:solidFill>
                <a:latin typeface="Times New Roman"/>
                <a:cs typeface="Calibri"/>
              </a:rPr>
              <a:t>Thank You</a:t>
            </a:r>
            <a:endParaRPr lang="en-GB" dirty="0">
              <a:solidFill>
                <a:schemeClr val="bg1"/>
              </a:solidFill>
              <a:latin typeface="Times New Roman"/>
              <a:cs typeface="Calibri"/>
            </a:endParaRPr>
          </a:p>
        </p:txBody>
      </p:sp>
    </p:spTree>
    <p:extLst>
      <p:ext uri="{BB962C8B-B14F-4D97-AF65-F5344CB8AC3E}">
        <p14:creationId xmlns:p14="http://schemas.microsoft.com/office/powerpoint/2010/main" val="66190600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6" name="Rectangle 15">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8" name="Picture 17">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FD32541-6606-492B-9353-910F666148B5}"/>
              </a:ext>
            </a:extLst>
          </p:cNvPr>
          <p:cNvSpPr>
            <a:spLocks noGrp="1"/>
          </p:cNvSpPr>
          <p:nvPr>
            <p:ph type="ctrTitle"/>
          </p:nvPr>
        </p:nvSpPr>
        <p:spPr>
          <a:xfrm>
            <a:off x="3045368" y="2043663"/>
            <a:ext cx="6105194" cy="2031055"/>
          </a:xfrm>
        </p:spPr>
        <p:txBody>
          <a:bodyPr>
            <a:normAutofit/>
          </a:bodyPr>
          <a:lstStyle/>
          <a:p>
            <a:r>
              <a:rPr lang="en-GB" sz="3300">
                <a:solidFill>
                  <a:srgbClr val="FFFFFF"/>
                </a:solidFill>
                <a:effectLst>
                  <a:glow rad="38100">
                    <a:prstClr val="black">
                      <a:lumMod val="65000"/>
                      <a:lumOff val="35000"/>
                      <a:alpha val="50000"/>
                    </a:prstClr>
                  </a:glow>
                  <a:outerShdw blurRad="28575" dist="31750" dir="13200000" algn="tl" rotWithShape="0">
                    <a:srgbClr val="000000">
                      <a:alpha val="25000"/>
                    </a:srgbClr>
                  </a:outerShdw>
                </a:effectLst>
                <a:latin typeface="Times New Roman"/>
                <a:cs typeface="Times New Roman"/>
              </a:rPr>
              <a:t>Challenges faced by the company secretaries during corona virus and lockdown period</a:t>
            </a:r>
            <a:endParaRPr lang="en-GB" sz="3300">
              <a:solidFill>
                <a:srgbClr val="FFFFFF"/>
              </a:solidFill>
              <a:latin typeface="Times New Roman"/>
              <a:cs typeface="Times New Roman"/>
            </a:endParaRPr>
          </a:p>
        </p:txBody>
      </p:sp>
    </p:spTree>
    <p:extLst>
      <p:ext uri="{BB962C8B-B14F-4D97-AF65-F5344CB8AC3E}">
        <p14:creationId xmlns:p14="http://schemas.microsoft.com/office/powerpoint/2010/main" val="38729292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 name="Rectangle 25">
            <a:extLst>
              <a:ext uri="{FF2B5EF4-FFF2-40B4-BE49-F238E27FC236}">
                <a16:creationId xmlns:a16="http://schemas.microsoft.com/office/drawing/2014/main" id="{C5E6CFF1-2F42-4E10-9A97-F116F46F53F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picture containing animal&#10;&#10;Description automatically generated">
            <a:extLst>
              <a:ext uri="{FF2B5EF4-FFF2-40B4-BE49-F238E27FC236}">
                <a16:creationId xmlns:a16="http://schemas.microsoft.com/office/drawing/2014/main" id="{85BE5CDD-DA93-42F3-B448-6EA7EC95E2C0}"/>
              </a:ext>
            </a:extLst>
          </p:cNvPr>
          <p:cNvPicPr>
            <a:picLocks noGrp="1" noChangeAspect="1"/>
          </p:cNvPicPr>
          <p:nvPr>
            <p:ph type="pic" idx="1"/>
          </p:nvPr>
        </p:nvPicPr>
        <p:blipFill rotWithShape="1">
          <a:blip r:embed="rId2">
            <a:alphaModFix amt="35000"/>
          </a:blip>
          <a:srcRect t="7528" b="6920"/>
          <a:stretch/>
        </p:blipFill>
        <p:spPr>
          <a:xfrm>
            <a:off x="20" y="10"/>
            <a:ext cx="12188932" cy="6857990"/>
          </a:xfrm>
          <a:prstGeom prst="rect">
            <a:avLst/>
          </a:prstGeom>
        </p:spPr>
      </p:pic>
      <p:sp>
        <p:nvSpPr>
          <p:cNvPr id="2" name="Title 1">
            <a:extLst>
              <a:ext uri="{FF2B5EF4-FFF2-40B4-BE49-F238E27FC236}">
                <a16:creationId xmlns:a16="http://schemas.microsoft.com/office/drawing/2014/main" id="{A6B8F0DD-1F7C-4A90-B98E-48692BB146A4}"/>
              </a:ext>
            </a:extLst>
          </p:cNvPr>
          <p:cNvSpPr>
            <a:spLocks noGrp="1"/>
          </p:cNvSpPr>
          <p:nvPr>
            <p:ph type="title"/>
          </p:nvPr>
        </p:nvSpPr>
        <p:spPr>
          <a:xfrm>
            <a:off x="838201" y="1065862"/>
            <a:ext cx="3313164" cy="4726276"/>
          </a:xfrm>
        </p:spPr>
        <p:txBody>
          <a:bodyPr vert="horz" lIns="91440" tIns="45720" rIns="91440" bIns="45720" rtlCol="0" anchor="ctr">
            <a:normAutofit/>
          </a:bodyPr>
          <a:lstStyle/>
          <a:p>
            <a:pPr algn="r"/>
            <a:r>
              <a:rPr lang="en-US" sz="4000" dirty="0">
                <a:solidFill>
                  <a:srgbClr val="FFFFFF"/>
                </a:solidFill>
                <a:latin typeface="Times New Roman"/>
                <a:cs typeface="Times New Roman"/>
              </a:rPr>
              <a:t>What Really is COVID-19 ??</a:t>
            </a:r>
          </a:p>
        </p:txBody>
      </p:sp>
      <p:cxnSp>
        <p:nvCxnSpPr>
          <p:cNvPr id="28" name="Straight Connector 27">
            <a:extLst>
              <a:ext uri="{FF2B5EF4-FFF2-40B4-BE49-F238E27FC236}">
                <a16:creationId xmlns:a16="http://schemas.microsoft.com/office/drawing/2014/main" id="{67182200-4859-4C8D-BCBB-55B245C28BA3}"/>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53372" y="2286000"/>
            <a:ext cx="0" cy="2286000"/>
          </a:xfrm>
          <a:prstGeom prst="line">
            <a:avLst/>
          </a:prstGeom>
          <a:ln w="15875">
            <a:solidFill>
              <a:srgbClr val="FFFFFF"/>
            </a:solidFill>
          </a:ln>
        </p:spPr>
        <p:style>
          <a:lnRef idx="1">
            <a:schemeClr val="accent1"/>
          </a:lnRef>
          <a:fillRef idx="0">
            <a:schemeClr val="accent1"/>
          </a:fillRef>
          <a:effectRef idx="0">
            <a:schemeClr val="accent1"/>
          </a:effectRef>
          <a:fontRef idx="minor">
            <a:schemeClr val="tx1"/>
          </a:fontRef>
        </p:style>
      </p:cxnSp>
      <p:sp>
        <p:nvSpPr>
          <p:cNvPr id="4" name="Text Placeholder 3">
            <a:extLst>
              <a:ext uri="{FF2B5EF4-FFF2-40B4-BE49-F238E27FC236}">
                <a16:creationId xmlns:a16="http://schemas.microsoft.com/office/drawing/2014/main" id="{A397E9B9-F651-4F0D-BB3A-2940CE6F315C}"/>
              </a:ext>
            </a:extLst>
          </p:cNvPr>
          <p:cNvSpPr>
            <a:spLocks noGrp="1"/>
          </p:cNvSpPr>
          <p:nvPr>
            <p:ph type="body" sz="half" idx="2"/>
          </p:nvPr>
        </p:nvSpPr>
        <p:spPr>
          <a:xfrm>
            <a:off x="5155379" y="1065862"/>
            <a:ext cx="5744685" cy="4726276"/>
          </a:xfrm>
        </p:spPr>
        <p:txBody>
          <a:bodyPr vert="horz" lIns="91440" tIns="45720" rIns="91440" bIns="45720" rtlCol="0" anchor="ctr">
            <a:normAutofit/>
          </a:bodyPr>
          <a:lstStyle/>
          <a:p>
            <a:pPr algn="just"/>
            <a:r>
              <a:rPr lang="en-US" dirty="0">
                <a:solidFill>
                  <a:srgbClr val="FFFFFF"/>
                </a:solidFill>
                <a:latin typeface="Times New Roman"/>
                <a:cs typeface="Times New Roman"/>
              </a:rPr>
              <a:t>Coronavirus disease (COVID-19) is an infectious disease caused by a newly discovered coronavirus. The COVID-19 virus spreads primarily through droplets of saliva or discharge from the nose when an infected person coughs or sneezes, so it’s important that you also practice respiratory etiquette </a:t>
            </a:r>
            <a:endParaRPr lang="en-US">
              <a:latin typeface="Times New Roman"/>
              <a:cs typeface="Times New Roman"/>
            </a:endParaRPr>
          </a:p>
        </p:txBody>
      </p:sp>
    </p:spTree>
    <p:extLst>
      <p:ext uri="{BB962C8B-B14F-4D97-AF65-F5344CB8AC3E}">
        <p14:creationId xmlns:p14="http://schemas.microsoft.com/office/powerpoint/2010/main" val="3999991328"/>
      </p:ext>
    </p:extLst>
  </p:cSld>
  <p:clrMapOvr>
    <a:overrideClrMapping bg1="dk1" tx1="lt1" bg2="dk2" tx2="lt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4" name="Rectangle 33">
            <a:extLst>
              <a:ext uri="{FF2B5EF4-FFF2-40B4-BE49-F238E27FC236}">
                <a16:creationId xmlns:a16="http://schemas.microsoft.com/office/drawing/2014/main" id="{FC7A3AA1-44C4-4CBE-8808-D86A411AD66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3032449"/>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6" name="Picture 35">
            <a:extLst>
              <a:ext uri="{FF2B5EF4-FFF2-40B4-BE49-F238E27FC236}">
                <a16:creationId xmlns:a16="http://schemas.microsoft.com/office/drawing/2014/main" id="{4FDAB746-A9A3-4EC2-8997-5EB71BC96424}"/>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45716" b="33968"/>
          <a:stretch/>
        </p:blipFill>
        <p:spPr>
          <a:xfrm>
            <a:off x="0" y="1584458"/>
            <a:ext cx="12192000" cy="1393277"/>
          </a:xfrm>
          <a:custGeom>
            <a:avLst/>
            <a:gdLst>
              <a:gd name="connsiteX0" fmla="*/ 0 w 12192000"/>
              <a:gd name="connsiteY0" fmla="*/ 0 h 3049325"/>
              <a:gd name="connsiteX1" fmla="*/ 12192000 w 12192000"/>
              <a:gd name="connsiteY1" fmla="*/ 0 h 3049325"/>
              <a:gd name="connsiteX2" fmla="*/ 12192000 w 12192000"/>
              <a:gd name="connsiteY2" fmla="*/ 3049325 h 3049325"/>
              <a:gd name="connsiteX3" fmla="*/ 0 w 12192000"/>
              <a:gd name="connsiteY3" fmla="*/ 3049325 h 3049325"/>
            </a:gdLst>
            <a:ahLst/>
            <a:cxnLst>
              <a:cxn ang="0">
                <a:pos x="connsiteX0" y="connsiteY0"/>
              </a:cxn>
              <a:cxn ang="0">
                <a:pos x="connsiteX1" y="connsiteY1"/>
              </a:cxn>
              <a:cxn ang="0">
                <a:pos x="connsiteX2" y="connsiteY2"/>
              </a:cxn>
              <a:cxn ang="0">
                <a:pos x="connsiteX3" y="connsiteY3"/>
              </a:cxn>
            </a:cxnLst>
            <a:rect l="l" t="t" r="r" b="b"/>
            <a:pathLst>
              <a:path w="12192000" h="3049325">
                <a:moveTo>
                  <a:pt x="0" y="0"/>
                </a:moveTo>
                <a:lnTo>
                  <a:pt x="12192000" y="0"/>
                </a:lnTo>
                <a:lnTo>
                  <a:pt x="12192000" y="3049325"/>
                </a:lnTo>
                <a:lnTo>
                  <a:pt x="0" y="3049325"/>
                </a:lnTo>
                <a:close/>
              </a:path>
            </a:pathLst>
          </a:custGeom>
        </p:spPr>
      </p:pic>
      <p:sp>
        <p:nvSpPr>
          <p:cNvPr id="2" name="Title 1">
            <a:extLst>
              <a:ext uri="{FF2B5EF4-FFF2-40B4-BE49-F238E27FC236}">
                <a16:creationId xmlns:a16="http://schemas.microsoft.com/office/drawing/2014/main" id="{E4BF15E5-7469-4A25-81E7-2528C89AA8D9}"/>
              </a:ext>
            </a:extLst>
          </p:cNvPr>
          <p:cNvSpPr>
            <a:spLocks noGrp="1"/>
          </p:cNvSpPr>
          <p:nvPr>
            <p:ph type="title"/>
          </p:nvPr>
        </p:nvSpPr>
        <p:spPr>
          <a:xfrm>
            <a:off x="804672" y="338328"/>
            <a:ext cx="5011473" cy="1773936"/>
          </a:xfrm>
        </p:spPr>
        <p:txBody>
          <a:bodyPr vert="horz" lIns="91440" tIns="45720" rIns="91440" bIns="45720" rtlCol="0" anchor="ctr">
            <a:normAutofit/>
          </a:bodyPr>
          <a:lstStyle/>
          <a:p>
            <a:r>
              <a:rPr lang="en-US" sz="4000" dirty="0">
                <a:solidFill>
                  <a:srgbClr val="FFFFFF"/>
                </a:solidFill>
                <a:latin typeface="Times New Roman"/>
                <a:cs typeface="Times New Roman"/>
              </a:rPr>
              <a:t>The Rise of COVID-19 in INDIA</a:t>
            </a:r>
          </a:p>
        </p:txBody>
      </p:sp>
      <p:sp>
        <p:nvSpPr>
          <p:cNvPr id="4" name="Text Placeholder 3">
            <a:extLst>
              <a:ext uri="{FF2B5EF4-FFF2-40B4-BE49-F238E27FC236}">
                <a16:creationId xmlns:a16="http://schemas.microsoft.com/office/drawing/2014/main" id="{546B2D6B-6DBE-4943-8B12-3598BA8FD52E}"/>
              </a:ext>
            </a:extLst>
          </p:cNvPr>
          <p:cNvSpPr>
            <a:spLocks noGrp="1"/>
          </p:cNvSpPr>
          <p:nvPr>
            <p:ph type="body" sz="half" idx="2"/>
          </p:nvPr>
        </p:nvSpPr>
        <p:spPr>
          <a:xfrm>
            <a:off x="6355641" y="338328"/>
            <a:ext cx="5029200" cy="1773936"/>
          </a:xfrm>
        </p:spPr>
        <p:txBody>
          <a:bodyPr vert="horz" lIns="91440" tIns="45720" rIns="91440" bIns="45720" rtlCol="0" anchor="ctr">
            <a:normAutofit/>
          </a:bodyPr>
          <a:lstStyle/>
          <a:p>
            <a:pPr marL="342900" indent="-228600">
              <a:buFont typeface="Arial" panose="020B0604020202020204" pitchFamily="34" charset="0"/>
              <a:buChar char="•"/>
            </a:pPr>
            <a:r>
              <a:rPr lang="en-US" sz="1500" dirty="0">
                <a:solidFill>
                  <a:srgbClr val="FFFFFF"/>
                </a:solidFill>
                <a:latin typeface="Times New Roman"/>
                <a:cs typeface="Times New Roman"/>
              </a:rPr>
              <a:t>Around 30K+ cases are being reported every day now.</a:t>
            </a:r>
          </a:p>
          <a:p>
            <a:pPr marL="342900" indent="-228600">
              <a:buFont typeface="Arial" panose="020B0604020202020204" pitchFamily="34" charset="0"/>
              <a:buChar char="•"/>
            </a:pPr>
            <a:r>
              <a:rPr lang="en-US" sz="1500" dirty="0">
                <a:solidFill>
                  <a:srgbClr val="FFFFFF"/>
                </a:solidFill>
                <a:latin typeface="Times New Roman"/>
                <a:cs typeface="Times New Roman"/>
              </a:rPr>
              <a:t>The Death rate is low but the fact that the cases are increasing may increase the death rate in the coming future.</a:t>
            </a:r>
          </a:p>
          <a:p>
            <a:pPr marL="342900" indent="-228600">
              <a:buFont typeface="Arial" panose="020B0604020202020204" pitchFamily="34" charset="0"/>
              <a:buChar char="•"/>
            </a:pPr>
            <a:r>
              <a:rPr lang="en-US" sz="1500" dirty="0">
                <a:solidFill>
                  <a:srgbClr val="FFFFFF"/>
                </a:solidFill>
                <a:latin typeface="Times New Roman"/>
                <a:cs typeface="Times New Roman"/>
              </a:rPr>
              <a:t>According to reports, India is doing 180 tests per day per million</a:t>
            </a:r>
          </a:p>
          <a:p>
            <a:pPr marL="114300" indent="-228600">
              <a:buFont typeface="Arial" panose="020B0604020202020204" pitchFamily="34" charset="0"/>
              <a:buChar char="•"/>
            </a:pPr>
            <a:endParaRPr lang="en-US" sz="1500">
              <a:solidFill>
                <a:srgbClr val="FFFFFF"/>
              </a:solidFill>
            </a:endParaRPr>
          </a:p>
        </p:txBody>
      </p:sp>
      <p:sp>
        <p:nvSpPr>
          <p:cNvPr id="38" name="Rectangle 37">
            <a:extLst>
              <a:ext uri="{FF2B5EF4-FFF2-40B4-BE49-F238E27FC236}">
                <a16:creationId xmlns:a16="http://schemas.microsoft.com/office/drawing/2014/main" id="{091C9E05-1ED5-4438-8E0F-38219974999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V="1">
            <a:off x="0" y="2805364"/>
            <a:ext cx="12188952" cy="4052636"/>
          </a:xfrm>
          <a:prstGeom prst="rect">
            <a:avLst/>
          </a:prstGeom>
          <a:solidFill>
            <a:srgbClr val="FFFF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5" descr="A close up of a map&#10;&#10;Description automatically generated">
            <a:extLst>
              <a:ext uri="{FF2B5EF4-FFF2-40B4-BE49-F238E27FC236}">
                <a16:creationId xmlns:a16="http://schemas.microsoft.com/office/drawing/2014/main" id="{BAA09BCF-0255-4765-AB86-933E902356FC}"/>
              </a:ext>
            </a:extLst>
          </p:cNvPr>
          <p:cNvPicPr>
            <a:picLocks noGrp="1" noChangeAspect="1"/>
          </p:cNvPicPr>
          <p:nvPr>
            <p:ph type="pic" idx="1"/>
          </p:nvPr>
        </p:nvPicPr>
        <p:blipFill rotWithShape="1">
          <a:blip r:embed="rId3"/>
          <a:srcRect r="-2" b="14176"/>
          <a:stretch/>
        </p:blipFill>
        <p:spPr>
          <a:xfrm>
            <a:off x="683990" y="3032449"/>
            <a:ext cx="5138377" cy="3108960"/>
          </a:xfrm>
          <a:prstGeom prst="rect">
            <a:avLst/>
          </a:prstGeom>
        </p:spPr>
      </p:pic>
      <p:pic>
        <p:nvPicPr>
          <p:cNvPr id="6" name="Picture 6" descr="A close up of a map&#10;&#10;Description automatically generated">
            <a:extLst>
              <a:ext uri="{FF2B5EF4-FFF2-40B4-BE49-F238E27FC236}">
                <a16:creationId xmlns:a16="http://schemas.microsoft.com/office/drawing/2014/main" id="{3FA0D17C-12B7-42D4-8EAD-9D3C81EBC386}"/>
              </a:ext>
            </a:extLst>
          </p:cNvPr>
          <p:cNvPicPr>
            <a:picLocks noChangeAspect="1"/>
          </p:cNvPicPr>
          <p:nvPr/>
        </p:nvPicPr>
        <p:blipFill rotWithShape="1">
          <a:blip r:embed="rId4"/>
          <a:srcRect r="-2" b="14255"/>
          <a:stretch/>
        </p:blipFill>
        <p:spPr>
          <a:xfrm>
            <a:off x="6367265" y="3032449"/>
            <a:ext cx="5143111" cy="3108960"/>
          </a:xfrm>
          <a:prstGeom prst="rect">
            <a:avLst/>
          </a:prstGeom>
        </p:spPr>
      </p:pic>
    </p:spTree>
    <p:extLst>
      <p:ext uri="{BB962C8B-B14F-4D97-AF65-F5344CB8AC3E}">
        <p14:creationId xmlns:p14="http://schemas.microsoft.com/office/powerpoint/2010/main" val="39472227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4"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ECC0125-5297-40C9-A47C-B9966F930ED1}"/>
              </a:ext>
            </a:extLst>
          </p:cNvPr>
          <p:cNvSpPr>
            <a:spLocks noGrp="1"/>
          </p:cNvSpPr>
          <p:nvPr>
            <p:ph type="title"/>
          </p:nvPr>
        </p:nvSpPr>
        <p:spPr>
          <a:xfrm>
            <a:off x="640079" y="2053641"/>
            <a:ext cx="3669161" cy="2760098"/>
          </a:xfrm>
        </p:spPr>
        <p:txBody>
          <a:bodyPr>
            <a:normAutofit/>
          </a:bodyPr>
          <a:lstStyle/>
          <a:p>
            <a:r>
              <a:rPr lang="en-GB" dirty="0">
                <a:solidFill>
                  <a:srgbClr val="FFFFFF"/>
                </a:solidFill>
                <a:latin typeface="Times New Roman"/>
                <a:cs typeface="Calibri Light"/>
              </a:rPr>
              <a:t>Effect on Job due to the pandemic</a:t>
            </a:r>
          </a:p>
        </p:txBody>
      </p:sp>
      <p:sp>
        <p:nvSpPr>
          <p:cNvPr id="3" name="Content Placeholder 2">
            <a:extLst>
              <a:ext uri="{FF2B5EF4-FFF2-40B4-BE49-F238E27FC236}">
                <a16:creationId xmlns:a16="http://schemas.microsoft.com/office/drawing/2014/main" id="{1455EED8-A63C-40F6-A41B-32610828F3BE}"/>
              </a:ext>
            </a:extLst>
          </p:cNvPr>
          <p:cNvSpPr>
            <a:spLocks noGrp="1"/>
          </p:cNvSpPr>
          <p:nvPr>
            <p:ph idx="1"/>
          </p:nvPr>
        </p:nvSpPr>
        <p:spPr>
          <a:xfrm>
            <a:off x="5986190" y="1167208"/>
            <a:ext cx="6015892" cy="4865292"/>
          </a:xfrm>
        </p:spPr>
        <p:txBody>
          <a:bodyPr vert="horz" lIns="91440" tIns="45720" rIns="91440" bIns="45720" rtlCol="0" anchor="ctr">
            <a:noAutofit/>
          </a:bodyPr>
          <a:lstStyle/>
          <a:p>
            <a:pPr marL="0" indent="0">
              <a:buNone/>
            </a:pPr>
            <a:r>
              <a:rPr lang="en-GB" sz="1800" b="1" dirty="0">
                <a:solidFill>
                  <a:srgbClr val="000000"/>
                </a:solidFill>
                <a:latin typeface="Times New Roman"/>
                <a:cs typeface="Times New Roman"/>
              </a:rPr>
              <a:t>Which sectors would face the highest job losses?</a:t>
            </a:r>
            <a:endParaRPr lang="en-GB" sz="1800">
              <a:solidFill>
                <a:srgbClr val="000000"/>
              </a:solidFill>
              <a:latin typeface="Times New Roman"/>
              <a:cs typeface="Times New Roman"/>
            </a:endParaRPr>
          </a:p>
          <a:p>
            <a:r>
              <a:rPr lang="en-GB" sz="1800" dirty="0">
                <a:solidFill>
                  <a:srgbClr val="000000"/>
                </a:solidFill>
                <a:latin typeface="Times New Roman"/>
                <a:ea typeface="+mn-lt"/>
                <a:cs typeface="+mn-lt"/>
              </a:rPr>
              <a:t>Aviation</a:t>
            </a:r>
            <a:endParaRPr lang="en-GB" sz="1800">
              <a:solidFill>
                <a:srgbClr val="000000"/>
              </a:solidFill>
              <a:latin typeface="Times New Roman"/>
              <a:cs typeface="Calibri"/>
            </a:endParaRPr>
          </a:p>
          <a:p>
            <a:r>
              <a:rPr lang="en-GB" sz="1800" dirty="0">
                <a:solidFill>
                  <a:srgbClr val="000000"/>
                </a:solidFill>
                <a:latin typeface="Times New Roman"/>
                <a:ea typeface="+mn-lt"/>
                <a:cs typeface="+mn-lt"/>
              </a:rPr>
              <a:t>Automobile</a:t>
            </a:r>
            <a:endParaRPr lang="en-GB" sz="1800">
              <a:solidFill>
                <a:srgbClr val="000000"/>
              </a:solidFill>
              <a:latin typeface="Times New Roman"/>
              <a:cs typeface="Calibri"/>
            </a:endParaRPr>
          </a:p>
          <a:p>
            <a:r>
              <a:rPr lang="en-GB" sz="1800" dirty="0">
                <a:solidFill>
                  <a:srgbClr val="000000"/>
                </a:solidFill>
                <a:latin typeface="Times New Roman"/>
                <a:ea typeface="+mn-lt"/>
                <a:cs typeface="+mn-lt"/>
              </a:rPr>
              <a:t>Travel and tourism</a:t>
            </a:r>
            <a:endParaRPr lang="en-GB" sz="1800">
              <a:solidFill>
                <a:srgbClr val="000000"/>
              </a:solidFill>
              <a:latin typeface="Times New Roman"/>
              <a:cs typeface="Calibri"/>
            </a:endParaRPr>
          </a:p>
          <a:p>
            <a:r>
              <a:rPr lang="en-GB" sz="1800" dirty="0">
                <a:solidFill>
                  <a:srgbClr val="000000"/>
                </a:solidFill>
                <a:latin typeface="Times New Roman"/>
                <a:ea typeface="+mn-lt"/>
                <a:cs typeface="+mn-lt"/>
              </a:rPr>
              <a:t>Food</a:t>
            </a:r>
            <a:endParaRPr lang="en-GB" sz="1800">
              <a:solidFill>
                <a:srgbClr val="000000"/>
              </a:solidFill>
              <a:latin typeface="Times New Roman"/>
              <a:cs typeface="Calibri"/>
            </a:endParaRPr>
          </a:p>
          <a:p>
            <a:r>
              <a:rPr lang="en-GB" sz="1800" dirty="0">
                <a:solidFill>
                  <a:srgbClr val="000000"/>
                </a:solidFill>
                <a:latin typeface="Times New Roman"/>
                <a:ea typeface="+mn-lt"/>
                <a:cs typeface="+mn-lt"/>
              </a:rPr>
              <a:t>Entertainment</a:t>
            </a:r>
            <a:endParaRPr lang="en-GB" sz="1800">
              <a:solidFill>
                <a:srgbClr val="000000"/>
              </a:solidFill>
              <a:latin typeface="Times New Roman"/>
              <a:cs typeface="Calibri"/>
            </a:endParaRPr>
          </a:p>
          <a:p>
            <a:r>
              <a:rPr lang="en-GB" sz="1800" dirty="0">
                <a:solidFill>
                  <a:srgbClr val="000000"/>
                </a:solidFill>
                <a:latin typeface="Times New Roman"/>
                <a:ea typeface="+mn-lt"/>
                <a:cs typeface="+mn-lt"/>
              </a:rPr>
              <a:t>Manufacturing</a:t>
            </a:r>
            <a:endParaRPr lang="en-GB" sz="1800">
              <a:solidFill>
                <a:srgbClr val="000000"/>
              </a:solidFill>
              <a:latin typeface="Times New Roman"/>
              <a:cs typeface="Calibri" panose="020F0502020204030204"/>
            </a:endParaRPr>
          </a:p>
          <a:p>
            <a:pPr marL="0" indent="0">
              <a:buNone/>
            </a:pPr>
            <a:r>
              <a:rPr lang="en-GB" sz="1800" b="1" dirty="0">
                <a:solidFill>
                  <a:srgbClr val="000000"/>
                </a:solidFill>
                <a:latin typeface="Times New Roman"/>
                <a:cs typeface="Times New Roman"/>
              </a:rPr>
              <a:t>Which sectors would do good despite the Covid-19 crisis?</a:t>
            </a:r>
            <a:endParaRPr lang="en-GB" sz="1800">
              <a:solidFill>
                <a:srgbClr val="000000"/>
              </a:solidFill>
              <a:latin typeface="Times New Roman"/>
              <a:cs typeface="Times New Roman"/>
            </a:endParaRPr>
          </a:p>
          <a:p>
            <a:r>
              <a:rPr lang="en-GB" sz="1800" dirty="0">
                <a:solidFill>
                  <a:srgbClr val="000000"/>
                </a:solidFill>
                <a:latin typeface="Times New Roman"/>
                <a:ea typeface="+mn-lt"/>
                <a:cs typeface="+mn-lt"/>
              </a:rPr>
              <a:t>Healthcare</a:t>
            </a:r>
          </a:p>
          <a:p>
            <a:r>
              <a:rPr lang="en-GB" sz="1800" dirty="0">
                <a:solidFill>
                  <a:srgbClr val="000000"/>
                </a:solidFill>
                <a:latin typeface="Times New Roman"/>
                <a:ea typeface="+mn-lt"/>
                <a:cs typeface="+mn-lt"/>
              </a:rPr>
              <a:t>Pharmaceuticals</a:t>
            </a:r>
          </a:p>
          <a:p>
            <a:r>
              <a:rPr lang="en-GB" sz="1800" dirty="0">
                <a:solidFill>
                  <a:srgbClr val="000000"/>
                </a:solidFill>
                <a:latin typeface="Times New Roman"/>
                <a:ea typeface="+mn-lt"/>
                <a:cs typeface="+mn-lt"/>
              </a:rPr>
              <a:t>e-commerce</a:t>
            </a:r>
          </a:p>
          <a:p>
            <a:r>
              <a:rPr lang="en-GB" sz="1800" dirty="0">
                <a:solidFill>
                  <a:srgbClr val="000000"/>
                </a:solidFill>
                <a:latin typeface="Times New Roman"/>
                <a:ea typeface="+mn-lt"/>
                <a:cs typeface="+mn-lt"/>
              </a:rPr>
              <a:t>IT services</a:t>
            </a:r>
          </a:p>
          <a:p>
            <a:r>
              <a:rPr lang="en-GB" sz="1800" dirty="0">
                <a:solidFill>
                  <a:srgbClr val="000000"/>
                </a:solidFill>
                <a:latin typeface="Times New Roman"/>
                <a:ea typeface="+mn-lt"/>
                <a:cs typeface="+mn-lt"/>
              </a:rPr>
              <a:t>Essential retail</a:t>
            </a:r>
          </a:p>
          <a:p>
            <a:endParaRPr lang="en-GB" sz="1500">
              <a:solidFill>
                <a:srgbClr val="000000"/>
              </a:solidFill>
              <a:cs typeface="Calibri"/>
            </a:endParaRPr>
          </a:p>
          <a:p>
            <a:endParaRPr lang="en-GB" sz="1500">
              <a:solidFill>
                <a:srgbClr val="000000"/>
              </a:solidFill>
              <a:cs typeface="Calibri"/>
            </a:endParaRPr>
          </a:p>
        </p:txBody>
      </p:sp>
    </p:spTree>
    <p:extLst>
      <p:ext uri="{BB962C8B-B14F-4D97-AF65-F5344CB8AC3E}">
        <p14:creationId xmlns:p14="http://schemas.microsoft.com/office/powerpoint/2010/main" val="195220951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FDACCCFD-18FE-4591-A761-DE722882E1BD}"/>
              </a:ext>
            </a:extLst>
          </p:cNvPr>
          <p:cNvSpPr>
            <a:spLocks noGrp="1"/>
          </p:cNvSpPr>
          <p:nvPr>
            <p:ph type="title"/>
          </p:nvPr>
        </p:nvSpPr>
        <p:spPr>
          <a:xfrm>
            <a:off x="640079" y="2053641"/>
            <a:ext cx="3669161" cy="2760098"/>
          </a:xfrm>
        </p:spPr>
        <p:txBody>
          <a:bodyPr>
            <a:normAutofit/>
          </a:bodyPr>
          <a:lstStyle/>
          <a:p>
            <a:r>
              <a:rPr lang="en-GB">
                <a:solidFill>
                  <a:srgbClr val="FFFFFF"/>
                </a:solidFill>
                <a:latin typeface="Times New Roman"/>
                <a:cs typeface="Calibri Light"/>
              </a:rPr>
              <a:t>Why India is losing Job??</a:t>
            </a:r>
            <a:endParaRPr lang="en-GB">
              <a:solidFill>
                <a:srgbClr val="FFFFFF"/>
              </a:solidFill>
              <a:latin typeface="Times New Roman"/>
            </a:endParaRPr>
          </a:p>
        </p:txBody>
      </p:sp>
      <p:sp>
        <p:nvSpPr>
          <p:cNvPr id="3" name="Content Placeholder 2">
            <a:extLst>
              <a:ext uri="{FF2B5EF4-FFF2-40B4-BE49-F238E27FC236}">
                <a16:creationId xmlns:a16="http://schemas.microsoft.com/office/drawing/2014/main" id="{0434B235-1AF7-4446-86DC-72B8FC9D62B6}"/>
              </a:ext>
            </a:extLst>
          </p:cNvPr>
          <p:cNvSpPr>
            <a:spLocks noGrp="1"/>
          </p:cNvSpPr>
          <p:nvPr>
            <p:ph idx="1"/>
          </p:nvPr>
        </p:nvSpPr>
        <p:spPr>
          <a:xfrm>
            <a:off x="6090574" y="801866"/>
            <a:ext cx="5306084" cy="5230634"/>
          </a:xfrm>
        </p:spPr>
        <p:txBody>
          <a:bodyPr vert="horz" lIns="91440" tIns="45720" rIns="91440" bIns="45720" rtlCol="0" anchor="ctr">
            <a:normAutofit/>
          </a:bodyPr>
          <a:lstStyle/>
          <a:p>
            <a:r>
              <a:rPr lang="en-GB" sz="1600" dirty="0">
                <a:solidFill>
                  <a:srgbClr val="000000"/>
                </a:solidFill>
                <a:latin typeface="Times New Roman"/>
                <a:cs typeface="Calibri"/>
              </a:rPr>
              <a:t>The biggest reason is that the whole country is under a lockdown phase and every type of business or service was put on a hold.</a:t>
            </a:r>
          </a:p>
          <a:p>
            <a:r>
              <a:rPr lang="en-GB" sz="1600" dirty="0">
                <a:solidFill>
                  <a:srgbClr val="000000"/>
                </a:solidFill>
                <a:latin typeface="Times New Roman"/>
                <a:cs typeface="Calibri"/>
              </a:rPr>
              <a:t>From a large business capital to a small size service farm, everyone was facing crises in raising money and to pay the employee their salaries, In order to compensate the loss, the firms started to lay off their employees.</a:t>
            </a:r>
          </a:p>
          <a:p>
            <a:r>
              <a:rPr lang="en-GB" sz="1600" dirty="0">
                <a:solidFill>
                  <a:srgbClr val="000000"/>
                </a:solidFill>
                <a:latin typeface="Times New Roman"/>
                <a:cs typeface="Calibri"/>
              </a:rPr>
              <a:t>The major sector who loosed their livelihood was all the MSME people who started their business as seeing a job opportunity and faced a fall due to the pandemic.</a:t>
            </a:r>
          </a:p>
          <a:p>
            <a:r>
              <a:rPr lang="en-GB" sz="1600" dirty="0">
                <a:solidFill>
                  <a:srgbClr val="000000"/>
                </a:solidFill>
                <a:latin typeface="Times New Roman"/>
                <a:cs typeface="Calibri"/>
              </a:rPr>
              <a:t>The Sensex on 12th Feb before the Covid-19 crisis entered India was around 41000 and in a spam of 1 month it came down to 25000 which shows how badly the industries were affected.</a:t>
            </a:r>
          </a:p>
          <a:p>
            <a:endParaRPr lang="en-GB" sz="2000">
              <a:solidFill>
                <a:srgbClr val="000000"/>
              </a:solidFill>
              <a:cs typeface="Calibri"/>
            </a:endParaRPr>
          </a:p>
        </p:txBody>
      </p:sp>
    </p:spTree>
    <p:extLst>
      <p:ext uri="{BB962C8B-B14F-4D97-AF65-F5344CB8AC3E}">
        <p14:creationId xmlns:p14="http://schemas.microsoft.com/office/powerpoint/2010/main" val="33825199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3B854194-185D-494D-905C-7C7CB2E30F6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608211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B4F5FA0D-0104-4987-8241-EFF7C85B88D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1998"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2" name="Picture 11">
            <a:extLst>
              <a:ext uri="{FF2B5EF4-FFF2-40B4-BE49-F238E27FC236}">
                <a16:creationId xmlns:a16="http://schemas.microsoft.com/office/drawing/2014/main" id="{2897127E-6CEF-446C-BE87-93B7C46E49D1}"/>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C1D16383-E07C-41EE-992A-E0C71A7478A6}"/>
              </a:ext>
            </a:extLst>
          </p:cNvPr>
          <p:cNvSpPr>
            <a:spLocks noGrp="1"/>
          </p:cNvSpPr>
          <p:nvPr>
            <p:ph type="title"/>
          </p:nvPr>
        </p:nvSpPr>
        <p:spPr>
          <a:xfrm>
            <a:off x="640079" y="2053641"/>
            <a:ext cx="3669161" cy="2760098"/>
          </a:xfrm>
        </p:spPr>
        <p:txBody>
          <a:bodyPr>
            <a:normAutofit/>
          </a:bodyPr>
          <a:lstStyle/>
          <a:p>
            <a:r>
              <a:rPr lang="en-GB" sz="3700">
                <a:solidFill>
                  <a:srgbClr val="FFFFFF"/>
                </a:solidFill>
                <a:latin typeface="Times New Roman"/>
                <a:cs typeface="Calibri Light"/>
              </a:rPr>
              <a:t>What are the problems Company Secretaries are Facing??</a:t>
            </a:r>
          </a:p>
        </p:txBody>
      </p:sp>
      <p:sp>
        <p:nvSpPr>
          <p:cNvPr id="3" name="Content Placeholder 2">
            <a:extLst>
              <a:ext uri="{FF2B5EF4-FFF2-40B4-BE49-F238E27FC236}">
                <a16:creationId xmlns:a16="http://schemas.microsoft.com/office/drawing/2014/main" id="{01860386-C3A3-46C4-BDE9-6B9486D45886}"/>
              </a:ext>
            </a:extLst>
          </p:cNvPr>
          <p:cNvSpPr>
            <a:spLocks noGrp="1"/>
          </p:cNvSpPr>
          <p:nvPr>
            <p:ph idx="1"/>
          </p:nvPr>
        </p:nvSpPr>
        <p:spPr>
          <a:xfrm>
            <a:off x="6090574" y="801866"/>
            <a:ext cx="5306084" cy="5230634"/>
          </a:xfrm>
        </p:spPr>
        <p:txBody>
          <a:bodyPr vert="horz" lIns="91440" tIns="45720" rIns="91440" bIns="45720" rtlCol="0" anchor="ctr">
            <a:normAutofit/>
          </a:bodyPr>
          <a:lstStyle/>
          <a:p>
            <a:pPr marL="0" indent="0">
              <a:buNone/>
            </a:pPr>
            <a:r>
              <a:rPr lang="en-GB" sz="1600">
                <a:solidFill>
                  <a:srgbClr val="000000"/>
                </a:solidFill>
                <a:latin typeface="Times New Roman"/>
                <a:cs typeface="Calibri"/>
              </a:rPr>
              <a:t>As a teacher in CS Field:- </a:t>
            </a:r>
          </a:p>
          <a:p>
            <a:pPr marL="457200" indent="-457200"/>
            <a:r>
              <a:rPr lang="en-GB" sz="1600">
                <a:solidFill>
                  <a:srgbClr val="000000"/>
                </a:solidFill>
                <a:latin typeface="Times New Roman"/>
                <a:cs typeface="Calibri"/>
              </a:rPr>
              <a:t>Due to the pandemic many of the institue and coaching classes are closed, many of the faculty is still trying to complete their left-over portion on time so that the student can prepare for the exams.</a:t>
            </a:r>
          </a:p>
          <a:p>
            <a:pPr marL="457200" indent="-457200"/>
            <a:r>
              <a:rPr lang="en-GB" sz="1600">
                <a:solidFill>
                  <a:srgbClr val="000000"/>
                </a:solidFill>
                <a:latin typeface="Times New Roman"/>
                <a:cs typeface="Calibri"/>
              </a:rPr>
              <a:t>Earlier where everything was on an offline basis and in the current scenario things are shifting toward digital platform, it is hard for everyone to shift to a new way of teaching and learning, teachers are facing problem to conduct the classes online due to lack of resources and new change in pattern, similarly student are also facing many issues in adopting the new way of teaching.</a:t>
            </a:r>
          </a:p>
        </p:txBody>
      </p:sp>
    </p:spTree>
    <p:extLst>
      <p:ext uri="{BB962C8B-B14F-4D97-AF65-F5344CB8AC3E}">
        <p14:creationId xmlns:p14="http://schemas.microsoft.com/office/powerpoint/2010/main" val="205347426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600567B4-995B-4CBC-A43B-BA9375EE6D96}"/>
              </a:ext>
            </a:extLst>
          </p:cNvPr>
          <p:cNvSpPr txBox="1"/>
          <p:nvPr/>
        </p:nvSpPr>
        <p:spPr>
          <a:xfrm>
            <a:off x="684213" y="684213"/>
            <a:ext cx="11135138" cy="575510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algn="just">
              <a:lnSpc>
                <a:spcPct val="90000"/>
              </a:lnSpc>
              <a:spcAft>
                <a:spcPts val="600"/>
              </a:spcAft>
            </a:pPr>
            <a:r>
              <a:rPr lang="en-GB" sz="1600">
                <a:latin typeface="Times New Roman"/>
                <a:cs typeface="Calibri"/>
              </a:rPr>
              <a:t>Working People in Private Sector</a:t>
            </a:r>
            <a:endParaRPr lang="en-US" sz="1600">
              <a:cs typeface="Calibri"/>
            </a:endParaRPr>
          </a:p>
          <a:p>
            <a:pPr algn="just">
              <a:lnSpc>
                <a:spcPct val="90000"/>
              </a:lnSpc>
              <a:spcAft>
                <a:spcPts val="600"/>
              </a:spcAft>
            </a:pPr>
            <a:r>
              <a:rPr lang="en-GB" sz="1600">
                <a:latin typeface="Times New Roman"/>
                <a:cs typeface="Calibri"/>
              </a:rPr>
              <a:t>People who are working as professionals are facing a lot of issue in this crises:-</a:t>
            </a:r>
            <a:endParaRPr lang="en-GB" sz="1600">
              <a:latin typeface="Times New Roman"/>
              <a:cs typeface="Times New Roman"/>
            </a:endParaRPr>
          </a:p>
          <a:p>
            <a:pPr marL="285750" indent="-285750" algn="just">
              <a:lnSpc>
                <a:spcPct val="90000"/>
              </a:lnSpc>
              <a:spcAft>
                <a:spcPts val="600"/>
              </a:spcAft>
              <a:buFont typeface="Arial"/>
              <a:buChar char="•"/>
            </a:pPr>
            <a:r>
              <a:rPr lang="en-GB" sz="1600">
                <a:latin typeface="Times New Roman"/>
                <a:cs typeface="Calibri"/>
              </a:rPr>
              <a:t>The lack of transport facilites from one place to another will affect the job</a:t>
            </a:r>
            <a:endParaRPr lang="en-GB" sz="1600" dirty="0">
              <a:latin typeface="Times New Roman"/>
              <a:cs typeface="Calibri"/>
            </a:endParaRPr>
          </a:p>
          <a:p>
            <a:pPr marL="285750" indent="-285750" algn="just">
              <a:lnSpc>
                <a:spcPct val="90000"/>
              </a:lnSpc>
              <a:spcAft>
                <a:spcPts val="600"/>
              </a:spcAft>
              <a:buFont typeface="Arial"/>
              <a:buChar char="•"/>
            </a:pPr>
            <a:r>
              <a:rPr lang="en-GB" sz="1600">
                <a:latin typeface="Times New Roman"/>
                <a:cs typeface="Calibri"/>
              </a:rPr>
              <a:t>As money is not circulating in the market and every other companies is been shut down or working at half of their capacity it is hard to pay salaries to employee so lot of them are losing jobs.</a:t>
            </a:r>
            <a:endParaRPr lang="en-GB" sz="1600" dirty="0">
              <a:latin typeface="Times New Roman"/>
              <a:cs typeface="Calibri"/>
            </a:endParaRPr>
          </a:p>
          <a:p>
            <a:pPr marL="285750" indent="-285750" algn="just">
              <a:lnSpc>
                <a:spcPct val="90000"/>
              </a:lnSpc>
              <a:spcAft>
                <a:spcPts val="600"/>
              </a:spcAft>
              <a:buFont typeface="Arial"/>
              <a:buChar char="•"/>
            </a:pPr>
            <a:r>
              <a:rPr lang="en-GB" sz="1600">
                <a:latin typeface="Times New Roman"/>
                <a:cs typeface="Calibri"/>
              </a:rPr>
              <a:t>As everything is shifting to an online infrastructure a smaller number of people are needed to do a job rather than a big crowd and thereby reducing the employee force.</a:t>
            </a:r>
            <a:endParaRPr lang="en-GB" sz="1600" dirty="0">
              <a:latin typeface="Times New Roman"/>
              <a:cs typeface="Calibri"/>
            </a:endParaRPr>
          </a:p>
          <a:p>
            <a:pPr marL="285750" indent="-285750" algn="just">
              <a:lnSpc>
                <a:spcPct val="90000"/>
              </a:lnSpc>
              <a:spcAft>
                <a:spcPts val="600"/>
              </a:spcAft>
              <a:buFont typeface="Arial"/>
              <a:buChar char="•"/>
            </a:pPr>
            <a:r>
              <a:rPr lang="en-GB" sz="1600">
                <a:latin typeface="Times New Roman"/>
                <a:cs typeface="Calibri"/>
              </a:rPr>
              <a:t>As in private sector each company has one or two company secretary, so the number is being reduced. </a:t>
            </a:r>
            <a:endParaRPr lang="en-GB" sz="1600" dirty="0">
              <a:latin typeface="Times New Roman"/>
              <a:cs typeface="Calibri"/>
            </a:endParaRPr>
          </a:p>
          <a:p>
            <a:pPr algn="just">
              <a:lnSpc>
                <a:spcPct val="90000"/>
              </a:lnSpc>
              <a:spcAft>
                <a:spcPts val="600"/>
              </a:spcAft>
            </a:pPr>
            <a:endParaRPr lang="en-GB" sz="1600" dirty="0">
              <a:latin typeface="Times New Roman"/>
              <a:cs typeface="Calibri"/>
            </a:endParaRPr>
          </a:p>
          <a:p>
            <a:pPr algn="just">
              <a:lnSpc>
                <a:spcPct val="90000"/>
              </a:lnSpc>
              <a:spcAft>
                <a:spcPts val="600"/>
              </a:spcAft>
            </a:pPr>
            <a:r>
              <a:rPr lang="en-GB" sz="1600">
                <a:latin typeface="Times New Roman"/>
                <a:cs typeface="Times New Roman"/>
              </a:rPr>
              <a:t>Working People in Public Sector</a:t>
            </a:r>
            <a:endParaRPr lang="en-US" sz="1600">
              <a:ea typeface="+mn-lt"/>
              <a:cs typeface="+mn-lt"/>
            </a:endParaRPr>
          </a:p>
          <a:p>
            <a:pPr marL="285750" indent="-285750" algn="just">
              <a:lnSpc>
                <a:spcPct val="90000"/>
              </a:lnSpc>
              <a:spcAft>
                <a:spcPts val="600"/>
              </a:spcAft>
              <a:buFont typeface="Arial,Sans-Serif"/>
              <a:buChar char="•"/>
            </a:pPr>
            <a:r>
              <a:rPr lang="en-GB" sz="1600">
                <a:latin typeface="Times New Roman"/>
                <a:cs typeface="Times New Roman"/>
              </a:rPr>
              <a:t>As government industries there is a smaller number of job losses but the employment scale for new job has been towards a low level in these situations.</a:t>
            </a:r>
            <a:endParaRPr lang="en-US" sz="1600">
              <a:ea typeface="+mn-lt"/>
              <a:cs typeface="+mn-lt"/>
            </a:endParaRPr>
          </a:p>
          <a:p>
            <a:pPr marL="285750" indent="-285750" algn="just">
              <a:lnSpc>
                <a:spcPct val="90000"/>
              </a:lnSpc>
              <a:spcAft>
                <a:spcPts val="600"/>
              </a:spcAft>
              <a:buFont typeface="Arial,Sans-Serif"/>
              <a:buChar char="•"/>
            </a:pPr>
            <a:r>
              <a:rPr lang="en-GB" sz="1600">
                <a:latin typeface="Times New Roman"/>
                <a:cs typeface="Times New Roman"/>
              </a:rPr>
              <a:t>Many of them who just completed the course are waiting to just get placed in some companies, but they are put on hold because of the current pandemic.</a:t>
            </a:r>
            <a:endParaRPr lang="en-US" sz="1600">
              <a:ea typeface="+mn-lt"/>
              <a:cs typeface="+mn-lt"/>
            </a:endParaRPr>
          </a:p>
          <a:p>
            <a:pPr marL="285750" indent="-285750" algn="just">
              <a:lnSpc>
                <a:spcPct val="90000"/>
              </a:lnSpc>
              <a:spcAft>
                <a:spcPts val="600"/>
              </a:spcAft>
              <a:buFont typeface="Arial,Sans-Serif"/>
              <a:buChar char="•"/>
            </a:pPr>
            <a:r>
              <a:rPr lang="en-GB" sz="1600">
                <a:latin typeface="Times New Roman"/>
                <a:cs typeface="Times New Roman"/>
              </a:rPr>
              <a:t>As government is not getting enough funds from the various taxes, they are not able to generate proper employment in the covid situation.</a:t>
            </a:r>
            <a:endParaRPr lang="en-GB" sz="1600">
              <a:cs typeface="Calibri" panose="020F0502020204030204"/>
            </a:endParaRPr>
          </a:p>
          <a:p>
            <a:pPr marL="285750" indent="-285750">
              <a:lnSpc>
                <a:spcPct val="90000"/>
              </a:lnSpc>
              <a:spcAft>
                <a:spcPts val="600"/>
              </a:spcAft>
              <a:buFont typeface="Arial"/>
              <a:buChar char="•"/>
            </a:pPr>
            <a:endParaRPr lang="en-GB" sz="2000">
              <a:cs typeface="Calibri"/>
            </a:endParaRPr>
          </a:p>
        </p:txBody>
      </p:sp>
    </p:spTree>
    <p:extLst>
      <p:ext uri="{BB962C8B-B14F-4D97-AF65-F5344CB8AC3E}">
        <p14:creationId xmlns:p14="http://schemas.microsoft.com/office/powerpoint/2010/main" val="33252176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23962611-DFD5-4092-AAFD-559E3DFCE2C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75488" y="0"/>
            <a:ext cx="10910292" cy="6858000"/>
          </a:xfrm>
          <a:prstGeom prst="rect">
            <a:avLst/>
          </a:prstGeom>
          <a:gradFill>
            <a:gsLst>
              <a:gs pos="0">
                <a:schemeClr val="accent1">
                  <a:lumMod val="90000"/>
                </a:schemeClr>
              </a:gs>
              <a:gs pos="25000">
                <a:schemeClr val="accent1">
                  <a:lumMod val="90000"/>
                </a:schemeClr>
              </a:gs>
              <a:gs pos="94000">
                <a:schemeClr val="bg2">
                  <a:lumMod val="25000"/>
                </a:schemeClr>
              </a:gs>
              <a:gs pos="100000">
                <a:schemeClr val="bg2">
                  <a:lumMod val="25000"/>
                </a:schemeClr>
              </a:gs>
            </a:gsLst>
            <a:lin ang="4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a:extLst>
              <a:ext uri="{FF2B5EF4-FFF2-40B4-BE49-F238E27FC236}">
                <a16:creationId xmlns:a16="http://schemas.microsoft.com/office/drawing/2014/main" id="{2270F1FA-0425-408F-9861-80BF5AFB276D}"/>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a:blip r:embed="rId2">
            <a:extLst>
              <a:ext uri="{28A0092B-C50C-407E-A947-70E740481C1C}">
                <a14:useLocalDpi xmlns:a14="http://schemas.microsoft.com/office/drawing/2010/main" val="0"/>
              </a:ext>
            </a:extLst>
          </a:blip>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7130DBE9-4477-4BC0-9D4F-23F70EA0CEA8}"/>
              </a:ext>
            </a:extLst>
          </p:cNvPr>
          <p:cNvSpPr>
            <a:spLocks noGrp="1"/>
          </p:cNvSpPr>
          <p:nvPr>
            <p:ph type="title"/>
          </p:nvPr>
        </p:nvSpPr>
        <p:spPr>
          <a:xfrm>
            <a:off x="3045368" y="2043663"/>
            <a:ext cx="6105194" cy="2031055"/>
          </a:xfrm>
        </p:spPr>
        <p:txBody>
          <a:bodyPr vert="horz" lIns="91440" tIns="45720" rIns="91440" bIns="45720" rtlCol="0" anchor="b">
            <a:normAutofit/>
          </a:bodyPr>
          <a:lstStyle/>
          <a:p>
            <a:pPr algn="ctr"/>
            <a:r>
              <a:rPr lang="en-US" sz="6000" kern="1200" dirty="0">
                <a:solidFill>
                  <a:srgbClr val="FFFFFF"/>
                </a:solidFill>
                <a:latin typeface="Times New Roman"/>
                <a:cs typeface="Times New Roman"/>
              </a:rPr>
              <a:t>Industries Which </a:t>
            </a:r>
            <a:r>
              <a:rPr lang="en-US" sz="6000" kern="1200">
                <a:solidFill>
                  <a:srgbClr val="FFFFFF"/>
                </a:solidFill>
                <a:latin typeface="Times New Roman"/>
                <a:cs typeface="Times New Roman"/>
              </a:rPr>
              <a:t>are worst </a:t>
            </a:r>
            <a:r>
              <a:rPr lang="en-US" sz="6000">
                <a:solidFill>
                  <a:srgbClr val="FFFFFF"/>
                </a:solidFill>
                <a:latin typeface="Times New Roman"/>
                <a:cs typeface="Times New Roman"/>
              </a:rPr>
              <a:t>Affected</a:t>
            </a:r>
            <a:r>
              <a:rPr lang="en-US" sz="6000" kern="1200">
                <a:solidFill>
                  <a:srgbClr val="FFFFFF"/>
                </a:solidFill>
                <a:latin typeface="Times New Roman"/>
                <a:cs typeface="Times New Roman"/>
              </a:rPr>
              <a:t> </a:t>
            </a:r>
          </a:p>
        </p:txBody>
      </p:sp>
    </p:spTree>
    <p:extLst>
      <p:ext uri="{BB962C8B-B14F-4D97-AF65-F5344CB8AC3E}">
        <p14:creationId xmlns:p14="http://schemas.microsoft.com/office/powerpoint/2010/main" val="3623930082"/>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TC103457485[[fn=Mesh]]</Template>
  <TotalTime>0</TotalTime>
  <Words>0</Words>
  <Application>Microsoft Office PowerPoint</Application>
  <PresentationFormat>Widescreen</PresentationFormat>
  <Paragraphs>0</Paragraphs>
  <Slides>18</Slides>
  <Notes>0</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Office Theme</vt:lpstr>
      <vt:lpstr>PowerPoint Presentation</vt:lpstr>
      <vt:lpstr>Challenges faced by the company secretaries during corona virus and lockdown period</vt:lpstr>
      <vt:lpstr>What Really is COVID-19 ??</vt:lpstr>
      <vt:lpstr>The Rise of COVID-19 in INDIA</vt:lpstr>
      <vt:lpstr>Effect on Job due to the pandemic</vt:lpstr>
      <vt:lpstr>Why India is losing Job??</vt:lpstr>
      <vt:lpstr>What are the problems Company Secretaries are Facing??</vt:lpstr>
      <vt:lpstr>PowerPoint Presentation</vt:lpstr>
      <vt:lpstr>Industries Which are worst Affected </vt:lpstr>
      <vt:lpstr>Hindustan Petroleum Corporation</vt:lpstr>
      <vt:lpstr>Indian Tourism Development Corporation</vt:lpstr>
      <vt:lpstr>Interglobe Aviation</vt:lpstr>
      <vt:lpstr>Industries which saw a great rise to their capital</vt:lpstr>
      <vt:lpstr>HDFC Life Insurance</vt:lpstr>
      <vt:lpstr>Cipla</vt:lpstr>
      <vt:lpstr>So why this company data is Important??</vt:lpstr>
      <vt:lpstr>Opportunity in this Pandemic</vt:lpstr>
      <vt:lpstr>Seeds of faith are always within us, sometimes it takes a crisis to nourish and encourage their growth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
  <cp:revision>1167</cp:revision>
  <dcterms:created xsi:type="dcterms:W3CDTF">2020-07-23T06:06:12Z</dcterms:created>
  <dcterms:modified xsi:type="dcterms:W3CDTF">2020-07-28T04:16:58Z</dcterms:modified>
</cp:coreProperties>
</file>