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5.xml" ContentType="application/vnd.openxmlformats-officedocument.drawingml.diagramLayout+xml"/>
  <Override PartName="/docProps/custom.xml" ContentType="application/vnd.openxmlformats-officedocument.custom-propertie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2" r:id="rId1"/>
    <p:sldMasterId id="2147483714" r:id="rId2"/>
  </p:sldMasterIdLst>
  <p:notesMasterIdLst>
    <p:notesMasterId r:id="rId23"/>
  </p:notesMasterIdLst>
  <p:sldIdLst>
    <p:sldId id="313" r:id="rId3"/>
    <p:sldId id="310" r:id="rId4"/>
    <p:sldId id="312" r:id="rId5"/>
    <p:sldId id="259" r:id="rId6"/>
    <p:sldId id="320" r:id="rId7"/>
    <p:sldId id="306" r:id="rId8"/>
    <p:sldId id="321" r:id="rId9"/>
    <p:sldId id="322" r:id="rId10"/>
    <p:sldId id="305" r:id="rId11"/>
    <p:sldId id="307" r:id="rId12"/>
    <p:sldId id="304" r:id="rId13"/>
    <p:sldId id="266" r:id="rId14"/>
    <p:sldId id="276" r:id="rId15"/>
    <p:sldId id="327" r:id="rId16"/>
    <p:sldId id="325" r:id="rId17"/>
    <p:sldId id="308" r:id="rId18"/>
    <p:sldId id="329" r:id="rId19"/>
    <p:sldId id="323" r:id="rId20"/>
    <p:sldId id="328" r:id="rId21"/>
    <p:sldId id="314" r:id="rId22"/>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88" d="100"/>
          <a:sy n="88" d="100"/>
        </p:scale>
        <p:origin x="-540" y="-96"/>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2776A1-C782-40D9-AE2D-5FD22B72547E}" type="doc">
      <dgm:prSet loTypeId="urn:microsoft.com/office/officeart/2005/8/layout/vList6" loCatId="list" qsTypeId="urn:microsoft.com/office/officeart/2005/8/quickstyle/simple1" qsCatId="simple" csTypeId="urn:microsoft.com/office/officeart/2005/8/colors/accent5_2" csCatId="accent5" phldr="1"/>
      <dgm:spPr/>
      <dgm:t>
        <a:bodyPr/>
        <a:lstStyle/>
        <a:p>
          <a:endParaRPr lang="en-US"/>
        </a:p>
      </dgm:t>
    </dgm:pt>
    <dgm:pt modelId="{53BD7AC3-57CB-432D-B32F-0D23A6CFA170}">
      <dgm:prSet phldrT="[Text]"/>
      <dgm:spPr/>
      <dgm:t>
        <a:bodyPr/>
        <a:lstStyle/>
        <a:p>
          <a:r>
            <a:rPr lang="en-US" dirty="0"/>
            <a:t>CSAS 1</a:t>
          </a:r>
        </a:p>
      </dgm:t>
    </dgm:pt>
    <dgm:pt modelId="{250C97CC-8AFE-45B4-B764-EF9E0C9FA555}" type="parTrans" cxnId="{8424D27A-9BDA-453F-A5FE-BD4C0F2D79E6}">
      <dgm:prSet/>
      <dgm:spPr/>
      <dgm:t>
        <a:bodyPr/>
        <a:lstStyle/>
        <a:p>
          <a:endParaRPr lang="en-US"/>
        </a:p>
      </dgm:t>
    </dgm:pt>
    <dgm:pt modelId="{AF7D2CEE-AD1F-4407-8028-FD2DB012737A}" type="sibTrans" cxnId="{8424D27A-9BDA-453F-A5FE-BD4C0F2D79E6}">
      <dgm:prSet/>
      <dgm:spPr/>
      <dgm:t>
        <a:bodyPr/>
        <a:lstStyle/>
        <a:p>
          <a:endParaRPr lang="en-US"/>
        </a:p>
      </dgm:t>
    </dgm:pt>
    <dgm:pt modelId="{B9919A9D-0AD2-4036-975B-5BB671308299}">
      <dgm:prSet phldrT="[Text]"/>
      <dgm:spPr/>
      <dgm:t>
        <a:bodyPr/>
        <a:lstStyle/>
        <a:p>
          <a:r>
            <a:rPr lang="en-US" dirty="0"/>
            <a:t>CSAS 2</a:t>
          </a:r>
        </a:p>
      </dgm:t>
    </dgm:pt>
    <dgm:pt modelId="{6AE986A1-8F93-4889-8569-F746E9F178E2}" type="parTrans" cxnId="{A167EBA9-1426-4018-BA96-515F1E6127EA}">
      <dgm:prSet/>
      <dgm:spPr/>
      <dgm:t>
        <a:bodyPr/>
        <a:lstStyle/>
        <a:p>
          <a:endParaRPr lang="en-US"/>
        </a:p>
      </dgm:t>
    </dgm:pt>
    <dgm:pt modelId="{BE7287E4-C43F-4540-A7E8-5E57511A8DE2}" type="sibTrans" cxnId="{A167EBA9-1426-4018-BA96-515F1E6127EA}">
      <dgm:prSet/>
      <dgm:spPr/>
      <dgm:t>
        <a:bodyPr/>
        <a:lstStyle/>
        <a:p>
          <a:endParaRPr lang="en-US"/>
        </a:p>
      </dgm:t>
    </dgm:pt>
    <dgm:pt modelId="{65EEC590-0F46-4322-95CF-E3510126674E}">
      <dgm:prSet phldrT="[Text]" custT="1"/>
      <dgm:spPr/>
      <dgm:t>
        <a:bodyPr/>
        <a:lstStyle/>
        <a:p>
          <a:pPr algn="ctr"/>
          <a:r>
            <a:rPr lang="en-US" sz="1600" b="1" u="sng" dirty="0"/>
            <a:t>AUDITING STANDARD ON AUDIT PROCESS AND DOCUMENTATION</a:t>
          </a:r>
          <a:endParaRPr lang="en-US" sz="1600" dirty="0"/>
        </a:p>
      </dgm:t>
    </dgm:pt>
    <dgm:pt modelId="{2C1B9C60-1E45-449D-AEBF-6842E0813E3E}" type="parTrans" cxnId="{BD87E9C3-448E-4CC2-8194-21C06BBAE62D}">
      <dgm:prSet/>
      <dgm:spPr/>
      <dgm:t>
        <a:bodyPr/>
        <a:lstStyle/>
        <a:p>
          <a:endParaRPr lang="en-US"/>
        </a:p>
      </dgm:t>
    </dgm:pt>
    <dgm:pt modelId="{2F780EAD-F84B-4788-A78E-49B50E614B8C}" type="sibTrans" cxnId="{BD87E9C3-448E-4CC2-8194-21C06BBAE62D}">
      <dgm:prSet/>
      <dgm:spPr/>
      <dgm:t>
        <a:bodyPr/>
        <a:lstStyle/>
        <a:p>
          <a:endParaRPr lang="en-US"/>
        </a:p>
      </dgm:t>
    </dgm:pt>
    <dgm:pt modelId="{1085AAEB-5388-428E-BD1B-14F5F4F210B1}">
      <dgm:prSet custT="1"/>
      <dgm:spPr/>
      <dgm:t>
        <a:bodyPr/>
        <a:lstStyle/>
        <a:p>
          <a:pPr algn="just"/>
          <a:r>
            <a:rPr lang="en-US" sz="1600" dirty="0">
              <a:latin typeface="Times New Roman" pitchFamily="18" charset="0"/>
              <a:cs typeface="Times New Roman" pitchFamily="18" charset="0"/>
            </a:rPr>
            <a:t>lays down the Auditor’s role and responsibilities with respect to an Audit Engagement and the process of entering into an agreement with the Appointing Authority for the purpose of audit.</a:t>
          </a:r>
          <a:endParaRPr lang="en-US" sz="1400" b="1" u="sng" dirty="0">
            <a:latin typeface="Times New Roman" pitchFamily="18" charset="0"/>
            <a:cs typeface="Times New Roman" pitchFamily="18" charset="0"/>
          </a:endParaRPr>
        </a:p>
      </dgm:t>
    </dgm:pt>
    <dgm:pt modelId="{1EB4E966-A4C8-45D1-ABFB-F64D5161FF84}" type="parTrans" cxnId="{AA94A1C8-0F77-4CBC-950D-6FB116AC3DDC}">
      <dgm:prSet/>
      <dgm:spPr/>
      <dgm:t>
        <a:bodyPr/>
        <a:lstStyle/>
        <a:p>
          <a:endParaRPr lang="en-US"/>
        </a:p>
      </dgm:t>
    </dgm:pt>
    <dgm:pt modelId="{B74971AA-EC45-453A-BCC7-1A9B8247AC08}" type="sibTrans" cxnId="{AA94A1C8-0F77-4CBC-950D-6FB116AC3DDC}">
      <dgm:prSet/>
      <dgm:spPr/>
      <dgm:t>
        <a:bodyPr/>
        <a:lstStyle/>
        <a:p>
          <a:endParaRPr lang="en-US"/>
        </a:p>
      </dgm:t>
    </dgm:pt>
    <dgm:pt modelId="{9502EA73-4521-4863-99F1-CD5DF8C4A24B}">
      <dgm:prSet custT="1"/>
      <dgm:spPr/>
      <dgm:t>
        <a:bodyPr/>
        <a:lstStyle/>
        <a:p>
          <a:pPr algn="just"/>
          <a:r>
            <a:rPr lang="en-US" sz="1600" dirty="0">
              <a:latin typeface="Times New Roman" pitchFamily="18" charset="0"/>
              <a:cs typeface="Times New Roman" pitchFamily="18" charset="0"/>
            </a:rPr>
            <a:t>It lays down the responsibilities and duties of the Auditor with respect to Audit Process in conducting audit and maintaining proper audit records.</a:t>
          </a:r>
          <a:endParaRPr lang="en-US" sz="1600" b="1" u="sng" dirty="0">
            <a:latin typeface="Times New Roman" pitchFamily="18" charset="0"/>
            <a:cs typeface="Times New Roman" pitchFamily="18" charset="0"/>
          </a:endParaRPr>
        </a:p>
      </dgm:t>
    </dgm:pt>
    <dgm:pt modelId="{ABC4A040-44B2-4225-A035-9F775E48163C}" type="parTrans" cxnId="{9CC68267-CC68-47C0-95CD-896E31F30A53}">
      <dgm:prSet/>
      <dgm:spPr/>
      <dgm:t>
        <a:bodyPr/>
        <a:lstStyle/>
        <a:p>
          <a:endParaRPr lang="en-US"/>
        </a:p>
      </dgm:t>
    </dgm:pt>
    <dgm:pt modelId="{C3922B28-1E89-4234-BA2E-3839DF1F247A}" type="sibTrans" cxnId="{9CC68267-CC68-47C0-95CD-896E31F30A53}">
      <dgm:prSet/>
      <dgm:spPr/>
      <dgm:t>
        <a:bodyPr/>
        <a:lstStyle/>
        <a:p>
          <a:endParaRPr lang="en-US"/>
        </a:p>
      </dgm:t>
    </dgm:pt>
    <dgm:pt modelId="{C2534FB9-606F-4C00-A4C1-47AE6ABD75BE}">
      <dgm:prSet phldrT="[Text]" custT="1"/>
      <dgm:spPr/>
      <dgm:t>
        <a:bodyPr/>
        <a:lstStyle/>
        <a:p>
          <a:pPr algn="ctr"/>
          <a:r>
            <a:rPr lang="en-US" sz="1600" b="1" u="sng" dirty="0"/>
            <a:t>AUDITING STANDARD ON AUDIT ENGAGEMENT</a:t>
          </a:r>
          <a:endParaRPr lang="en-US" sz="1600" dirty="0"/>
        </a:p>
      </dgm:t>
    </dgm:pt>
    <dgm:pt modelId="{D11FDE10-34AF-410F-A753-7C2B8594D2EF}" type="parTrans" cxnId="{E5DDA149-4EC6-4640-87D2-3667F67CAE03}">
      <dgm:prSet/>
      <dgm:spPr/>
      <dgm:t>
        <a:bodyPr/>
        <a:lstStyle/>
        <a:p>
          <a:endParaRPr lang="en-US"/>
        </a:p>
      </dgm:t>
    </dgm:pt>
    <dgm:pt modelId="{547485C6-03F7-4C1E-812F-AB65E886D652}" type="sibTrans" cxnId="{E5DDA149-4EC6-4640-87D2-3667F67CAE03}">
      <dgm:prSet/>
      <dgm:spPr/>
      <dgm:t>
        <a:bodyPr/>
        <a:lstStyle/>
        <a:p>
          <a:endParaRPr lang="en-US"/>
        </a:p>
      </dgm:t>
    </dgm:pt>
    <dgm:pt modelId="{8147BCE3-D946-4F25-9008-2149657F381F}" type="pres">
      <dgm:prSet presAssocID="{2F2776A1-C782-40D9-AE2D-5FD22B72547E}" presName="Name0" presStyleCnt="0">
        <dgm:presLayoutVars>
          <dgm:dir/>
          <dgm:animLvl val="lvl"/>
          <dgm:resizeHandles/>
        </dgm:presLayoutVars>
      </dgm:prSet>
      <dgm:spPr/>
      <dgm:t>
        <a:bodyPr/>
        <a:lstStyle/>
        <a:p>
          <a:endParaRPr lang="en-US"/>
        </a:p>
      </dgm:t>
    </dgm:pt>
    <dgm:pt modelId="{1C2C19C0-4F5D-4798-98F0-36A9BB6F11C0}" type="pres">
      <dgm:prSet presAssocID="{53BD7AC3-57CB-432D-B32F-0D23A6CFA170}" presName="linNode" presStyleCnt="0"/>
      <dgm:spPr/>
    </dgm:pt>
    <dgm:pt modelId="{85F1ADC4-B937-419A-8F2F-2C9891563A4D}" type="pres">
      <dgm:prSet presAssocID="{53BD7AC3-57CB-432D-B32F-0D23A6CFA170}" presName="parentShp" presStyleLbl="node1" presStyleIdx="0" presStyleCnt="2">
        <dgm:presLayoutVars>
          <dgm:bulletEnabled val="1"/>
        </dgm:presLayoutVars>
      </dgm:prSet>
      <dgm:spPr/>
      <dgm:t>
        <a:bodyPr/>
        <a:lstStyle/>
        <a:p>
          <a:endParaRPr lang="en-US"/>
        </a:p>
      </dgm:t>
    </dgm:pt>
    <dgm:pt modelId="{FA80D664-F202-4F11-9B44-AC3A3A54D671}" type="pres">
      <dgm:prSet presAssocID="{53BD7AC3-57CB-432D-B32F-0D23A6CFA170}" presName="childShp" presStyleLbl="bgAccFollowNode1" presStyleIdx="0" presStyleCnt="2" custScaleX="99990" custScaleY="178822" custLinFactNeighborX="-1007" custLinFactNeighborY="-26">
        <dgm:presLayoutVars>
          <dgm:bulletEnabled val="1"/>
        </dgm:presLayoutVars>
      </dgm:prSet>
      <dgm:spPr/>
      <dgm:t>
        <a:bodyPr/>
        <a:lstStyle/>
        <a:p>
          <a:endParaRPr lang="en-US"/>
        </a:p>
      </dgm:t>
    </dgm:pt>
    <dgm:pt modelId="{F1DC7947-8E44-44EC-BA63-0430CAEA870C}" type="pres">
      <dgm:prSet presAssocID="{AF7D2CEE-AD1F-4407-8028-FD2DB012737A}" presName="spacing" presStyleCnt="0"/>
      <dgm:spPr/>
    </dgm:pt>
    <dgm:pt modelId="{B364BF4B-2AC3-4B29-AE4D-FD903D5A832F}" type="pres">
      <dgm:prSet presAssocID="{B9919A9D-0AD2-4036-975B-5BB671308299}" presName="linNode" presStyleCnt="0"/>
      <dgm:spPr/>
    </dgm:pt>
    <dgm:pt modelId="{3720041A-5DDE-4955-946D-DD791FD457CE}" type="pres">
      <dgm:prSet presAssocID="{B9919A9D-0AD2-4036-975B-5BB671308299}" presName="parentShp" presStyleLbl="node1" presStyleIdx="1" presStyleCnt="2">
        <dgm:presLayoutVars>
          <dgm:bulletEnabled val="1"/>
        </dgm:presLayoutVars>
      </dgm:prSet>
      <dgm:spPr/>
      <dgm:t>
        <a:bodyPr/>
        <a:lstStyle/>
        <a:p>
          <a:endParaRPr lang="en-US"/>
        </a:p>
      </dgm:t>
    </dgm:pt>
    <dgm:pt modelId="{461861AE-E073-4778-B72B-F0B5A6C09C18}" type="pres">
      <dgm:prSet presAssocID="{B9919A9D-0AD2-4036-975B-5BB671308299}" presName="childShp" presStyleLbl="bgAccFollowNode1" presStyleIdx="1" presStyleCnt="2" custScaleY="149017">
        <dgm:presLayoutVars>
          <dgm:bulletEnabled val="1"/>
        </dgm:presLayoutVars>
      </dgm:prSet>
      <dgm:spPr/>
      <dgm:t>
        <a:bodyPr/>
        <a:lstStyle/>
        <a:p>
          <a:endParaRPr lang="en-US"/>
        </a:p>
      </dgm:t>
    </dgm:pt>
  </dgm:ptLst>
  <dgm:cxnLst>
    <dgm:cxn modelId="{090708DE-7B85-42C7-A027-16136ADEA784}" type="presOf" srcId="{C2534FB9-606F-4C00-A4C1-47AE6ABD75BE}" destId="{FA80D664-F202-4F11-9B44-AC3A3A54D671}" srcOrd="0" destOrd="0" presId="urn:microsoft.com/office/officeart/2005/8/layout/vList6"/>
    <dgm:cxn modelId="{9CC68267-CC68-47C0-95CD-896E31F30A53}" srcId="{B9919A9D-0AD2-4036-975B-5BB671308299}" destId="{9502EA73-4521-4863-99F1-CD5DF8C4A24B}" srcOrd="1" destOrd="0" parTransId="{ABC4A040-44B2-4225-A035-9F775E48163C}" sibTransId="{C3922B28-1E89-4234-BA2E-3839DF1F247A}"/>
    <dgm:cxn modelId="{7C5DE7B9-50DB-4720-B333-F4E338211B5E}" type="presOf" srcId="{53BD7AC3-57CB-432D-B32F-0D23A6CFA170}" destId="{85F1ADC4-B937-419A-8F2F-2C9891563A4D}" srcOrd="0" destOrd="0" presId="urn:microsoft.com/office/officeart/2005/8/layout/vList6"/>
    <dgm:cxn modelId="{B07E59B0-5D2B-4868-9C2E-6D2AB4829AAD}" type="presOf" srcId="{65EEC590-0F46-4322-95CF-E3510126674E}" destId="{461861AE-E073-4778-B72B-F0B5A6C09C18}" srcOrd="0" destOrd="0" presId="urn:microsoft.com/office/officeart/2005/8/layout/vList6"/>
    <dgm:cxn modelId="{AA94A1C8-0F77-4CBC-950D-6FB116AC3DDC}" srcId="{53BD7AC3-57CB-432D-B32F-0D23A6CFA170}" destId="{1085AAEB-5388-428E-BD1B-14F5F4F210B1}" srcOrd="1" destOrd="0" parTransId="{1EB4E966-A4C8-45D1-ABFB-F64D5161FF84}" sibTransId="{B74971AA-EC45-453A-BCC7-1A9B8247AC08}"/>
    <dgm:cxn modelId="{F3D72BA6-F03C-4ECF-8BB6-B96E0FE2CAAA}" type="presOf" srcId="{9502EA73-4521-4863-99F1-CD5DF8C4A24B}" destId="{461861AE-E073-4778-B72B-F0B5A6C09C18}" srcOrd="0" destOrd="1" presId="urn:microsoft.com/office/officeart/2005/8/layout/vList6"/>
    <dgm:cxn modelId="{A167EBA9-1426-4018-BA96-515F1E6127EA}" srcId="{2F2776A1-C782-40D9-AE2D-5FD22B72547E}" destId="{B9919A9D-0AD2-4036-975B-5BB671308299}" srcOrd="1" destOrd="0" parTransId="{6AE986A1-8F93-4889-8569-F746E9F178E2}" sibTransId="{BE7287E4-C43F-4540-A7E8-5E57511A8DE2}"/>
    <dgm:cxn modelId="{E5DDA149-4EC6-4640-87D2-3667F67CAE03}" srcId="{53BD7AC3-57CB-432D-B32F-0D23A6CFA170}" destId="{C2534FB9-606F-4C00-A4C1-47AE6ABD75BE}" srcOrd="0" destOrd="0" parTransId="{D11FDE10-34AF-410F-A753-7C2B8594D2EF}" sibTransId="{547485C6-03F7-4C1E-812F-AB65E886D652}"/>
    <dgm:cxn modelId="{BD87E9C3-448E-4CC2-8194-21C06BBAE62D}" srcId="{B9919A9D-0AD2-4036-975B-5BB671308299}" destId="{65EEC590-0F46-4322-95CF-E3510126674E}" srcOrd="0" destOrd="0" parTransId="{2C1B9C60-1E45-449D-AEBF-6842E0813E3E}" sibTransId="{2F780EAD-F84B-4788-A78E-49B50E614B8C}"/>
    <dgm:cxn modelId="{8424D27A-9BDA-453F-A5FE-BD4C0F2D79E6}" srcId="{2F2776A1-C782-40D9-AE2D-5FD22B72547E}" destId="{53BD7AC3-57CB-432D-B32F-0D23A6CFA170}" srcOrd="0" destOrd="0" parTransId="{250C97CC-8AFE-45B4-B764-EF9E0C9FA555}" sibTransId="{AF7D2CEE-AD1F-4407-8028-FD2DB012737A}"/>
    <dgm:cxn modelId="{059E90EC-1AAB-477F-8979-9A8A4A8F0C25}" type="presOf" srcId="{2F2776A1-C782-40D9-AE2D-5FD22B72547E}" destId="{8147BCE3-D946-4F25-9008-2149657F381F}" srcOrd="0" destOrd="0" presId="urn:microsoft.com/office/officeart/2005/8/layout/vList6"/>
    <dgm:cxn modelId="{D0CED859-2AAA-4A37-95BD-D38E95F41BE4}" type="presOf" srcId="{B9919A9D-0AD2-4036-975B-5BB671308299}" destId="{3720041A-5DDE-4955-946D-DD791FD457CE}" srcOrd="0" destOrd="0" presId="urn:microsoft.com/office/officeart/2005/8/layout/vList6"/>
    <dgm:cxn modelId="{C329A61D-D9D4-4967-A2E9-CDF9214190B9}" type="presOf" srcId="{1085AAEB-5388-428E-BD1B-14F5F4F210B1}" destId="{FA80D664-F202-4F11-9B44-AC3A3A54D671}" srcOrd="0" destOrd="1" presId="urn:microsoft.com/office/officeart/2005/8/layout/vList6"/>
    <dgm:cxn modelId="{C3B8590E-C088-4F5D-BEE6-201094608659}" type="presParOf" srcId="{8147BCE3-D946-4F25-9008-2149657F381F}" destId="{1C2C19C0-4F5D-4798-98F0-36A9BB6F11C0}" srcOrd="0" destOrd="0" presId="urn:microsoft.com/office/officeart/2005/8/layout/vList6"/>
    <dgm:cxn modelId="{52D982B2-562C-4E36-9B18-87FE9D45E698}" type="presParOf" srcId="{1C2C19C0-4F5D-4798-98F0-36A9BB6F11C0}" destId="{85F1ADC4-B937-419A-8F2F-2C9891563A4D}" srcOrd="0" destOrd="0" presId="urn:microsoft.com/office/officeart/2005/8/layout/vList6"/>
    <dgm:cxn modelId="{8E05629B-1EB2-401B-A2E7-F283BF6EB65B}" type="presParOf" srcId="{1C2C19C0-4F5D-4798-98F0-36A9BB6F11C0}" destId="{FA80D664-F202-4F11-9B44-AC3A3A54D671}" srcOrd="1" destOrd="0" presId="urn:microsoft.com/office/officeart/2005/8/layout/vList6"/>
    <dgm:cxn modelId="{76E91CE7-9F03-4FA3-9508-B627D4219627}" type="presParOf" srcId="{8147BCE3-D946-4F25-9008-2149657F381F}" destId="{F1DC7947-8E44-44EC-BA63-0430CAEA870C}" srcOrd="1" destOrd="0" presId="urn:microsoft.com/office/officeart/2005/8/layout/vList6"/>
    <dgm:cxn modelId="{DF56B028-0F54-4834-A41D-BE322008118C}" type="presParOf" srcId="{8147BCE3-D946-4F25-9008-2149657F381F}" destId="{B364BF4B-2AC3-4B29-AE4D-FD903D5A832F}" srcOrd="2" destOrd="0" presId="urn:microsoft.com/office/officeart/2005/8/layout/vList6"/>
    <dgm:cxn modelId="{79B081BA-FB80-452A-974D-CDDAFA567917}" type="presParOf" srcId="{B364BF4B-2AC3-4B29-AE4D-FD903D5A832F}" destId="{3720041A-5DDE-4955-946D-DD791FD457CE}" srcOrd="0" destOrd="0" presId="urn:microsoft.com/office/officeart/2005/8/layout/vList6"/>
    <dgm:cxn modelId="{834C873B-BE6F-4AFB-9615-9D73700BA582}" type="presParOf" srcId="{B364BF4B-2AC3-4B29-AE4D-FD903D5A832F}" destId="{461861AE-E073-4778-B72B-F0B5A6C09C18}"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B34B1E-994A-4B6B-83ED-A9386ED63BCD}" type="doc">
      <dgm:prSet loTypeId="urn:microsoft.com/office/officeart/2005/8/layout/vList6" loCatId="list" qsTypeId="urn:microsoft.com/office/officeart/2005/8/quickstyle/simple1" qsCatId="simple" csTypeId="urn:microsoft.com/office/officeart/2005/8/colors/accent5_2" csCatId="accent5" phldr="1"/>
      <dgm:spPr/>
      <dgm:t>
        <a:bodyPr/>
        <a:lstStyle/>
        <a:p>
          <a:endParaRPr lang="en-US"/>
        </a:p>
      </dgm:t>
    </dgm:pt>
    <dgm:pt modelId="{6B36DF9E-95AB-4CDE-B08F-16E50EAF4347}">
      <dgm:prSet phldrT="[Text]" custT="1"/>
      <dgm:spPr/>
      <dgm:t>
        <a:bodyPr/>
        <a:lstStyle/>
        <a:p>
          <a:r>
            <a:rPr lang="en-US" sz="3900" dirty="0"/>
            <a:t>CSAS 3</a:t>
          </a:r>
        </a:p>
      </dgm:t>
    </dgm:pt>
    <dgm:pt modelId="{9B7C57D4-B763-4D80-8D4D-D23BAFDD48BB}" type="parTrans" cxnId="{37777FDB-7854-45F8-BBE4-616784768A07}">
      <dgm:prSet/>
      <dgm:spPr/>
      <dgm:t>
        <a:bodyPr/>
        <a:lstStyle/>
        <a:p>
          <a:endParaRPr lang="en-US"/>
        </a:p>
      </dgm:t>
    </dgm:pt>
    <dgm:pt modelId="{90FA6B28-9808-428A-A82E-6C8379C1CEEE}" type="sibTrans" cxnId="{37777FDB-7854-45F8-BBE4-616784768A07}">
      <dgm:prSet/>
      <dgm:spPr/>
      <dgm:t>
        <a:bodyPr/>
        <a:lstStyle/>
        <a:p>
          <a:endParaRPr lang="en-US"/>
        </a:p>
      </dgm:t>
    </dgm:pt>
    <dgm:pt modelId="{2761CCA0-3DD8-4323-8863-7F6F5D80544E}">
      <dgm:prSet phldrT="[Text]" custT="1"/>
      <dgm:spPr/>
      <dgm:t>
        <a:bodyPr/>
        <a:lstStyle/>
        <a:p>
          <a:pPr algn="ctr"/>
          <a:r>
            <a:rPr lang="en-US" sz="1600" b="1" u="sng" dirty="0"/>
            <a:t>AUDITING STANDARD ON FORMING OF OPINION</a:t>
          </a:r>
          <a:endParaRPr lang="en-US" sz="1600" dirty="0"/>
        </a:p>
      </dgm:t>
    </dgm:pt>
    <dgm:pt modelId="{B29E4678-FC43-4623-BCBA-124F48B6C8D7}" type="parTrans" cxnId="{C23BD373-5C81-42A7-A134-1577B8640851}">
      <dgm:prSet/>
      <dgm:spPr/>
      <dgm:t>
        <a:bodyPr/>
        <a:lstStyle/>
        <a:p>
          <a:endParaRPr lang="en-US"/>
        </a:p>
      </dgm:t>
    </dgm:pt>
    <dgm:pt modelId="{0260D3BB-9FD4-4614-BF09-0A9EC9287EFE}" type="sibTrans" cxnId="{C23BD373-5C81-42A7-A134-1577B8640851}">
      <dgm:prSet/>
      <dgm:spPr/>
      <dgm:t>
        <a:bodyPr/>
        <a:lstStyle/>
        <a:p>
          <a:endParaRPr lang="en-US"/>
        </a:p>
      </dgm:t>
    </dgm:pt>
    <dgm:pt modelId="{7A69F132-B51D-4D9E-8210-6A9734EFC05C}">
      <dgm:prSet phldrT="[Text]" custT="1"/>
      <dgm:spPr/>
      <dgm:t>
        <a:bodyPr/>
        <a:lstStyle/>
        <a:p>
          <a:r>
            <a:rPr lang="en-US" sz="3900" dirty="0"/>
            <a:t>CSAS 4</a:t>
          </a:r>
        </a:p>
      </dgm:t>
    </dgm:pt>
    <dgm:pt modelId="{B3C1D416-8D12-455F-953F-677D13BA809E}" type="parTrans" cxnId="{2ABEB4B7-A99D-46FB-B12E-096F3244BFCA}">
      <dgm:prSet/>
      <dgm:spPr/>
      <dgm:t>
        <a:bodyPr/>
        <a:lstStyle/>
        <a:p>
          <a:endParaRPr lang="en-US"/>
        </a:p>
      </dgm:t>
    </dgm:pt>
    <dgm:pt modelId="{71A1CEA8-38A5-4D8D-9205-F3BC1A77872F}" type="sibTrans" cxnId="{2ABEB4B7-A99D-46FB-B12E-096F3244BFCA}">
      <dgm:prSet/>
      <dgm:spPr/>
      <dgm:t>
        <a:bodyPr/>
        <a:lstStyle/>
        <a:p>
          <a:endParaRPr lang="en-US"/>
        </a:p>
      </dgm:t>
    </dgm:pt>
    <dgm:pt modelId="{3D26F549-06F5-41FE-8593-C704D6B1B8CA}">
      <dgm:prSet phldrT="[Text]" custT="1"/>
      <dgm:spPr/>
      <dgm:t>
        <a:bodyPr/>
        <a:lstStyle/>
        <a:p>
          <a:pPr algn="ctr"/>
          <a:r>
            <a:rPr lang="en-US" sz="1600" b="1" u="sng" dirty="0">
              <a:latin typeface="Times New Roman" pitchFamily="18" charset="0"/>
              <a:cs typeface="Times New Roman" pitchFamily="18" charset="0"/>
            </a:rPr>
            <a:t>AUDITING STANDARD ON SECRETARIAL AUDIT</a:t>
          </a:r>
          <a:endParaRPr lang="en-US" sz="1600" dirty="0"/>
        </a:p>
      </dgm:t>
    </dgm:pt>
    <dgm:pt modelId="{1F6589DC-3BCC-4C45-8FC7-B68113DC2C3F}" type="parTrans" cxnId="{EFC22EEB-B4A5-4B5E-A447-312DECB04D26}">
      <dgm:prSet/>
      <dgm:spPr/>
      <dgm:t>
        <a:bodyPr/>
        <a:lstStyle/>
        <a:p>
          <a:endParaRPr lang="en-US"/>
        </a:p>
      </dgm:t>
    </dgm:pt>
    <dgm:pt modelId="{95D63747-282B-45FF-913A-87639691534D}" type="sibTrans" cxnId="{EFC22EEB-B4A5-4B5E-A447-312DECB04D26}">
      <dgm:prSet/>
      <dgm:spPr/>
      <dgm:t>
        <a:bodyPr/>
        <a:lstStyle/>
        <a:p>
          <a:endParaRPr lang="en-US"/>
        </a:p>
      </dgm:t>
    </dgm:pt>
    <dgm:pt modelId="{17AF0803-4AEF-4ECD-A278-2659B7F17184}">
      <dgm:prSet custT="1"/>
      <dgm:spPr/>
      <dgm:t>
        <a:bodyPr/>
        <a:lstStyle/>
        <a:p>
          <a:pPr algn="l"/>
          <a:r>
            <a:rPr lang="en-US" sz="1600" dirty="0">
              <a:latin typeface="Times New Roman" pitchFamily="18" charset="0"/>
              <a:cs typeface="Times New Roman" pitchFamily="18" charset="0"/>
            </a:rPr>
            <a:t>It covers the basis and manner for forming Auditor’s opinion on subject matter of the audit</a:t>
          </a:r>
          <a:r>
            <a:rPr lang="en-US" sz="1400" dirty="0"/>
            <a:t>.</a:t>
          </a:r>
          <a:endParaRPr lang="en-US" sz="1600" dirty="0">
            <a:latin typeface="Times New Roman" pitchFamily="18" charset="0"/>
            <a:cs typeface="Times New Roman" pitchFamily="18" charset="0"/>
          </a:endParaRPr>
        </a:p>
      </dgm:t>
    </dgm:pt>
    <dgm:pt modelId="{065DE676-4DD7-42BC-9683-204E2C8CE67D}" type="parTrans" cxnId="{1AE160E1-B953-441E-B23C-1CCCEAA2FEAE}">
      <dgm:prSet/>
      <dgm:spPr/>
      <dgm:t>
        <a:bodyPr/>
        <a:lstStyle/>
        <a:p>
          <a:endParaRPr lang="en-US"/>
        </a:p>
      </dgm:t>
    </dgm:pt>
    <dgm:pt modelId="{8B56A9C7-D3D1-40FA-B179-4E0C8C8372E8}" type="sibTrans" cxnId="{1AE160E1-B953-441E-B23C-1CCCEAA2FEAE}">
      <dgm:prSet/>
      <dgm:spPr/>
      <dgm:t>
        <a:bodyPr/>
        <a:lstStyle/>
        <a:p>
          <a:endParaRPr lang="en-US"/>
        </a:p>
      </dgm:t>
    </dgm:pt>
    <dgm:pt modelId="{48765978-A592-4C49-9086-AFE2EBC32CE0}">
      <dgm:prSet custT="1"/>
      <dgm:spPr/>
      <dgm:t>
        <a:bodyPr/>
        <a:lstStyle/>
        <a:p>
          <a:pPr algn="l"/>
          <a:r>
            <a:rPr lang="en-US" sz="1600" dirty="0">
              <a:latin typeface="Times New Roman" pitchFamily="18" charset="0"/>
              <a:cs typeface="Times New Roman" pitchFamily="18" charset="0"/>
            </a:rPr>
            <a:t>It covers the basis and manner for carrying out the Secretarial Audit</a:t>
          </a:r>
          <a:r>
            <a:rPr lang="en-US" sz="1700" dirty="0">
              <a:latin typeface="Times New Roman" pitchFamily="18" charset="0"/>
              <a:cs typeface="Times New Roman" pitchFamily="18" charset="0"/>
            </a:rPr>
            <a:t>.</a:t>
          </a:r>
        </a:p>
      </dgm:t>
    </dgm:pt>
    <dgm:pt modelId="{1F8AD09B-588E-412D-B636-B40754A5E349}" type="parTrans" cxnId="{85C2A48A-FE20-419E-8BC1-4688A483E96E}">
      <dgm:prSet/>
      <dgm:spPr/>
      <dgm:t>
        <a:bodyPr/>
        <a:lstStyle/>
        <a:p>
          <a:endParaRPr lang="en-US"/>
        </a:p>
      </dgm:t>
    </dgm:pt>
    <dgm:pt modelId="{8E89E872-0347-4B27-A22E-5B2644C51D30}" type="sibTrans" cxnId="{85C2A48A-FE20-419E-8BC1-4688A483E96E}">
      <dgm:prSet/>
      <dgm:spPr/>
      <dgm:t>
        <a:bodyPr/>
        <a:lstStyle/>
        <a:p>
          <a:endParaRPr lang="en-US"/>
        </a:p>
      </dgm:t>
    </dgm:pt>
    <dgm:pt modelId="{3E263601-6C5A-4FAA-93CF-0DBEC4AC748E}" type="pres">
      <dgm:prSet presAssocID="{2BB34B1E-994A-4B6B-83ED-A9386ED63BCD}" presName="Name0" presStyleCnt="0">
        <dgm:presLayoutVars>
          <dgm:dir/>
          <dgm:animLvl val="lvl"/>
          <dgm:resizeHandles/>
        </dgm:presLayoutVars>
      </dgm:prSet>
      <dgm:spPr/>
      <dgm:t>
        <a:bodyPr/>
        <a:lstStyle/>
        <a:p>
          <a:endParaRPr lang="en-US"/>
        </a:p>
      </dgm:t>
    </dgm:pt>
    <dgm:pt modelId="{92A97CF0-802E-4769-B693-0F50B06CA732}" type="pres">
      <dgm:prSet presAssocID="{6B36DF9E-95AB-4CDE-B08F-16E50EAF4347}" presName="linNode" presStyleCnt="0"/>
      <dgm:spPr/>
    </dgm:pt>
    <dgm:pt modelId="{B3C107B7-73DC-4A05-836F-93ACE296BC6D}" type="pres">
      <dgm:prSet presAssocID="{6B36DF9E-95AB-4CDE-B08F-16E50EAF4347}" presName="parentShp" presStyleLbl="node1" presStyleIdx="0" presStyleCnt="2">
        <dgm:presLayoutVars>
          <dgm:bulletEnabled val="1"/>
        </dgm:presLayoutVars>
      </dgm:prSet>
      <dgm:spPr/>
      <dgm:t>
        <a:bodyPr/>
        <a:lstStyle/>
        <a:p>
          <a:endParaRPr lang="en-US"/>
        </a:p>
      </dgm:t>
    </dgm:pt>
    <dgm:pt modelId="{62EA553D-1BD3-4E47-985D-5784CC301D8E}" type="pres">
      <dgm:prSet presAssocID="{6B36DF9E-95AB-4CDE-B08F-16E50EAF4347}" presName="childShp" presStyleLbl="bgAccFollowNode1" presStyleIdx="0" presStyleCnt="2" custScaleY="117243">
        <dgm:presLayoutVars>
          <dgm:bulletEnabled val="1"/>
        </dgm:presLayoutVars>
      </dgm:prSet>
      <dgm:spPr/>
      <dgm:t>
        <a:bodyPr/>
        <a:lstStyle/>
        <a:p>
          <a:endParaRPr lang="en-US"/>
        </a:p>
      </dgm:t>
    </dgm:pt>
    <dgm:pt modelId="{655F6C13-F01D-4710-8281-A248FDB1A80D}" type="pres">
      <dgm:prSet presAssocID="{90FA6B28-9808-428A-A82E-6C8379C1CEEE}" presName="spacing" presStyleCnt="0"/>
      <dgm:spPr/>
    </dgm:pt>
    <dgm:pt modelId="{2102A939-B764-43DE-877D-437C8E000558}" type="pres">
      <dgm:prSet presAssocID="{7A69F132-B51D-4D9E-8210-6A9734EFC05C}" presName="linNode" presStyleCnt="0"/>
      <dgm:spPr/>
    </dgm:pt>
    <dgm:pt modelId="{C91808B8-DD00-4F46-B3CA-C5E8BC092E9A}" type="pres">
      <dgm:prSet presAssocID="{7A69F132-B51D-4D9E-8210-6A9734EFC05C}" presName="parentShp" presStyleLbl="node1" presStyleIdx="1" presStyleCnt="2">
        <dgm:presLayoutVars>
          <dgm:bulletEnabled val="1"/>
        </dgm:presLayoutVars>
      </dgm:prSet>
      <dgm:spPr/>
      <dgm:t>
        <a:bodyPr/>
        <a:lstStyle/>
        <a:p>
          <a:endParaRPr lang="en-US"/>
        </a:p>
      </dgm:t>
    </dgm:pt>
    <dgm:pt modelId="{6807B902-E701-460B-AC00-749F8E1573E9}" type="pres">
      <dgm:prSet presAssocID="{7A69F132-B51D-4D9E-8210-6A9734EFC05C}" presName="childShp" presStyleLbl="bgAccFollowNode1" presStyleIdx="1" presStyleCnt="2">
        <dgm:presLayoutVars>
          <dgm:bulletEnabled val="1"/>
        </dgm:presLayoutVars>
      </dgm:prSet>
      <dgm:spPr/>
      <dgm:t>
        <a:bodyPr/>
        <a:lstStyle/>
        <a:p>
          <a:endParaRPr lang="en-US"/>
        </a:p>
      </dgm:t>
    </dgm:pt>
  </dgm:ptLst>
  <dgm:cxnLst>
    <dgm:cxn modelId="{2ABEB4B7-A99D-46FB-B12E-096F3244BFCA}" srcId="{2BB34B1E-994A-4B6B-83ED-A9386ED63BCD}" destId="{7A69F132-B51D-4D9E-8210-6A9734EFC05C}" srcOrd="1" destOrd="0" parTransId="{B3C1D416-8D12-455F-953F-677D13BA809E}" sibTransId="{71A1CEA8-38A5-4D8D-9205-F3BC1A77872F}"/>
    <dgm:cxn modelId="{37777FDB-7854-45F8-BBE4-616784768A07}" srcId="{2BB34B1E-994A-4B6B-83ED-A9386ED63BCD}" destId="{6B36DF9E-95AB-4CDE-B08F-16E50EAF4347}" srcOrd="0" destOrd="0" parTransId="{9B7C57D4-B763-4D80-8D4D-D23BAFDD48BB}" sibTransId="{90FA6B28-9808-428A-A82E-6C8379C1CEEE}"/>
    <dgm:cxn modelId="{55CC3F0A-BE38-4AE8-80ED-A4C43EA4F87C}" type="presOf" srcId="{7A69F132-B51D-4D9E-8210-6A9734EFC05C}" destId="{C91808B8-DD00-4F46-B3CA-C5E8BC092E9A}" srcOrd="0" destOrd="0" presId="urn:microsoft.com/office/officeart/2005/8/layout/vList6"/>
    <dgm:cxn modelId="{C23BD373-5C81-42A7-A134-1577B8640851}" srcId="{6B36DF9E-95AB-4CDE-B08F-16E50EAF4347}" destId="{2761CCA0-3DD8-4323-8863-7F6F5D80544E}" srcOrd="0" destOrd="0" parTransId="{B29E4678-FC43-4623-BCBA-124F48B6C8D7}" sibTransId="{0260D3BB-9FD4-4614-BF09-0A9EC9287EFE}"/>
    <dgm:cxn modelId="{15CD34C9-38CC-4DF4-A70F-D682196CD5A6}" type="presOf" srcId="{48765978-A592-4C49-9086-AFE2EBC32CE0}" destId="{6807B902-E701-460B-AC00-749F8E1573E9}" srcOrd="0" destOrd="1" presId="urn:microsoft.com/office/officeart/2005/8/layout/vList6"/>
    <dgm:cxn modelId="{85C2A48A-FE20-419E-8BC1-4688A483E96E}" srcId="{7A69F132-B51D-4D9E-8210-6A9734EFC05C}" destId="{48765978-A592-4C49-9086-AFE2EBC32CE0}" srcOrd="1" destOrd="0" parTransId="{1F8AD09B-588E-412D-B636-B40754A5E349}" sibTransId="{8E89E872-0347-4B27-A22E-5B2644C51D30}"/>
    <dgm:cxn modelId="{C45F631F-98E3-4A93-B8DD-FD00AAC9C241}" type="presOf" srcId="{6B36DF9E-95AB-4CDE-B08F-16E50EAF4347}" destId="{B3C107B7-73DC-4A05-836F-93ACE296BC6D}" srcOrd="0" destOrd="0" presId="urn:microsoft.com/office/officeart/2005/8/layout/vList6"/>
    <dgm:cxn modelId="{BBE39CE2-49D6-4F8B-BD81-CF3D8CE78728}" type="presOf" srcId="{17AF0803-4AEF-4ECD-A278-2659B7F17184}" destId="{62EA553D-1BD3-4E47-985D-5784CC301D8E}" srcOrd="0" destOrd="1" presId="urn:microsoft.com/office/officeart/2005/8/layout/vList6"/>
    <dgm:cxn modelId="{EFC22EEB-B4A5-4B5E-A447-312DECB04D26}" srcId="{7A69F132-B51D-4D9E-8210-6A9734EFC05C}" destId="{3D26F549-06F5-41FE-8593-C704D6B1B8CA}" srcOrd="0" destOrd="0" parTransId="{1F6589DC-3BCC-4C45-8FC7-B68113DC2C3F}" sibTransId="{95D63747-282B-45FF-913A-87639691534D}"/>
    <dgm:cxn modelId="{BF72105A-4209-4FBA-92C4-0BD080183DF3}" type="presOf" srcId="{3D26F549-06F5-41FE-8593-C704D6B1B8CA}" destId="{6807B902-E701-460B-AC00-749F8E1573E9}" srcOrd="0" destOrd="0" presId="urn:microsoft.com/office/officeart/2005/8/layout/vList6"/>
    <dgm:cxn modelId="{1AE160E1-B953-441E-B23C-1CCCEAA2FEAE}" srcId="{6B36DF9E-95AB-4CDE-B08F-16E50EAF4347}" destId="{17AF0803-4AEF-4ECD-A278-2659B7F17184}" srcOrd="1" destOrd="0" parTransId="{065DE676-4DD7-42BC-9683-204E2C8CE67D}" sibTransId="{8B56A9C7-D3D1-40FA-B179-4E0C8C8372E8}"/>
    <dgm:cxn modelId="{AC30F283-FE6A-4981-A050-0CC20A871B72}" type="presOf" srcId="{2761CCA0-3DD8-4323-8863-7F6F5D80544E}" destId="{62EA553D-1BD3-4E47-985D-5784CC301D8E}" srcOrd="0" destOrd="0" presId="urn:microsoft.com/office/officeart/2005/8/layout/vList6"/>
    <dgm:cxn modelId="{78BEAFE4-5D52-408A-A831-19C7255A6106}" type="presOf" srcId="{2BB34B1E-994A-4B6B-83ED-A9386ED63BCD}" destId="{3E263601-6C5A-4FAA-93CF-0DBEC4AC748E}" srcOrd="0" destOrd="0" presId="urn:microsoft.com/office/officeart/2005/8/layout/vList6"/>
    <dgm:cxn modelId="{92F97959-E3BB-49F6-BC18-9F4304856C81}" type="presParOf" srcId="{3E263601-6C5A-4FAA-93CF-0DBEC4AC748E}" destId="{92A97CF0-802E-4769-B693-0F50B06CA732}" srcOrd="0" destOrd="0" presId="urn:microsoft.com/office/officeart/2005/8/layout/vList6"/>
    <dgm:cxn modelId="{4E00E2D3-4297-4B3B-887C-9A2D5AA49177}" type="presParOf" srcId="{92A97CF0-802E-4769-B693-0F50B06CA732}" destId="{B3C107B7-73DC-4A05-836F-93ACE296BC6D}" srcOrd="0" destOrd="0" presId="urn:microsoft.com/office/officeart/2005/8/layout/vList6"/>
    <dgm:cxn modelId="{6E78F280-2F28-4019-845C-E5FDAC178EC6}" type="presParOf" srcId="{92A97CF0-802E-4769-B693-0F50B06CA732}" destId="{62EA553D-1BD3-4E47-985D-5784CC301D8E}" srcOrd="1" destOrd="0" presId="urn:microsoft.com/office/officeart/2005/8/layout/vList6"/>
    <dgm:cxn modelId="{A0168B3A-805E-4457-9EC2-AC7A4AD5CD65}" type="presParOf" srcId="{3E263601-6C5A-4FAA-93CF-0DBEC4AC748E}" destId="{655F6C13-F01D-4710-8281-A248FDB1A80D}" srcOrd="1" destOrd="0" presId="urn:microsoft.com/office/officeart/2005/8/layout/vList6"/>
    <dgm:cxn modelId="{76CA2722-5BD1-49B9-A397-1D46533AEE5D}" type="presParOf" srcId="{3E263601-6C5A-4FAA-93CF-0DBEC4AC748E}" destId="{2102A939-B764-43DE-877D-437C8E000558}" srcOrd="2" destOrd="0" presId="urn:microsoft.com/office/officeart/2005/8/layout/vList6"/>
    <dgm:cxn modelId="{0244D215-95F7-497B-A3A0-BD3A940FA3F6}" type="presParOf" srcId="{2102A939-B764-43DE-877D-437C8E000558}" destId="{C91808B8-DD00-4F46-B3CA-C5E8BC092E9A}" srcOrd="0" destOrd="0" presId="urn:microsoft.com/office/officeart/2005/8/layout/vList6"/>
    <dgm:cxn modelId="{DCA5F9B4-218D-4396-9A58-CC8F56EE967A}" type="presParOf" srcId="{2102A939-B764-43DE-877D-437C8E000558}" destId="{6807B902-E701-460B-AC00-749F8E1573E9}" srcOrd="1" destOrd="0" presId="urn:microsoft.com/office/officeart/2005/8/layout/vList6"/>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BB55EA-794F-475C-A706-3693044E749C}" type="doc">
      <dgm:prSet loTypeId="urn:microsoft.com/office/officeart/2005/8/layout/hierarchy3#1" loCatId="hierarchy" qsTypeId="urn:microsoft.com/office/officeart/2005/8/quickstyle/simple1" qsCatId="simple" csTypeId="urn:microsoft.com/office/officeart/2005/8/colors/accent0_1" csCatId="mainScheme" phldr="1"/>
      <dgm:spPr/>
      <dgm:t>
        <a:bodyPr/>
        <a:lstStyle/>
        <a:p>
          <a:endParaRPr lang="en-US"/>
        </a:p>
      </dgm:t>
    </dgm:pt>
    <dgm:pt modelId="{5CC8F3FA-4A51-4B00-9923-7C1B29AF52B7}">
      <dgm:prSet phldrT="[Text]" custT="1"/>
      <dgm:spPr/>
      <dgm:t>
        <a:bodyPr/>
        <a:lstStyle/>
        <a:p>
          <a:r>
            <a:rPr lang="en-US" sz="2400" b="1" u="sng" dirty="0">
              <a:solidFill>
                <a:srgbClr val="0070C0"/>
              </a:solidFill>
            </a:rPr>
            <a:t>Ownership</a:t>
          </a:r>
        </a:p>
      </dgm:t>
    </dgm:pt>
    <dgm:pt modelId="{841291EA-E287-4CA2-B762-6BE3106833A8}" type="parTrans" cxnId="{5D68CC9B-0B2F-45D8-9DB7-80601BE6D67B}">
      <dgm:prSet/>
      <dgm:spPr/>
      <dgm:t>
        <a:bodyPr/>
        <a:lstStyle/>
        <a:p>
          <a:endParaRPr lang="en-US"/>
        </a:p>
      </dgm:t>
    </dgm:pt>
    <dgm:pt modelId="{9B826DAB-3629-448E-9FCA-08B82A3D70A4}" type="sibTrans" cxnId="{5D68CC9B-0B2F-45D8-9DB7-80601BE6D67B}">
      <dgm:prSet/>
      <dgm:spPr/>
      <dgm:t>
        <a:bodyPr/>
        <a:lstStyle/>
        <a:p>
          <a:endParaRPr lang="en-US"/>
        </a:p>
      </dgm:t>
    </dgm:pt>
    <dgm:pt modelId="{4D34DCD0-E69C-4950-A47F-93D5DC9607DE}">
      <dgm:prSet phldrT="[Text]" custT="1"/>
      <dgm:spPr>
        <a:solidFill>
          <a:schemeClr val="bg1">
            <a:lumMod val="95000"/>
            <a:alpha val="90000"/>
          </a:schemeClr>
        </a:solidFill>
      </dgm:spPr>
      <dgm:t>
        <a:bodyPr/>
        <a:lstStyle/>
        <a:p>
          <a:r>
            <a:rPr lang="en-US" sz="1400" dirty="0"/>
            <a:t>Holding more than 2% in paid up share capital or shares of nominal value of Rs. 50000/-, whichever is less</a:t>
          </a:r>
        </a:p>
      </dgm:t>
    </dgm:pt>
    <dgm:pt modelId="{39CEB92F-D15A-46DE-9F60-7A1C8EDBCF4D}" type="parTrans" cxnId="{C0C13563-40B2-4AA4-8005-450703335C45}">
      <dgm:prSet/>
      <dgm:spPr/>
      <dgm:t>
        <a:bodyPr/>
        <a:lstStyle/>
        <a:p>
          <a:endParaRPr lang="en-US"/>
        </a:p>
      </dgm:t>
    </dgm:pt>
    <dgm:pt modelId="{967B1881-C314-480A-99BA-3CB84DFCCD36}" type="sibTrans" cxnId="{C0C13563-40B2-4AA4-8005-450703335C45}">
      <dgm:prSet/>
      <dgm:spPr/>
      <dgm:t>
        <a:bodyPr/>
        <a:lstStyle/>
        <a:p>
          <a:endParaRPr lang="en-US"/>
        </a:p>
      </dgm:t>
    </dgm:pt>
    <dgm:pt modelId="{F79BE29C-625E-4B45-8D85-3002F525456F}">
      <dgm:prSet phldrT="[Text]" custT="1"/>
      <dgm:spPr>
        <a:solidFill>
          <a:schemeClr val="bg1">
            <a:lumMod val="95000"/>
            <a:alpha val="90000"/>
          </a:schemeClr>
        </a:solidFill>
      </dgm:spPr>
      <dgm:t>
        <a:bodyPr/>
        <a:lstStyle/>
        <a:p>
          <a:pPr algn="ctr"/>
          <a:r>
            <a:rPr lang="en-US" sz="1400" dirty="0"/>
            <a:t>Holding more than 2% Voting Power by the Auditor singly or along with partners, spouse, parent, sibling and child of such person or of spouse, who is dependant financially on such person.</a:t>
          </a:r>
        </a:p>
      </dgm:t>
    </dgm:pt>
    <dgm:pt modelId="{ABFA4BCE-FAB4-4092-BBF2-4FCA45343377}" type="parTrans" cxnId="{91776F5B-3AD1-4AE3-9E1D-BB2EE8F76480}">
      <dgm:prSet/>
      <dgm:spPr/>
      <dgm:t>
        <a:bodyPr/>
        <a:lstStyle/>
        <a:p>
          <a:endParaRPr lang="en-US"/>
        </a:p>
      </dgm:t>
    </dgm:pt>
    <dgm:pt modelId="{FF9C7C53-A0B1-446F-95C2-2AF66A9D99A3}" type="sibTrans" cxnId="{91776F5B-3AD1-4AE3-9E1D-BB2EE8F76480}">
      <dgm:prSet/>
      <dgm:spPr/>
      <dgm:t>
        <a:bodyPr/>
        <a:lstStyle/>
        <a:p>
          <a:endParaRPr lang="en-US"/>
        </a:p>
      </dgm:t>
    </dgm:pt>
    <dgm:pt modelId="{CB364DF5-A007-4C7D-92D2-E053DD714E05}">
      <dgm:prSet phldrT="[Text]" custT="1"/>
      <dgm:spPr/>
      <dgm:t>
        <a:bodyPr/>
        <a:lstStyle/>
        <a:p>
          <a:r>
            <a:rPr lang="en-US" sz="2400" b="1" u="sng" dirty="0">
              <a:solidFill>
                <a:srgbClr val="0070C0"/>
              </a:solidFill>
            </a:rPr>
            <a:t>Financial Interest</a:t>
          </a:r>
        </a:p>
      </dgm:t>
    </dgm:pt>
    <dgm:pt modelId="{99F25BE0-508C-4717-9A5F-8974C876DD31}" type="parTrans" cxnId="{E744EC83-1702-49ED-975A-756AA09E78E5}">
      <dgm:prSet/>
      <dgm:spPr/>
      <dgm:t>
        <a:bodyPr/>
        <a:lstStyle/>
        <a:p>
          <a:endParaRPr lang="en-US"/>
        </a:p>
      </dgm:t>
    </dgm:pt>
    <dgm:pt modelId="{041BB4C8-0634-4EA8-B60A-E358087641E6}" type="sibTrans" cxnId="{E744EC83-1702-49ED-975A-756AA09E78E5}">
      <dgm:prSet/>
      <dgm:spPr/>
      <dgm:t>
        <a:bodyPr/>
        <a:lstStyle/>
        <a:p>
          <a:endParaRPr lang="en-US"/>
        </a:p>
      </dgm:t>
    </dgm:pt>
    <dgm:pt modelId="{23725900-E880-48E6-BD4A-0A6C9596B207}">
      <dgm:prSet phldrT="[Text]" custT="1"/>
      <dgm:spPr>
        <a:solidFill>
          <a:schemeClr val="bg1">
            <a:lumMod val="95000"/>
            <a:alpha val="90000"/>
          </a:schemeClr>
        </a:solidFill>
      </dgm:spPr>
      <dgm:t>
        <a:bodyPr/>
        <a:lstStyle/>
        <a:p>
          <a:pPr algn="ctr"/>
          <a:r>
            <a:rPr lang="en-US" sz="1400" dirty="0"/>
            <a:t>Indebtedness of Auditor for an amount exceeding Rs. 500,000/-</a:t>
          </a:r>
        </a:p>
      </dgm:t>
    </dgm:pt>
    <dgm:pt modelId="{C41C5E8B-E8A1-4A34-97B1-BC3FC7867C18}" type="parTrans" cxnId="{528A2D75-5CAB-4CAE-84A2-75DB3F8FCF6D}">
      <dgm:prSet/>
      <dgm:spPr/>
      <dgm:t>
        <a:bodyPr/>
        <a:lstStyle/>
        <a:p>
          <a:endParaRPr lang="en-US"/>
        </a:p>
      </dgm:t>
    </dgm:pt>
    <dgm:pt modelId="{00F9D04D-F326-402F-AEFF-9D9B218FDB2D}" type="sibTrans" cxnId="{528A2D75-5CAB-4CAE-84A2-75DB3F8FCF6D}">
      <dgm:prSet/>
      <dgm:spPr/>
      <dgm:t>
        <a:bodyPr/>
        <a:lstStyle/>
        <a:p>
          <a:endParaRPr lang="en-US"/>
        </a:p>
      </dgm:t>
    </dgm:pt>
    <dgm:pt modelId="{AA41C18C-D287-4AC6-BD56-18E28741F17A}">
      <dgm:prSet phldrT="[Text]" custT="1"/>
      <dgm:spPr>
        <a:solidFill>
          <a:schemeClr val="bg1">
            <a:lumMod val="95000"/>
            <a:alpha val="90000"/>
          </a:schemeClr>
        </a:solidFill>
      </dgm:spPr>
      <dgm:t>
        <a:bodyPr/>
        <a:lstStyle/>
        <a:p>
          <a:pPr algn="ctr"/>
          <a:r>
            <a:rPr lang="en-US" sz="1600" dirty="0"/>
            <a:t>And such Indebtedness arising other than out of ordinary course of Business of the Auditee</a:t>
          </a:r>
        </a:p>
      </dgm:t>
    </dgm:pt>
    <dgm:pt modelId="{2BBD7517-E367-4A18-AB63-BC2803BDDA90}" type="parTrans" cxnId="{FE40800A-FDA3-42A2-802C-1D3C33DD86D9}">
      <dgm:prSet/>
      <dgm:spPr/>
      <dgm:t>
        <a:bodyPr/>
        <a:lstStyle/>
        <a:p>
          <a:endParaRPr lang="en-US"/>
        </a:p>
      </dgm:t>
    </dgm:pt>
    <dgm:pt modelId="{2A3FC1C1-36B3-4C8C-8075-6873774B772B}" type="sibTrans" cxnId="{FE40800A-FDA3-42A2-802C-1D3C33DD86D9}">
      <dgm:prSet/>
      <dgm:spPr/>
      <dgm:t>
        <a:bodyPr/>
        <a:lstStyle/>
        <a:p>
          <a:endParaRPr lang="en-US"/>
        </a:p>
      </dgm:t>
    </dgm:pt>
    <dgm:pt modelId="{45EF988A-15BD-49B3-86FA-523F5EF29703}">
      <dgm:prSet custT="1"/>
      <dgm:spPr/>
      <dgm:t>
        <a:bodyPr/>
        <a:lstStyle/>
        <a:p>
          <a:r>
            <a:rPr lang="en-US" sz="2400" b="1" u="sng" dirty="0">
              <a:solidFill>
                <a:srgbClr val="0070C0"/>
              </a:solidFill>
            </a:rPr>
            <a:t>Past Employment Relationship</a:t>
          </a:r>
        </a:p>
      </dgm:t>
    </dgm:pt>
    <dgm:pt modelId="{9E436BD9-8CEA-49E9-844F-325E98D16BE2}" type="parTrans" cxnId="{88ACD06F-7F21-401B-9B88-4FF3657E6C4F}">
      <dgm:prSet/>
      <dgm:spPr/>
      <dgm:t>
        <a:bodyPr/>
        <a:lstStyle/>
        <a:p>
          <a:endParaRPr lang="en-US"/>
        </a:p>
      </dgm:t>
    </dgm:pt>
    <dgm:pt modelId="{A0E0B2F2-B3FC-4FB6-B8C0-E510E8F6D89B}" type="sibTrans" cxnId="{88ACD06F-7F21-401B-9B88-4FF3657E6C4F}">
      <dgm:prSet/>
      <dgm:spPr/>
      <dgm:t>
        <a:bodyPr/>
        <a:lstStyle/>
        <a:p>
          <a:endParaRPr lang="en-US"/>
        </a:p>
      </dgm:t>
    </dgm:pt>
    <dgm:pt modelId="{9F606876-066A-42CF-AF67-C2F45B344924}">
      <dgm:prSet custT="1"/>
      <dgm:spPr>
        <a:solidFill>
          <a:schemeClr val="bg1">
            <a:lumMod val="95000"/>
            <a:alpha val="90000"/>
          </a:schemeClr>
        </a:solidFill>
      </dgm:spPr>
      <dgm:t>
        <a:bodyPr/>
        <a:lstStyle/>
        <a:p>
          <a:pPr algn="ctr"/>
          <a:r>
            <a:rPr lang="en-US" sz="1600" dirty="0"/>
            <a:t>If Auditor was in employment of the Company, its holding or subsidiary Company and a period of two (2) years have not lapsed from the date of cessation of employment </a:t>
          </a:r>
        </a:p>
      </dgm:t>
    </dgm:pt>
    <dgm:pt modelId="{3791E1F1-17C5-43D6-A729-CD8E741C8546}" type="parTrans" cxnId="{6E8926FB-EEA1-469E-B368-C0E5B510A945}">
      <dgm:prSet/>
      <dgm:spPr/>
      <dgm:t>
        <a:bodyPr/>
        <a:lstStyle/>
        <a:p>
          <a:endParaRPr lang="en-US"/>
        </a:p>
      </dgm:t>
    </dgm:pt>
    <dgm:pt modelId="{F59E2277-F0DD-479D-99D7-BAD57F97B400}" type="sibTrans" cxnId="{6E8926FB-EEA1-469E-B368-C0E5B510A945}">
      <dgm:prSet/>
      <dgm:spPr/>
      <dgm:t>
        <a:bodyPr/>
        <a:lstStyle/>
        <a:p>
          <a:endParaRPr lang="en-US"/>
        </a:p>
      </dgm:t>
    </dgm:pt>
    <dgm:pt modelId="{B0601E8F-AF3A-4170-8134-9AB2A4F719A9}" type="pres">
      <dgm:prSet presAssocID="{37BB55EA-794F-475C-A706-3693044E749C}" presName="diagram" presStyleCnt="0">
        <dgm:presLayoutVars>
          <dgm:chPref val="1"/>
          <dgm:dir/>
          <dgm:animOne val="branch"/>
          <dgm:animLvl val="lvl"/>
          <dgm:resizeHandles/>
        </dgm:presLayoutVars>
      </dgm:prSet>
      <dgm:spPr/>
      <dgm:t>
        <a:bodyPr/>
        <a:lstStyle/>
        <a:p>
          <a:endParaRPr lang="en-US"/>
        </a:p>
      </dgm:t>
    </dgm:pt>
    <dgm:pt modelId="{66C8B0B9-958D-4275-A4FC-14AB0AD6CEB6}" type="pres">
      <dgm:prSet presAssocID="{5CC8F3FA-4A51-4B00-9923-7C1B29AF52B7}" presName="root" presStyleCnt="0"/>
      <dgm:spPr/>
    </dgm:pt>
    <dgm:pt modelId="{FF1847F5-53DE-4A32-8605-DA97D69AE3CE}" type="pres">
      <dgm:prSet presAssocID="{5CC8F3FA-4A51-4B00-9923-7C1B29AF52B7}" presName="rootComposite" presStyleCnt="0"/>
      <dgm:spPr/>
    </dgm:pt>
    <dgm:pt modelId="{A3C676B2-DCF1-4BA9-8F6B-501744B04E4A}" type="pres">
      <dgm:prSet presAssocID="{5CC8F3FA-4A51-4B00-9923-7C1B29AF52B7}" presName="rootText" presStyleLbl="node1" presStyleIdx="0" presStyleCnt="3" custScaleX="129285"/>
      <dgm:spPr/>
      <dgm:t>
        <a:bodyPr/>
        <a:lstStyle/>
        <a:p>
          <a:endParaRPr lang="en-US"/>
        </a:p>
      </dgm:t>
    </dgm:pt>
    <dgm:pt modelId="{D67F9BCF-3EE5-4835-9AF7-A9D138CF2926}" type="pres">
      <dgm:prSet presAssocID="{5CC8F3FA-4A51-4B00-9923-7C1B29AF52B7}" presName="rootConnector" presStyleLbl="node1" presStyleIdx="0" presStyleCnt="3"/>
      <dgm:spPr/>
      <dgm:t>
        <a:bodyPr/>
        <a:lstStyle/>
        <a:p>
          <a:endParaRPr lang="en-US"/>
        </a:p>
      </dgm:t>
    </dgm:pt>
    <dgm:pt modelId="{B33CC680-285F-42A8-9578-3028EB6E3650}" type="pres">
      <dgm:prSet presAssocID="{5CC8F3FA-4A51-4B00-9923-7C1B29AF52B7}" presName="childShape" presStyleCnt="0"/>
      <dgm:spPr/>
    </dgm:pt>
    <dgm:pt modelId="{D3E02866-B9D4-4084-80DC-70D598611568}" type="pres">
      <dgm:prSet presAssocID="{39CEB92F-D15A-46DE-9F60-7A1C8EDBCF4D}" presName="Name13" presStyleLbl="parChTrans1D2" presStyleIdx="0" presStyleCnt="5"/>
      <dgm:spPr/>
      <dgm:t>
        <a:bodyPr/>
        <a:lstStyle/>
        <a:p>
          <a:endParaRPr lang="en-US"/>
        </a:p>
      </dgm:t>
    </dgm:pt>
    <dgm:pt modelId="{F3AC9DA7-7680-443C-A014-4A59B6D7B58B}" type="pres">
      <dgm:prSet presAssocID="{4D34DCD0-E69C-4950-A47F-93D5DC9607DE}" presName="childText" presStyleLbl="bgAcc1" presStyleIdx="0" presStyleCnt="5" custScaleX="149651" custScaleY="162017">
        <dgm:presLayoutVars>
          <dgm:bulletEnabled val="1"/>
        </dgm:presLayoutVars>
      </dgm:prSet>
      <dgm:spPr/>
      <dgm:t>
        <a:bodyPr/>
        <a:lstStyle/>
        <a:p>
          <a:endParaRPr lang="en-US"/>
        </a:p>
      </dgm:t>
    </dgm:pt>
    <dgm:pt modelId="{746F6555-74E7-40BD-88D2-C2CDE9F7359C}" type="pres">
      <dgm:prSet presAssocID="{ABFA4BCE-FAB4-4092-BBF2-4FCA45343377}" presName="Name13" presStyleLbl="parChTrans1D2" presStyleIdx="1" presStyleCnt="5"/>
      <dgm:spPr/>
      <dgm:t>
        <a:bodyPr/>
        <a:lstStyle/>
        <a:p>
          <a:endParaRPr lang="en-US"/>
        </a:p>
      </dgm:t>
    </dgm:pt>
    <dgm:pt modelId="{6D71E06C-5A69-411B-BD95-97C6082523DA}" type="pres">
      <dgm:prSet presAssocID="{F79BE29C-625E-4B45-8D85-3002F525456F}" presName="childText" presStyleLbl="bgAcc1" presStyleIdx="1" presStyleCnt="5" custScaleX="166778" custScaleY="221836">
        <dgm:presLayoutVars>
          <dgm:bulletEnabled val="1"/>
        </dgm:presLayoutVars>
      </dgm:prSet>
      <dgm:spPr/>
      <dgm:t>
        <a:bodyPr/>
        <a:lstStyle/>
        <a:p>
          <a:endParaRPr lang="en-US"/>
        </a:p>
      </dgm:t>
    </dgm:pt>
    <dgm:pt modelId="{81306E31-060C-443B-BFB2-D4484050C7A7}" type="pres">
      <dgm:prSet presAssocID="{CB364DF5-A007-4C7D-92D2-E053DD714E05}" presName="root" presStyleCnt="0"/>
      <dgm:spPr/>
    </dgm:pt>
    <dgm:pt modelId="{6B2F10F9-8CD1-4BD8-8A32-BABD22946B70}" type="pres">
      <dgm:prSet presAssocID="{CB364DF5-A007-4C7D-92D2-E053DD714E05}" presName="rootComposite" presStyleCnt="0"/>
      <dgm:spPr/>
    </dgm:pt>
    <dgm:pt modelId="{27ADC128-A315-42BC-AF53-C3ADFC1F51DA}" type="pres">
      <dgm:prSet presAssocID="{CB364DF5-A007-4C7D-92D2-E053DD714E05}" presName="rootText" presStyleLbl="node1" presStyleIdx="1" presStyleCnt="3"/>
      <dgm:spPr/>
      <dgm:t>
        <a:bodyPr/>
        <a:lstStyle/>
        <a:p>
          <a:endParaRPr lang="en-US"/>
        </a:p>
      </dgm:t>
    </dgm:pt>
    <dgm:pt modelId="{6074CB68-C9AA-4DEC-9CC9-A7D16011B6C6}" type="pres">
      <dgm:prSet presAssocID="{CB364DF5-A007-4C7D-92D2-E053DD714E05}" presName="rootConnector" presStyleLbl="node1" presStyleIdx="1" presStyleCnt="3"/>
      <dgm:spPr/>
      <dgm:t>
        <a:bodyPr/>
        <a:lstStyle/>
        <a:p>
          <a:endParaRPr lang="en-US"/>
        </a:p>
      </dgm:t>
    </dgm:pt>
    <dgm:pt modelId="{D7002639-A396-4173-9C61-C4D6682F437E}" type="pres">
      <dgm:prSet presAssocID="{CB364DF5-A007-4C7D-92D2-E053DD714E05}" presName="childShape" presStyleCnt="0"/>
      <dgm:spPr/>
    </dgm:pt>
    <dgm:pt modelId="{99DEC386-D53C-466E-A9B3-7BFA9C7BE5D7}" type="pres">
      <dgm:prSet presAssocID="{C41C5E8B-E8A1-4A34-97B1-BC3FC7867C18}" presName="Name13" presStyleLbl="parChTrans1D2" presStyleIdx="2" presStyleCnt="5"/>
      <dgm:spPr/>
      <dgm:t>
        <a:bodyPr/>
        <a:lstStyle/>
        <a:p>
          <a:endParaRPr lang="en-US"/>
        </a:p>
      </dgm:t>
    </dgm:pt>
    <dgm:pt modelId="{43B212D5-ED11-4712-8B5D-11963C440DA1}" type="pres">
      <dgm:prSet presAssocID="{23725900-E880-48E6-BD4A-0A6C9596B207}" presName="childText" presStyleLbl="bgAcc1" presStyleIdx="2" presStyleCnt="5" custScaleX="142071" custScaleY="122254">
        <dgm:presLayoutVars>
          <dgm:bulletEnabled val="1"/>
        </dgm:presLayoutVars>
      </dgm:prSet>
      <dgm:spPr/>
      <dgm:t>
        <a:bodyPr/>
        <a:lstStyle/>
        <a:p>
          <a:endParaRPr lang="en-US"/>
        </a:p>
      </dgm:t>
    </dgm:pt>
    <dgm:pt modelId="{0D8DB9DD-78A9-4D4C-88E3-F8EB4DABCA23}" type="pres">
      <dgm:prSet presAssocID="{2BBD7517-E367-4A18-AB63-BC2803BDDA90}" presName="Name13" presStyleLbl="parChTrans1D2" presStyleIdx="3" presStyleCnt="5"/>
      <dgm:spPr/>
      <dgm:t>
        <a:bodyPr/>
        <a:lstStyle/>
        <a:p>
          <a:endParaRPr lang="en-US"/>
        </a:p>
      </dgm:t>
    </dgm:pt>
    <dgm:pt modelId="{CCA91465-508B-4A38-BD33-00B85E314B2B}" type="pres">
      <dgm:prSet presAssocID="{AA41C18C-D287-4AC6-BD56-18E28741F17A}" presName="childText" presStyleLbl="bgAcc1" presStyleIdx="3" presStyleCnt="5" custScaleX="151332" custScaleY="200782">
        <dgm:presLayoutVars>
          <dgm:bulletEnabled val="1"/>
        </dgm:presLayoutVars>
      </dgm:prSet>
      <dgm:spPr/>
      <dgm:t>
        <a:bodyPr/>
        <a:lstStyle/>
        <a:p>
          <a:endParaRPr lang="en-US"/>
        </a:p>
      </dgm:t>
    </dgm:pt>
    <dgm:pt modelId="{B7EFA4CB-32D5-429E-8171-582DEBCEE211}" type="pres">
      <dgm:prSet presAssocID="{45EF988A-15BD-49B3-86FA-523F5EF29703}" presName="root" presStyleCnt="0"/>
      <dgm:spPr/>
    </dgm:pt>
    <dgm:pt modelId="{81592D20-434C-43F0-AC58-3868DDE33BB6}" type="pres">
      <dgm:prSet presAssocID="{45EF988A-15BD-49B3-86FA-523F5EF29703}" presName="rootComposite" presStyleCnt="0"/>
      <dgm:spPr/>
    </dgm:pt>
    <dgm:pt modelId="{89A9C748-7FC0-4748-8852-16EDDF1E7FB4}" type="pres">
      <dgm:prSet presAssocID="{45EF988A-15BD-49B3-86FA-523F5EF29703}" presName="rootText" presStyleLbl="node1" presStyleIdx="2" presStyleCnt="3" custScaleX="139214" custScaleY="141069"/>
      <dgm:spPr/>
      <dgm:t>
        <a:bodyPr/>
        <a:lstStyle/>
        <a:p>
          <a:endParaRPr lang="en-US"/>
        </a:p>
      </dgm:t>
    </dgm:pt>
    <dgm:pt modelId="{29D408F8-D4CD-4E3F-A73F-D51EFECFA562}" type="pres">
      <dgm:prSet presAssocID="{45EF988A-15BD-49B3-86FA-523F5EF29703}" presName="rootConnector" presStyleLbl="node1" presStyleIdx="2" presStyleCnt="3"/>
      <dgm:spPr/>
      <dgm:t>
        <a:bodyPr/>
        <a:lstStyle/>
        <a:p>
          <a:endParaRPr lang="en-US"/>
        </a:p>
      </dgm:t>
    </dgm:pt>
    <dgm:pt modelId="{575BEAE9-3A19-473D-91F1-C62B5E3CE5FD}" type="pres">
      <dgm:prSet presAssocID="{45EF988A-15BD-49B3-86FA-523F5EF29703}" presName="childShape" presStyleCnt="0"/>
      <dgm:spPr/>
    </dgm:pt>
    <dgm:pt modelId="{5E6E202D-2D29-4EA4-9B38-0554778C77FD}" type="pres">
      <dgm:prSet presAssocID="{3791E1F1-17C5-43D6-A729-CD8E741C8546}" presName="Name13" presStyleLbl="parChTrans1D2" presStyleIdx="4" presStyleCnt="5"/>
      <dgm:spPr/>
      <dgm:t>
        <a:bodyPr/>
        <a:lstStyle/>
        <a:p>
          <a:endParaRPr lang="en-US"/>
        </a:p>
      </dgm:t>
    </dgm:pt>
    <dgm:pt modelId="{4BDA2FE2-0BA7-4317-A5BD-02C212C94478}" type="pres">
      <dgm:prSet presAssocID="{9F606876-066A-42CF-AF67-C2F45B344924}" presName="childText" presStyleLbl="bgAcc1" presStyleIdx="4" presStyleCnt="5" custScaleX="161309" custScaleY="327697">
        <dgm:presLayoutVars>
          <dgm:bulletEnabled val="1"/>
        </dgm:presLayoutVars>
      </dgm:prSet>
      <dgm:spPr/>
      <dgm:t>
        <a:bodyPr/>
        <a:lstStyle/>
        <a:p>
          <a:endParaRPr lang="en-US"/>
        </a:p>
      </dgm:t>
    </dgm:pt>
  </dgm:ptLst>
  <dgm:cxnLst>
    <dgm:cxn modelId="{C0C13563-40B2-4AA4-8005-450703335C45}" srcId="{5CC8F3FA-4A51-4B00-9923-7C1B29AF52B7}" destId="{4D34DCD0-E69C-4950-A47F-93D5DC9607DE}" srcOrd="0" destOrd="0" parTransId="{39CEB92F-D15A-46DE-9F60-7A1C8EDBCF4D}" sibTransId="{967B1881-C314-480A-99BA-3CB84DFCCD36}"/>
    <dgm:cxn modelId="{5D68CC9B-0B2F-45D8-9DB7-80601BE6D67B}" srcId="{37BB55EA-794F-475C-A706-3693044E749C}" destId="{5CC8F3FA-4A51-4B00-9923-7C1B29AF52B7}" srcOrd="0" destOrd="0" parTransId="{841291EA-E287-4CA2-B762-6BE3106833A8}" sibTransId="{9B826DAB-3629-448E-9FCA-08B82A3D70A4}"/>
    <dgm:cxn modelId="{EAD2E65A-8E01-4B4B-AD84-B206A72243BB}" type="presOf" srcId="{F79BE29C-625E-4B45-8D85-3002F525456F}" destId="{6D71E06C-5A69-411B-BD95-97C6082523DA}" srcOrd="0" destOrd="0" presId="urn:microsoft.com/office/officeart/2005/8/layout/hierarchy3#1"/>
    <dgm:cxn modelId="{384D9A61-8778-48C9-B02A-76190F7448C6}" type="presOf" srcId="{3791E1F1-17C5-43D6-A729-CD8E741C8546}" destId="{5E6E202D-2D29-4EA4-9B38-0554778C77FD}" srcOrd="0" destOrd="0" presId="urn:microsoft.com/office/officeart/2005/8/layout/hierarchy3#1"/>
    <dgm:cxn modelId="{FE40800A-FDA3-42A2-802C-1D3C33DD86D9}" srcId="{CB364DF5-A007-4C7D-92D2-E053DD714E05}" destId="{AA41C18C-D287-4AC6-BD56-18E28741F17A}" srcOrd="1" destOrd="0" parTransId="{2BBD7517-E367-4A18-AB63-BC2803BDDA90}" sibTransId="{2A3FC1C1-36B3-4C8C-8075-6873774B772B}"/>
    <dgm:cxn modelId="{88ACD06F-7F21-401B-9B88-4FF3657E6C4F}" srcId="{37BB55EA-794F-475C-A706-3693044E749C}" destId="{45EF988A-15BD-49B3-86FA-523F5EF29703}" srcOrd="2" destOrd="0" parTransId="{9E436BD9-8CEA-49E9-844F-325E98D16BE2}" sibTransId="{A0E0B2F2-B3FC-4FB6-B8C0-E510E8F6D89B}"/>
    <dgm:cxn modelId="{6E8926FB-EEA1-469E-B368-C0E5B510A945}" srcId="{45EF988A-15BD-49B3-86FA-523F5EF29703}" destId="{9F606876-066A-42CF-AF67-C2F45B344924}" srcOrd="0" destOrd="0" parTransId="{3791E1F1-17C5-43D6-A729-CD8E741C8546}" sibTransId="{F59E2277-F0DD-479D-99D7-BAD57F97B400}"/>
    <dgm:cxn modelId="{E744EC83-1702-49ED-975A-756AA09E78E5}" srcId="{37BB55EA-794F-475C-A706-3693044E749C}" destId="{CB364DF5-A007-4C7D-92D2-E053DD714E05}" srcOrd="1" destOrd="0" parTransId="{99F25BE0-508C-4717-9A5F-8974C876DD31}" sibTransId="{041BB4C8-0634-4EA8-B60A-E358087641E6}"/>
    <dgm:cxn modelId="{22FC7D12-9F17-4611-93D9-2F38A8CED356}" type="presOf" srcId="{23725900-E880-48E6-BD4A-0A6C9596B207}" destId="{43B212D5-ED11-4712-8B5D-11963C440DA1}" srcOrd="0" destOrd="0" presId="urn:microsoft.com/office/officeart/2005/8/layout/hierarchy3#1"/>
    <dgm:cxn modelId="{DCB801B3-0C62-47A8-BE19-BF64E7B6204E}" type="presOf" srcId="{AA41C18C-D287-4AC6-BD56-18E28741F17A}" destId="{CCA91465-508B-4A38-BD33-00B85E314B2B}" srcOrd="0" destOrd="0" presId="urn:microsoft.com/office/officeart/2005/8/layout/hierarchy3#1"/>
    <dgm:cxn modelId="{91F3FE68-3580-4336-A567-4CAC5EB7FA2F}" type="presOf" srcId="{CB364DF5-A007-4C7D-92D2-E053DD714E05}" destId="{27ADC128-A315-42BC-AF53-C3ADFC1F51DA}" srcOrd="0" destOrd="0" presId="urn:microsoft.com/office/officeart/2005/8/layout/hierarchy3#1"/>
    <dgm:cxn modelId="{C6BC67CE-7271-4C80-B597-16ACC18F0A74}" type="presOf" srcId="{5CC8F3FA-4A51-4B00-9923-7C1B29AF52B7}" destId="{A3C676B2-DCF1-4BA9-8F6B-501744B04E4A}" srcOrd="0" destOrd="0" presId="urn:microsoft.com/office/officeart/2005/8/layout/hierarchy3#1"/>
    <dgm:cxn modelId="{5662FD10-7CC2-47DA-9024-6D1CE3DE59B0}" type="presOf" srcId="{45EF988A-15BD-49B3-86FA-523F5EF29703}" destId="{29D408F8-D4CD-4E3F-A73F-D51EFECFA562}" srcOrd="1" destOrd="0" presId="urn:microsoft.com/office/officeart/2005/8/layout/hierarchy3#1"/>
    <dgm:cxn modelId="{528A2D75-5CAB-4CAE-84A2-75DB3F8FCF6D}" srcId="{CB364DF5-A007-4C7D-92D2-E053DD714E05}" destId="{23725900-E880-48E6-BD4A-0A6C9596B207}" srcOrd="0" destOrd="0" parTransId="{C41C5E8B-E8A1-4A34-97B1-BC3FC7867C18}" sibTransId="{00F9D04D-F326-402F-AEFF-9D9B218FDB2D}"/>
    <dgm:cxn modelId="{3951969E-4376-47B0-A788-94C03EF4F276}" type="presOf" srcId="{37BB55EA-794F-475C-A706-3693044E749C}" destId="{B0601E8F-AF3A-4170-8134-9AB2A4F719A9}" srcOrd="0" destOrd="0" presId="urn:microsoft.com/office/officeart/2005/8/layout/hierarchy3#1"/>
    <dgm:cxn modelId="{0513ECA1-CE17-4A06-9547-BE7144E66B00}" type="presOf" srcId="{2BBD7517-E367-4A18-AB63-BC2803BDDA90}" destId="{0D8DB9DD-78A9-4D4C-88E3-F8EB4DABCA23}" srcOrd="0" destOrd="0" presId="urn:microsoft.com/office/officeart/2005/8/layout/hierarchy3#1"/>
    <dgm:cxn modelId="{A88D3660-D273-46F3-97B4-84804B865520}" type="presOf" srcId="{9F606876-066A-42CF-AF67-C2F45B344924}" destId="{4BDA2FE2-0BA7-4317-A5BD-02C212C94478}" srcOrd="0" destOrd="0" presId="urn:microsoft.com/office/officeart/2005/8/layout/hierarchy3#1"/>
    <dgm:cxn modelId="{50839011-E0C3-4DB5-B8EF-D1751C58C210}" type="presOf" srcId="{ABFA4BCE-FAB4-4092-BBF2-4FCA45343377}" destId="{746F6555-74E7-40BD-88D2-C2CDE9F7359C}" srcOrd="0" destOrd="0" presId="urn:microsoft.com/office/officeart/2005/8/layout/hierarchy3#1"/>
    <dgm:cxn modelId="{6335D6B9-1166-4E1B-A315-4B1BD5473C3D}" type="presOf" srcId="{4D34DCD0-E69C-4950-A47F-93D5DC9607DE}" destId="{F3AC9DA7-7680-443C-A014-4A59B6D7B58B}" srcOrd="0" destOrd="0" presId="urn:microsoft.com/office/officeart/2005/8/layout/hierarchy3#1"/>
    <dgm:cxn modelId="{FF628B38-429F-48CE-A7FE-34729D0CC0AC}" type="presOf" srcId="{C41C5E8B-E8A1-4A34-97B1-BC3FC7867C18}" destId="{99DEC386-D53C-466E-A9B3-7BFA9C7BE5D7}" srcOrd="0" destOrd="0" presId="urn:microsoft.com/office/officeart/2005/8/layout/hierarchy3#1"/>
    <dgm:cxn modelId="{54A7CDFF-3AA3-4959-990D-BD98EFF36E39}" type="presOf" srcId="{CB364DF5-A007-4C7D-92D2-E053DD714E05}" destId="{6074CB68-C9AA-4DEC-9CC9-A7D16011B6C6}" srcOrd="1" destOrd="0" presId="urn:microsoft.com/office/officeart/2005/8/layout/hierarchy3#1"/>
    <dgm:cxn modelId="{3A563292-C9F8-46F5-8DE6-A2FEB3996E5B}" type="presOf" srcId="{5CC8F3FA-4A51-4B00-9923-7C1B29AF52B7}" destId="{D67F9BCF-3EE5-4835-9AF7-A9D138CF2926}" srcOrd="1" destOrd="0" presId="urn:microsoft.com/office/officeart/2005/8/layout/hierarchy3#1"/>
    <dgm:cxn modelId="{2BC71B07-97B3-469B-8050-492440F3E2A3}" type="presOf" srcId="{39CEB92F-D15A-46DE-9F60-7A1C8EDBCF4D}" destId="{D3E02866-B9D4-4084-80DC-70D598611568}" srcOrd="0" destOrd="0" presId="urn:microsoft.com/office/officeart/2005/8/layout/hierarchy3#1"/>
    <dgm:cxn modelId="{91776F5B-3AD1-4AE3-9E1D-BB2EE8F76480}" srcId="{5CC8F3FA-4A51-4B00-9923-7C1B29AF52B7}" destId="{F79BE29C-625E-4B45-8D85-3002F525456F}" srcOrd="1" destOrd="0" parTransId="{ABFA4BCE-FAB4-4092-BBF2-4FCA45343377}" sibTransId="{FF9C7C53-A0B1-446F-95C2-2AF66A9D99A3}"/>
    <dgm:cxn modelId="{076F5D2C-E1DA-4C37-A0B3-C5432C4002E2}" type="presOf" srcId="{45EF988A-15BD-49B3-86FA-523F5EF29703}" destId="{89A9C748-7FC0-4748-8852-16EDDF1E7FB4}" srcOrd="0" destOrd="0" presId="urn:microsoft.com/office/officeart/2005/8/layout/hierarchy3#1"/>
    <dgm:cxn modelId="{BA81EF04-2261-498B-9677-E24DBEBF8F26}" type="presParOf" srcId="{B0601E8F-AF3A-4170-8134-9AB2A4F719A9}" destId="{66C8B0B9-958D-4275-A4FC-14AB0AD6CEB6}" srcOrd="0" destOrd="0" presId="urn:microsoft.com/office/officeart/2005/8/layout/hierarchy3#1"/>
    <dgm:cxn modelId="{578FAA69-6085-42C5-8BB2-563FD92400A2}" type="presParOf" srcId="{66C8B0B9-958D-4275-A4FC-14AB0AD6CEB6}" destId="{FF1847F5-53DE-4A32-8605-DA97D69AE3CE}" srcOrd="0" destOrd="0" presId="urn:microsoft.com/office/officeart/2005/8/layout/hierarchy3#1"/>
    <dgm:cxn modelId="{FB8744D5-02B4-4724-A51C-A52663DBB0DF}" type="presParOf" srcId="{FF1847F5-53DE-4A32-8605-DA97D69AE3CE}" destId="{A3C676B2-DCF1-4BA9-8F6B-501744B04E4A}" srcOrd="0" destOrd="0" presId="urn:microsoft.com/office/officeart/2005/8/layout/hierarchy3#1"/>
    <dgm:cxn modelId="{A34889B9-9E73-4FE5-A102-489478E18EF5}" type="presParOf" srcId="{FF1847F5-53DE-4A32-8605-DA97D69AE3CE}" destId="{D67F9BCF-3EE5-4835-9AF7-A9D138CF2926}" srcOrd="1" destOrd="0" presId="urn:microsoft.com/office/officeart/2005/8/layout/hierarchy3#1"/>
    <dgm:cxn modelId="{7EFE2714-3D12-413F-BF16-D193145C924F}" type="presParOf" srcId="{66C8B0B9-958D-4275-A4FC-14AB0AD6CEB6}" destId="{B33CC680-285F-42A8-9578-3028EB6E3650}" srcOrd="1" destOrd="0" presId="urn:microsoft.com/office/officeart/2005/8/layout/hierarchy3#1"/>
    <dgm:cxn modelId="{D823FD71-DAA8-4B4E-904C-156A595513A1}" type="presParOf" srcId="{B33CC680-285F-42A8-9578-3028EB6E3650}" destId="{D3E02866-B9D4-4084-80DC-70D598611568}" srcOrd="0" destOrd="0" presId="urn:microsoft.com/office/officeart/2005/8/layout/hierarchy3#1"/>
    <dgm:cxn modelId="{969B0996-8166-476B-A324-94C13333DC60}" type="presParOf" srcId="{B33CC680-285F-42A8-9578-3028EB6E3650}" destId="{F3AC9DA7-7680-443C-A014-4A59B6D7B58B}" srcOrd="1" destOrd="0" presId="urn:microsoft.com/office/officeart/2005/8/layout/hierarchy3#1"/>
    <dgm:cxn modelId="{31BF7069-14CD-4241-B08E-FF3A02AF9AE7}" type="presParOf" srcId="{B33CC680-285F-42A8-9578-3028EB6E3650}" destId="{746F6555-74E7-40BD-88D2-C2CDE9F7359C}" srcOrd="2" destOrd="0" presId="urn:microsoft.com/office/officeart/2005/8/layout/hierarchy3#1"/>
    <dgm:cxn modelId="{AA7C8E69-FF0D-431F-97F4-EC08CF484DA2}" type="presParOf" srcId="{B33CC680-285F-42A8-9578-3028EB6E3650}" destId="{6D71E06C-5A69-411B-BD95-97C6082523DA}" srcOrd="3" destOrd="0" presId="urn:microsoft.com/office/officeart/2005/8/layout/hierarchy3#1"/>
    <dgm:cxn modelId="{CE6BF938-28B2-479A-9182-761796AA4C4F}" type="presParOf" srcId="{B0601E8F-AF3A-4170-8134-9AB2A4F719A9}" destId="{81306E31-060C-443B-BFB2-D4484050C7A7}" srcOrd="1" destOrd="0" presId="urn:microsoft.com/office/officeart/2005/8/layout/hierarchy3#1"/>
    <dgm:cxn modelId="{82308755-5693-42B1-B138-AF5CA2DE120A}" type="presParOf" srcId="{81306E31-060C-443B-BFB2-D4484050C7A7}" destId="{6B2F10F9-8CD1-4BD8-8A32-BABD22946B70}" srcOrd="0" destOrd="0" presId="urn:microsoft.com/office/officeart/2005/8/layout/hierarchy3#1"/>
    <dgm:cxn modelId="{109E91FA-E212-4BC1-BA0B-F0D95A481DEA}" type="presParOf" srcId="{6B2F10F9-8CD1-4BD8-8A32-BABD22946B70}" destId="{27ADC128-A315-42BC-AF53-C3ADFC1F51DA}" srcOrd="0" destOrd="0" presId="urn:microsoft.com/office/officeart/2005/8/layout/hierarchy3#1"/>
    <dgm:cxn modelId="{076D2EE8-83C5-4315-941A-7A23C26E1459}" type="presParOf" srcId="{6B2F10F9-8CD1-4BD8-8A32-BABD22946B70}" destId="{6074CB68-C9AA-4DEC-9CC9-A7D16011B6C6}" srcOrd="1" destOrd="0" presId="urn:microsoft.com/office/officeart/2005/8/layout/hierarchy3#1"/>
    <dgm:cxn modelId="{47BC5878-422C-4895-8B5F-E1A39094B3C9}" type="presParOf" srcId="{81306E31-060C-443B-BFB2-D4484050C7A7}" destId="{D7002639-A396-4173-9C61-C4D6682F437E}" srcOrd="1" destOrd="0" presId="urn:microsoft.com/office/officeart/2005/8/layout/hierarchy3#1"/>
    <dgm:cxn modelId="{3037426E-E3D6-4388-8DF8-33FED2D9969D}" type="presParOf" srcId="{D7002639-A396-4173-9C61-C4D6682F437E}" destId="{99DEC386-D53C-466E-A9B3-7BFA9C7BE5D7}" srcOrd="0" destOrd="0" presId="urn:microsoft.com/office/officeart/2005/8/layout/hierarchy3#1"/>
    <dgm:cxn modelId="{923EEC22-11B2-43D4-BF0A-C5977B00C2B1}" type="presParOf" srcId="{D7002639-A396-4173-9C61-C4D6682F437E}" destId="{43B212D5-ED11-4712-8B5D-11963C440DA1}" srcOrd="1" destOrd="0" presId="urn:microsoft.com/office/officeart/2005/8/layout/hierarchy3#1"/>
    <dgm:cxn modelId="{B3AF2D86-9356-458F-BA35-F7A52EF81111}" type="presParOf" srcId="{D7002639-A396-4173-9C61-C4D6682F437E}" destId="{0D8DB9DD-78A9-4D4C-88E3-F8EB4DABCA23}" srcOrd="2" destOrd="0" presId="urn:microsoft.com/office/officeart/2005/8/layout/hierarchy3#1"/>
    <dgm:cxn modelId="{CBE355D8-F9F5-4AE1-B44F-EA12B8868120}" type="presParOf" srcId="{D7002639-A396-4173-9C61-C4D6682F437E}" destId="{CCA91465-508B-4A38-BD33-00B85E314B2B}" srcOrd="3" destOrd="0" presId="urn:microsoft.com/office/officeart/2005/8/layout/hierarchy3#1"/>
    <dgm:cxn modelId="{9F58772F-B706-4B91-95C0-A483DDDD0CEA}" type="presParOf" srcId="{B0601E8F-AF3A-4170-8134-9AB2A4F719A9}" destId="{B7EFA4CB-32D5-429E-8171-582DEBCEE211}" srcOrd="2" destOrd="0" presId="urn:microsoft.com/office/officeart/2005/8/layout/hierarchy3#1"/>
    <dgm:cxn modelId="{6B44A031-4F84-43D6-8C7B-4D8B65779C88}" type="presParOf" srcId="{B7EFA4CB-32D5-429E-8171-582DEBCEE211}" destId="{81592D20-434C-43F0-AC58-3868DDE33BB6}" srcOrd="0" destOrd="0" presId="urn:microsoft.com/office/officeart/2005/8/layout/hierarchy3#1"/>
    <dgm:cxn modelId="{A46FB1EF-A83C-43B3-B08E-140FC67E396D}" type="presParOf" srcId="{81592D20-434C-43F0-AC58-3868DDE33BB6}" destId="{89A9C748-7FC0-4748-8852-16EDDF1E7FB4}" srcOrd="0" destOrd="0" presId="urn:microsoft.com/office/officeart/2005/8/layout/hierarchy3#1"/>
    <dgm:cxn modelId="{268CF10A-6275-4151-A108-59491AE6AA5E}" type="presParOf" srcId="{81592D20-434C-43F0-AC58-3868DDE33BB6}" destId="{29D408F8-D4CD-4E3F-A73F-D51EFECFA562}" srcOrd="1" destOrd="0" presId="urn:microsoft.com/office/officeart/2005/8/layout/hierarchy3#1"/>
    <dgm:cxn modelId="{7A36E25E-48C3-4C64-A3AE-CAA1DBBA705A}" type="presParOf" srcId="{B7EFA4CB-32D5-429E-8171-582DEBCEE211}" destId="{575BEAE9-3A19-473D-91F1-C62B5E3CE5FD}" srcOrd="1" destOrd="0" presId="urn:microsoft.com/office/officeart/2005/8/layout/hierarchy3#1"/>
    <dgm:cxn modelId="{44703B92-7ACB-4D08-B717-F9838B831B35}" type="presParOf" srcId="{575BEAE9-3A19-473D-91F1-C62B5E3CE5FD}" destId="{5E6E202D-2D29-4EA4-9B38-0554778C77FD}" srcOrd="0" destOrd="0" presId="urn:microsoft.com/office/officeart/2005/8/layout/hierarchy3#1"/>
    <dgm:cxn modelId="{A0CD8A6B-8BCA-4A09-A21A-F04CB5B5364C}" type="presParOf" srcId="{575BEAE9-3A19-473D-91F1-C62B5E3CE5FD}" destId="{4BDA2FE2-0BA7-4317-A5BD-02C212C94478}" srcOrd="1" destOrd="0" presId="urn:microsoft.com/office/officeart/2005/8/layout/hierarchy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AD7AF3-2FBE-4CD6-BB00-E24D0CD32B80}" type="doc">
      <dgm:prSet loTypeId="urn:microsoft.com/office/officeart/2005/8/layout/arrow6#1" loCatId="process" qsTypeId="urn:microsoft.com/office/officeart/2005/8/quickstyle/simple1" qsCatId="simple" csTypeId="urn:microsoft.com/office/officeart/2005/8/colors/accent6_1" csCatId="accent6" phldr="1"/>
      <dgm:spPr/>
      <dgm:t>
        <a:bodyPr/>
        <a:lstStyle/>
        <a:p>
          <a:endParaRPr lang="en-US"/>
        </a:p>
      </dgm:t>
    </dgm:pt>
    <dgm:pt modelId="{871604B6-9DA7-44DD-88D7-FC376E1942AC}">
      <dgm:prSet phldrT="[Text]"/>
      <dgm:spPr/>
      <dgm:t>
        <a:bodyPr/>
        <a:lstStyle/>
        <a:p>
          <a:r>
            <a:rPr lang="en-US" b="1">
              <a:solidFill>
                <a:srgbClr val="FF0000"/>
              </a:solidFill>
              <a:latin typeface="Times New Roman" pitchFamily="18" charset="0"/>
              <a:cs typeface="Times New Roman" pitchFamily="18" charset="0"/>
            </a:rPr>
            <a:t>10 SECRETARIAL AUDITS</a:t>
          </a:r>
        </a:p>
        <a:p>
          <a:r>
            <a:rPr lang="en-US" b="1">
              <a:solidFill>
                <a:srgbClr val="FF0000"/>
              </a:solidFill>
              <a:latin typeface="Times New Roman" pitchFamily="18" charset="0"/>
              <a:cs typeface="Times New Roman" pitchFamily="18" charset="0"/>
            </a:rPr>
            <a:t> Per Partner Or Firm Of Practicing Partners</a:t>
          </a:r>
          <a:endParaRPr lang="en-US" b="1" dirty="0">
            <a:solidFill>
              <a:srgbClr val="FF0000"/>
            </a:solidFill>
          </a:endParaRPr>
        </a:p>
      </dgm:t>
    </dgm:pt>
    <dgm:pt modelId="{EBE0E26B-970B-4E08-9082-4215771B44A4}" type="parTrans" cxnId="{5FA6553D-4E9C-4E65-867A-5CC90D5BDC33}">
      <dgm:prSet/>
      <dgm:spPr/>
      <dgm:t>
        <a:bodyPr/>
        <a:lstStyle/>
        <a:p>
          <a:endParaRPr lang="en-US"/>
        </a:p>
      </dgm:t>
    </dgm:pt>
    <dgm:pt modelId="{963488FD-B8DE-49AE-A658-8D1EC47B89AB}" type="sibTrans" cxnId="{5FA6553D-4E9C-4E65-867A-5CC90D5BDC33}">
      <dgm:prSet/>
      <dgm:spPr/>
      <dgm:t>
        <a:bodyPr/>
        <a:lstStyle/>
        <a:p>
          <a:endParaRPr lang="en-US"/>
        </a:p>
      </dgm:t>
    </dgm:pt>
    <dgm:pt modelId="{C0F71B91-9533-41A3-B86B-CCC7A1193363}">
      <dgm:prSet phldrT="[Text]" custT="1"/>
      <dgm:spPr/>
      <dgm:t>
        <a:bodyPr/>
        <a:lstStyle/>
        <a:p>
          <a:r>
            <a:rPr lang="en-US" sz="1800" b="1" dirty="0">
              <a:solidFill>
                <a:srgbClr val="FF0000"/>
              </a:solidFill>
              <a:latin typeface="Times New Roman" pitchFamily="18" charset="0"/>
              <a:cs typeface="Times New Roman" pitchFamily="18" charset="0"/>
            </a:rPr>
            <a:t>AN ADDITIONAL LIMIT OF 5 SECRETARIAL AUDITS </a:t>
          </a:r>
        </a:p>
        <a:p>
          <a:r>
            <a:rPr lang="en-US" sz="1800" b="1" dirty="0">
              <a:solidFill>
                <a:srgbClr val="FF0000"/>
              </a:solidFill>
              <a:latin typeface="Times New Roman" pitchFamily="18" charset="0"/>
              <a:cs typeface="Times New Roman" pitchFamily="18" charset="0"/>
            </a:rPr>
            <a:t>per partner/PCS in case the unit is </a:t>
          </a:r>
        </a:p>
        <a:p>
          <a:r>
            <a:rPr lang="en-US" sz="1800" b="1" dirty="0">
              <a:solidFill>
                <a:srgbClr val="FF0000"/>
              </a:solidFill>
              <a:latin typeface="Times New Roman" pitchFamily="18" charset="0"/>
              <a:cs typeface="Times New Roman" pitchFamily="18" charset="0"/>
            </a:rPr>
            <a:t>peer reviewed.</a:t>
          </a:r>
          <a:endParaRPr lang="en-US" sz="1800" b="1" dirty="0">
            <a:solidFill>
              <a:srgbClr val="FF0000"/>
            </a:solidFill>
          </a:endParaRPr>
        </a:p>
      </dgm:t>
    </dgm:pt>
    <dgm:pt modelId="{88137D3C-F457-41BB-B2E6-219094C6ABB0}" type="parTrans" cxnId="{B2511240-5BFF-423C-BE7E-2D67B1D91FCE}">
      <dgm:prSet/>
      <dgm:spPr/>
      <dgm:t>
        <a:bodyPr/>
        <a:lstStyle/>
        <a:p>
          <a:endParaRPr lang="en-US"/>
        </a:p>
      </dgm:t>
    </dgm:pt>
    <dgm:pt modelId="{14A8F267-DE19-442D-9F13-1C945A6DAE18}" type="sibTrans" cxnId="{B2511240-5BFF-423C-BE7E-2D67B1D91FCE}">
      <dgm:prSet/>
      <dgm:spPr/>
      <dgm:t>
        <a:bodyPr/>
        <a:lstStyle/>
        <a:p>
          <a:endParaRPr lang="en-US"/>
        </a:p>
      </dgm:t>
    </dgm:pt>
    <dgm:pt modelId="{9749BD21-1731-4924-83FF-8859CD663EB7}">
      <dgm:prSet/>
      <dgm:spPr/>
      <dgm:t>
        <a:bodyPr/>
        <a:lstStyle/>
        <a:p>
          <a:endParaRPr lang="en-US"/>
        </a:p>
      </dgm:t>
    </dgm:pt>
    <dgm:pt modelId="{01DF8FA6-5149-4560-A844-DC2F89073F69}" type="parTrans" cxnId="{D032CAE9-01F4-4BAF-BDA4-1256F8A7A363}">
      <dgm:prSet/>
      <dgm:spPr/>
      <dgm:t>
        <a:bodyPr/>
        <a:lstStyle/>
        <a:p>
          <a:endParaRPr lang="en-US"/>
        </a:p>
      </dgm:t>
    </dgm:pt>
    <dgm:pt modelId="{68A2D023-204F-4406-9CA1-503EEDF825FC}" type="sibTrans" cxnId="{D032CAE9-01F4-4BAF-BDA4-1256F8A7A363}">
      <dgm:prSet/>
      <dgm:spPr/>
      <dgm:t>
        <a:bodyPr/>
        <a:lstStyle/>
        <a:p>
          <a:endParaRPr lang="en-US"/>
        </a:p>
      </dgm:t>
    </dgm:pt>
    <dgm:pt modelId="{B04875B5-2ED7-42DA-A413-EDF05D2449E6}">
      <dgm:prSet/>
      <dgm:spPr/>
      <dgm:t>
        <a:bodyPr/>
        <a:lstStyle/>
        <a:p>
          <a:endParaRPr lang="en-US"/>
        </a:p>
      </dgm:t>
    </dgm:pt>
    <dgm:pt modelId="{1CDDED34-D8F4-4120-865F-02034014E8BE}" type="parTrans" cxnId="{0A9408A6-7B35-4075-AB5E-AEE662A67018}">
      <dgm:prSet/>
      <dgm:spPr/>
      <dgm:t>
        <a:bodyPr/>
        <a:lstStyle/>
        <a:p>
          <a:endParaRPr lang="en-US"/>
        </a:p>
      </dgm:t>
    </dgm:pt>
    <dgm:pt modelId="{05D9DDAA-A112-495B-A15A-87A6CA73191A}" type="sibTrans" cxnId="{0A9408A6-7B35-4075-AB5E-AEE662A67018}">
      <dgm:prSet/>
      <dgm:spPr/>
      <dgm:t>
        <a:bodyPr/>
        <a:lstStyle/>
        <a:p>
          <a:endParaRPr lang="en-US"/>
        </a:p>
      </dgm:t>
    </dgm:pt>
    <dgm:pt modelId="{82501989-506A-4FB0-AC54-B627DDD08833}" type="pres">
      <dgm:prSet presAssocID="{18AD7AF3-2FBE-4CD6-BB00-E24D0CD32B80}" presName="compositeShape" presStyleCnt="0">
        <dgm:presLayoutVars>
          <dgm:chMax val="2"/>
          <dgm:dir/>
          <dgm:resizeHandles val="exact"/>
        </dgm:presLayoutVars>
      </dgm:prSet>
      <dgm:spPr/>
      <dgm:t>
        <a:bodyPr/>
        <a:lstStyle/>
        <a:p>
          <a:endParaRPr lang="en-US"/>
        </a:p>
      </dgm:t>
    </dgm:pt>
    <dgm:pt modelId="{194BEFC3-C16E-4019-8678-399753139526}" type="pres">
      <dgm:prSet presAssocID="{18AD7AF3-2FBE-4CD6-BB00-E24D0CD32B80}" presName="ribbon" presStyleLbl="node1" presStyleIdx="0" presStyleCnt="1" custScaleX="151111"/>
      <dgm:spPr/>
    </dgm:pt>
    <dgm:pt modelId="{E5C75E17-D8D1-4FB4-9BF9-2126B7FF6887}" type="pres">
      <dgm:prSet presAssocID="{18AD7AF3-2FBE-4CD6-BB00-E24D0CD32B80}" presName="leftArrowText" presStyleLbl="node1" presStyleIdx="0" presStyleCnt="1" custScaleX="190909" custLinFactNeighborX="-48148" custLinFactNeighborY="-1701">
        <dgm:presLayoutVars>
          <dgm:chMax val="0"/>
          <dgm:bulletEnabled val="1"/>
        </dgm:presLayoutVars>
      </dgm:prSet>
      <dgm:spPr/>
      <dgm:t>
        <a:bodyPr/>
        <a:lstStyle/>
        <a:p>
          <a:endParaRPr lang="en-US"/>
        </a:p>
      </dgm:t>
    </dgm:pt>
    <dgm:pt modelId="{8F5B45B6-C9F3-4859-A6EE-BF5EAAAC9415}" type="pres">
      <dgm:prSet presAssocID="{18AD7AF3-2FBE-4CD6-BB00-E24D0CD32B80}" presName="rightArrowText" presStyleLbl="node1" presStyleIdx="0" presStyleCnt="1" custScaleX="213960" custLinFactNeighborX="34188" custLinFactNeighborY="5329">
        <dgm:presLayoutVars>
          <dgm:chMax val="0"/>
          <dgm:bulletEnabled val="1"/>
        </dgm:presLayoutVars>
      </dgm:prSet>
      <dgm:spPr/>
      <dgm:t>
        <a:bodyPr/>
        <a:lstStyle/>
        <a:p>
          <a:endParaRPr lang="en-US"/>
        </a:p>
      </dgm:t>
    </dgm:pt>
  </dgm:ptLst>
  <dgm:cxnLst>
    <dgm:cxn modelId="{B2511240-5BFF-423C-BE7E-2D67B1D91FCE}" srcId="{18AD7AF3-2FBE-4CD6-BB00-E24D0CD32B80}" destId="{C0F71B91-9533-41A3-B86B-CCC7A1193363}" srcOrd="1" destOrd="0" parTransId="{88137D3C-F457-41BB-B2E6-219094C6ABB0}" sibTransId="{14A8F267-DE19-442D-9F13-1C945A6DAE18}"/>
    <dgm:cxn modelId="{0A9408A6-7B35-4075-AB5E-AEE662A67018}" srcId="{18AD7AF3-2FBE-4CD6-BB00-E24D0CD32B80}" destId="{B04875B5-2ED7-42DA-A413-EDF05D2449E6}" srcOrd="3" destOrd="0" parTransId="{1CDDED34-D8F4-4120-865F-02034014E8BE}" sibTransId="{05D9DDAA-A112-495B-A15A-87A6CA73191A}"/>
    <dgm:cxn modelId="{5FA6553D-4E9C-4E65-867A-5CC90D5BDC33}" srcId="{18AD7AF3-2FBE-4CD6-BB00-E24D0CD32B80}" destId="{871604B6-9DA7-44DD-88D7-FC376E1942AC}" srcOrd="0" destOrd="0" parTransId="{EBE0E26B-970B-4E08-9082-4215771B44A4}" sibTransId="{963488FD-B8DE-49AE-A658-8D1EC47B89AB}"/>
    <dgm:cxn modelId="{BF731978-85A4-448C-8C4F-9FDC94C3FD40}" type="presOf" srcId="{C0F71B91-9533-41A3-B86B-CCC7A1193363}" destId="{8F5B45B6-C9F3-4859-A6EE-BF5EAAAC9415}" srcOrd="0" destOrd="0" presId="urn:microsoft.com/office/officeart/2005/8/layout/arrow6#1"/>
    <dgm:cxn modelId="{0E5A70BC-49E3-4689-8E71-45AADD1D695A}" type="presOf" srcId="{18AD7AF3-2FBE-4CD6-BB00-E24D0CD32B80}" destId="{82501989-506A-4FB0-AC54-B627DDD08833}" srcOrd="0" destOrd="0" presId="urn:microsoft.com/office/officeart/2005/8/layout/arrow6#1"/>
    <dgm:cxn modelId="{D032CAE9-01F4-4BAF-BDA4-1256F8A7A363}" srcId="{18AD7AF3-2FBE-4CD6-BB00-E24D0CD32B80}" destId="{9749BD21-1731-4924-83FF-8859CD663EB7}" srcOrd="2" destOrd="0" parTransId="{01DF8FA6-5149-4560-A844-DC2F89073F69}" sibTransId="{68A2D023-204F-4406-9CA1-503EEDF825FC}"/>
    <dgm:cxn modelId="{2D40356F-F5AB-49CF-8BC6-497DA596E54E}" type="presOf" srcId="{871604B6-9DA7-44DD-88D7-FC376E1942AC}" destId="{E5C75E17-D8D1-4FB4-9BF9-2126B7FF6887}" srcOrd="0" destOrd="0" presId="urn:microsoft.com/office/officeart/2005/8/layout/arrow6#1"/>
    <dgm:cxn modelId="{98053799-6027-4849-B50E-74CD87E81B25}" type="presParOf" srcId="{82501989-506A-4FB0-AC54-B627DDD08833}" destId="{194BEFC3-C16E-4019-8678-399753139526}" srcOrd="0" destOrd="0" presId="urn:microsoft.com/office/officeart/2005/8/layout/arrow6#1"/>
    <dgm:cxn modelId="{6437DEFE-D4A0-4CAD-B0A5-415C4C1827FE}" type="presParOf" srcId="{82501989-506A-4FB0-AC54-B627DDD08833}" destId="{E5C75E17-D8D1-4FB4-9BF9-2126B7FF6887}" srcOrd="1" destOrd="0" presId="urn:microsoft.com/office/officeart/2005/8/layout/arrow6#1"/>
    <dgm:cxn modelId="{6A05F875-E396-4453-9A10-C155FD7DC30F}" type="presParOf" srcId="{82501989-506A-4FB0-AC54-B627DDD08833}" destId="{8F5B45B6-C9F3-4859-A6EE-BF5EAAAC9415}" srcOrd="2" destOrd="0" presId="urn:microsoft.com/office/officeart/2005/8/layout/arrow6#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B015A9-B74D-4171-9E96-0C836D9A5305}" type="doc">
      <dgm:prSet loTypeId="urn:microsoft.com/office/officeart/2005/8/layout/cycle3" loCatId="cycle" qsTypeId="urn:microsoft.com/office/officeart/2005/8/quickstyle/simple1" qsCatId="simple" csTypeId="urn:microsoft.com/office/officeart/2005/8/colors/accent1_1" csCatId="accent1" phldr="1"/>
      <dgm:spPr/>
      <dgm:t>
        <a:bodyPr/>
        <a:lstStyle/>
        <a:p>
          <a:endParaRPr lang="en-US"/>
        </a:p>
      </dgm:t>
    </dgm:pt>
    <dgm:pt modelId="{998F8EF3-0C87-4420-A816-B899CC5D1268}">
      <dgm:prSet phldrT="[Text]" custT="1"/>
      <dgm:spPr/>
      <dgm:t>
        <a:bodyPr/>
        <a:lstStyle/>
        <a:p>
          <a:r>
            <a:rPr lang="en-US" sz="2000" b="1" dirty="0">
              <a:solidFill>
                <a:schemeClr val="tx1"/>
              </a:solidFill>
            </a:rPr>
            <a:t>MINUTES</a:t>
          </a:r>
        </a:p>
      </dgm:t>
    </dgm:pt>
    <dgm:pt modelId="{F218723A-59C0-4BB1-9641-ED15FAC0EEB4}" type="parTrans" cxnId="{19D64508-8011-4CD0-9E4F-9D0C764CBCAE}">
      <dgm:prSet/>
      <dgm:spPr/>
      <dgm:t>
        <a:bodyPr/>
        <a:lstStyle/>
        <a:p>
          <a:endParaRPr lang="en-US"/>
        </a:p>
      </dgm:t>
    </dgm:pt>
    <dgm:pt modelId="{0C7691AD-07E7-4E23-8E53-252C9D7998D4}" type="sibTrans" cxnId="{19D64508-8011-4CD0-9E4F-9D0C764CBCAE}">
      <dgm:prSet/>
      <dgm:spPr/>
      <dgm:t>
        <a:bodyPr/>
        <a:lstStyle/>
        <a:p>
          <a:endParaRPr lang="en-US"/>
        </a:p>
      </dgm:t>
    </dgm:pt>
    <dgm:pt modelId="{78B0A616-46F5-42F4-9032-7E33E9D5262F}">
      <dgm:prSet phldrT="[Text]" custT="1"/>
      <dgm:spPr/>
      <dgm:t>
        <a:bodyPr/>
        <a:lstStyle/>
        <a:p>
          <a:r>
            <a:rPr lang="en-US" sz="1800" b="1" dirty="0">
              <a:solidFill>
                <a:schemeClr val="tx1"/>
              </a:solidFill>
            </a:rPr>
            <a:t>REPORT OF INTERNAL AUDITORS</a:t>
          </a:r>
        </a:p>
      </dgm:t>
    </dgm:pt>
    <dgm:pt modelId="{545E4A50-DBDB-4C47-9F55-01EE6F9DCD3C}" type="parTrans" cxnId="{77E46AD2-B83C-4B03-87C2-CEFB858FB0AD}">
      <dgm:prSet/>
      <dgm:spPr/>
      <dgm:t>
        <a:bodyPr/>
        <a:lstStyle/>
        <a:p>
          <a:endParaRPr lang="en-US"/>
        </a:p>
      </dgm:t>
    </dgm:pt>
    <dgm:pt modelId="{D29C1061-701F-490D-9910-E2DED291E2B0}" type="sibTrans" cxnId="{77E46AD2-B83C-4B03-87C2-CEFB858FB0AD}">
      <dgm:prSet/>
      <dgm:spPr/>
      <dgm:t>
        <a:bodyPr/>
        <a:lstStyle/>
        <a:p>
          <a:endParaRPr lang="en-US"/>
        </a:p>
      </dgm:t>
    </dgm:pt>
    <dgm:pt modelId="{B8F6EF62-7763-4BD5-824E-3F6CBDAC8273}">
      <dgm:prSet phldrT="[Text]" custT="1"/>
      <dgm:spPr/>
      <dgm:t>
        <a:bodyPr/>
        <a:lstStyle/>
        <a:p>
          <a:r>
            <a:rPr lang="en-US" sz="1800" b="1" dirty="0">
              <a:solidFill>
                <a:schemeClr val="tx1"/>
              </a:solidFill>
            </a:rPr>
            <a:t>WEBSITE OF BSE &amp; NSE IN CASE OF LISTED COMPANIES </a:t>
          </a:r>
        </a:p>
      </dgm:t>
    </dgm:pt>
    <dgm:pt modelId="{4D6BBB68-794C-49B6-ABC4-8D9A0E78BCFC}" type="parTrans" cxnId="{13BB9466-3ADE-403F-86EF-A8D4F8339BFB}">
      <dgm:prSet/>
      <dgm:spPr/>
      <dgm:t>
        <a:bodyPr/>
        <a:lstStyle/>
        <a:p>
          <a:endParaRPr lang="en-US"/>
        </a:p>
      </dgm:t>
    </dgm:pt>
    <dgm:pt modelId="{CB5FFA8D-4BB7-4138-A389-4D7EB87B0E23}" type="sibTrans" cxnId="{13BB9466-3ADE-403F-86EF-A8D4F8339BFB}">
      <dgm:prSet/>
      <dgm:spPr/>
      <dgm:t>
        <a:bodyPr/>
        <a:lstStyle/>
        <a:p>
          <a:endParaRPr lang="en-US"/>
        </a:p>
      </dgm:t>
    </dgm:pt>
    <dgm:pt modelId="{A30B09E5-70BF-4675-B1FD-399826A4808D}">
      <dgm:prSet phldrT="[Text]" custT="1"/>
      <dgm:spPr/>
      <dgm:t>
        <a:bodyPr/>
        <a:lstStyle/>
        <a:p>
          <a:r>
            <a:rPr lang="en-US" sz="1800" b="1" dirty="0">
              <a:solidFill>
                <a:schemeClr val="tx1"/>
              </a:solidFill>
            </a:rPr>
            <a:t>COMMUNICATION WITH THE CS OF THE COMPANY AND THE OFFICERS OF THE COMPANY</a:t>
          </a:r>
        </a:p>
      </dgm:t>
    </dgm:pt>
    <dgm:pt modelId="{732ED8D8-7B0B-496F-9FEB-1EACCA6CE165}" type="parTrans" cxnId="{E2B40EF5-4014-4A78-A533-7356C1503E19}">
      <dgm:prSet/>
      <dgm:spPr/>
      <dgm:t>
        <a:bodyPr/>
        <a:lstStyle/>
        <a:p>
          <a:endParaRPr lang="en-US"/>
        </a:p>
      </dgm:t>
    </dgm:pt>
    <dgm:pt modelId="{179D066D-D1FA-49BF-8CEA-E5E6051E609F}" type="sibTrans" cxnId="{E2B40EF5-4014-4A78-A533-7356C1503E19}">
      <dgm:prSet/>
      <dgm:spPr/>
      <dgm:t>
        <a:bodyPr/>
        <a:lstStyle/>
        <a:p>
          <a:endParaRPr lang="en-US"/>
        </a:p>
      </dgm:t>
    </dgm:pt>
    <dgm:pt modelId="{6084D0FC-5D30-4837-A5EB-B6B8709BC538}">
      <dgm:prSet phldrT="[Text]" custT="1"/>
      <dgm:spPr/>
      <dgm:t>
        <a:bodyPr/>
        <a:lstStyle/>
        <a:p>
          <a:r>
            <a:rPr lang="en-US" sz="1800" b="1" dirty="0">
              <a:solidFill>
                <a:schemeClr val="tx1"/>
              </a:solidFill>
            </a:rPr>
            <a:t>INSPECTION OF FORMS &amp; RETURNS OF COMPANY ON MCA PORTAL</a:t>
          </a:r>
        </a:p>
      </dgm:t>
    </dgm:pt>
    <dgm:pt modelId="{1C872D83-7E16-45BA-A4A5-A135A2E7876B}" type="parTrans" cxnId="{4CA01F30-CA20-4337-9D61-09A6D779A070}">
      <dgm:prSet/>
      <dgm:spPr/>
      <dgm:t>
        <a:bodyPr/>
        <a:lstStyle/>
        <a:p>
          <a:endParaRPr lang="en-US"/>
        </a:p>
      </dgm:t>
    </dgm:pt>
    <dgm:pt modelId="{1D759EDF-D2BD-4EE8-A970-2621AB769523}" type="sibTrans" cxnId="{4CA01F30-CA20-4337-9D61-09A6D779A070}">
      <dgm:prSet/>
      <dgm:spPr/>
      <dgm:t>
        <a:bodyPr/>
        <a:lstStyle/>
        <a:p>
          <a:endParaRPr lang="en-US"/>
        </a:p>
      </dgm:t>
    </dgm:pt>
    <dgm:pt modelId="{FFEABC4F-4F41-4645-8CD3-813C33D6CCE7}">
      <dgm:prSet phldrT="[Text]" custT="1"/>
      <dgm:spPr/>
      <dgm:t>
        <a:bodyPr/>
        <a:lstStyle/>
        <a:p>
          <a:r>
            <a:rPr lang="en-US" sz="1800" b="1" dirty="0">
              <a:solidFill>
                <a:schemeClr val="tx1"/>
              </a:solidFill>
            </a:rPr>
            <a:t>ALL STATUTORY REGISTERS MAINTAINED BY THE COMPANY</a:t>
          </a:r>
        </a:p>
      </dgm:t>
    </dgm:pt>
    <dgm:pt modelId="{37519CA8-BDF9-4292-8846-5F3347C39F3D}" type="parTrans" cxnId="{2DD925C0-CC5F-43C9-B42A-CF9A91D6BF8D}">
      <dgm:prSet/>
      <dgm:spPr/>
      <dgm:t>
        <a:bodyPr/>
        <a:lstStyle/>
        <a:p>
          <a:endParaRPr lang="en-US"/>
        </a:p>
      </dgm:t>
    </dgm:pt>
    <dgm:pt modelId="{DB074742-485F-4988-AC1C-BD98CE57ABC6}" type="sibTrans" cxnId="{2DD925C0-CC5F-43C9-B42A-CF9A91D6BF8D}">
      <dgm:prSet/>
      <dgm:spPr/>
      <dgm:t>
        <a:bodyPr/>
        <a:lstStyle/>
        <a:p>
          <a:endParaRPr lang="en-US"/>
        </a:p>
      </dgm:t>
    </dgm:pt>
    <dgm:pt modelId="{43A7457E-BFBE-4681-A0D3-70F4D8B4C09B}">
      <dgm:prSet phldrT="[Text]" custT="1"/>
      <dgm:spPr/>
      <dgm:t>
        <a:bodyPr/>
        <a:lstStyle/>
        <a:p>
          <a:r>
            <a:rPr lang="en-US" sz="2400" b="1" dirty="0">
              <a:solidFill>
                <a:schemeClr val="tx1"/>
              </a:solidFill>
            </a:rPr>
            <a:t>MOA &amp; AOA </a:t>
          </a:r>
        </a:p>
      </dgm:t>
    </dgm:pt>
    <dgm:pt modelId="{83E52A90-CECB-4847-B103-029C02375E8C}" type="parTrans" cxnId="{ECF07617-41C4-407D-88BF-BDE13505F404}">
      <dgm:prSet/>
      <dgm:spPr/>
      <dgm:t>
        <a:bodyPr/>
        <a:lstStyle/>
        <a:p>
          <a:endParaRPr lang="en-US"/>
        </a:p>
      </dgm:t>
    </dgm:pt>
    <dgm:pt modelId="{BD1ACB9B-F28D-4916-B1BB-626A082C8F14}" type="sibTrans" cxnId="{ECF07617-41C4-407D-88BF-BDE13505F404}">
      <dgm:prSet/>
      <dgm:spPr/>
      <dgm:t>
        <a:bodyPr/>
        <a:lstStyle/>
        <a:p>
          <a:endParaRPr lang="en-US"/>
        </a:p>
      </dgm:t>
    </dgm:pt>
    <dgm:pt modelId="{10F2BB87-1A2D-4AD4-AB9F-294C02E70DE0}">
      <dgm:prSet phldrT="[Text]" custT="1"/>
      <dgm:spPr/>
      <dgm:t>
        <a:bodyPr/>
        <a:lstStyle/>
        <a:p>
          <a:r>
            <a:rPr lang="en-US" sz="1800" b="1" dirty="0">
              <a:solidFill>
                <a:schemeClr val="tx1"/>
              </a:solidFill>
            </a:rPr>
            <a:t>WEBSITE OF THE COMPANY</a:t>
          </a:r>
        </a:p>
      </dgm:t>
    </dgm:pt>
    <dgm:pt modelId="{0D524956-7CF9-4989-AC27-57FCE90DD94B}" type="parTrans" cxnId="{1C0C53CB-6B61-4293-8AD8-1099213244D3}">
      <dgm:prSet/>
      <dgm:spPr/>
      <dgm:t>
        <a:bodyPr/>
        <a:lstStyle/>
        <a:p>
          <a:endParaRPr lang="en-US"/>
        </a:p>
      </dgm:t>
    </dgm:pt>
    <dgm:pt modelId="{01C85472-44F8-4E4F-AA77-0ED0DDFEF0FB}" type="sibTrans" cxnId="{1C0C53CB-6B61-4293-8AD8-1099213244D3}">
      <dgm:prSet/>
      <dgm:spPr/>
      <dgm:t>
        <a:bodyPr/>
        <a:lstStyle/>
        <a:p>
          <a:endParaRPr lang="en-US"/>
        </a:p>
      </dgm:t>
    </dgm:pt>
    <dgm:pt modelId="{6E0DA8F5-8127-47C5-8915-5F85903E0A07}">
      <dgm:prSet custT="1"/>
      <dgm:spPr/>
      <dgm:t>
        <a:bodyPr/>
        <a:lstStyle/>
        <a:p>
          <a:r>
            <a:rPr lang="en-US" sz="1800" b="1" dirty="0">
              <a:solidFill>
                <a:schemeClr val="tx1"/>
              </a:solidFill>
            </a:rPr>
            <a:t>COMPLIANCE CERTIFICATES GIVEN TO THE MANAGEMENT</a:t>
          </a:r>
        </a:p>
      </dgm:t>
    </dgm:pt>
    <dgm:pt modelId="{D86CEE78-5553-42A3-B9C1-FD517FB24196}" type="parTrans" cxnId="{5A4913BC-BDD5-4C70-8749-1CB931BDA626}">
      <dgm:prSet/>
      <dgm:spPr/>
      <dgm:t>
        <a:bodyPr/>
        <a:lstStyle/>
        <a:p>
          <a:endParaRPr lang="en-US"/>
        </a:p>
      </dgm:t>
    </dgm:pt>
    <dgm:pt modelId="{584B00BB-BFCA-4C9B-8534-03CB71FA8558}" type="sibTrans" cxnId="{5A4913BC-BDD5-4C70-8749-1CB931BDA626}">
      <dgm:prSet/>
      <dgm:spPr/>
      <dgm:t>
        <a:bodyPr/>
        <a:lstStyle/>
        <a:p>
          <a:endParaRPr lang="en-US"/>
        </a:p>
      </dgm:t>
    </dgm:pt>
    <dgm:pt modelId="{3454CAD6-6037-4411-A3B6-8B1FB204602C}" type="pres">
      <dgm:prSet presAssocID="{0CB015A9-B74D-4171-9E96-0C836D9A5305}" presName="Name0" presStyleCnt="0">
        <dgm:presLayoutVars>
          <dgm:dir/>
          <dgm:resizeHandles val="exact"/>
        </dgm:presLayoutVars>
      </dgm:prSet>
      <dgm:spPr/>
      <dgm:t>
        <a:bodyPr/>
        <a:lstStyle/>
        <a:p>
          <a:endParaRPr lang="en-US"/>
        </a:p>
      </dgm:t>
    </dgm:pt>
    <dgm:pt modelId="{65984705-EDBA-4BEC-AAD4-F2471D8AAA98}" type="pres">
      <dgm:prSet presAssocID="{0CB015A9-B74D-4171-9E96-0C836D9A5305}" presName="cycle" presStyleCnt="0"/>
      <dgm:spPr/>
    </dgm:pt>
    <dgm:pt modelId="{05D102E0-48EB-4529-B65C-CB4091A5C67C}" type="pres">
      <dgm:prSet presAssocID="{998F8EF3-0C87-4420-A816-B899CC5D1268}" presName="nodeFirstNode" presStyleLbl="node1" presStyleIdx="0" presStyleCnt="9" custScaleX="165072" custRadScaleRad="97036" custRadScaleInc="-268">
        <dgm:presLayoutVars>
          <dgm:bulletEnabled val="1"/>
        </dgm:presLayoutVars>
      </dgm:prSet>
      <dgm:spPr/>
      <dgm:t>
        <a:bodyPr/>
        <a:lstStyle/>
        <a:p>
          <a:endParaRPr lang="en-US"/>
        </a:p>
      </dgm:t>
    </dgm:pt>
    <dgm:pt modelId="{4E257F42-4C83-4E62-9FDE-E305DE9D60F6}" type="pres">
      <dgm:prSet presAssocID="{0C7691AD-07E7-4E23-8E53-252C9D7998D4}" presName="sibTransFirstNode" presStyleLbl="bgShp" presStyleIdx="0" presStyleCnt="1"/>
      <dgm:spPr/>
      <dgm:t>
        <a:bodyPr/>
        <a:lstStyle/>
        <a:p>
          <a:endParaRPr lang="en-US"/>
        </a:p>
      </dgm:t>
    </dgm:pt>
    <dgm:pt modelId="{F6441C4A-7942-421C-BC89-053C6E3ACC8D}" type="pres">
      <dgm:prSet presAssocID="{43A7457E-BFBE-4681-A0D3-70F4D8B4C09B}" presName="nodeFollowingNodes" presStyleLbl="node1" presStyleIdx="1" presStyleCnt="9" custScaleX="162542" custRadScaleRad="99388" custRadScaleInc="26776">
        <dgm:presLayoutVars>
          <dgm:bulletEnabled val="1"/>
        </dgm:presLayoutVars>
      </dgm:prSet>
      <dgm:spPr/>
      <dgm:t>
        <a:bodyPr/>
        <a:lstStyle/>
        <a:p>
          <a:endParaRPr lang="en-US"/>
        </a:p>
      </dgm:t>
    </dgm:pt>
    <dgm:pt modelId="{FC520F9D-1512-4CB9-BBE4-F6F62DCFB6EB}" type="pres">
      <dgm:prSet presAssocID="{6084D0FC-5D30-4837-A5EB-B6B8709BC538}" presName="nodeFollowingNodes" presStyleLbl="node1" presStyleIdx="2" presStyleCnt="9" custScaleX="234016" custScaleY="125664" custRadScaleRad="99820" custRadScaleInc="-906">
        <dgm:presLayoutVars>
          <dgm:bulletEnabled val="1"/>
        </dgm:presLayoutVars>
      </dgm:prSet>
      <dgm:spPr/>
      <dgm:t>
        <a:bodyPr/>
        <a:lstStyle/>
        <a:p>
          <a:endParaRPr lang="en-US"/>
        </a:p>
      </dgm:t>
    </dgm:pt>
    <dgm:pt modelId="{DFAB437E-ECC4-443E-867F-9368DE4DDBBC}" type="pres">
      <dgm:prSet presAssocID="{FFEABC4F-4F41-4645-8CD3-813C33D6CCE7}" presName="nodeFollowingNodes" presStyleLbl="node1" presStyleIdx="3" presStyleCnt="9" custScaleX="227413" custScaleY="134422" custRadScaleRad="108922" custRadScaleInc="-40323">
        <dgm:presLayoutVars>
          <dgm:bulletEnabled val="1"/>
        </dgm:presLayoutVars>
      </dgm:prSet>
      <dgm:spPr/>
      <dgm:t>
        <a:bodyPr/>
        <a:lstStyle/>
        <a:p>
          <a:endParaRPr lang="en-US"/>
        </a:p>
      </dgm:t>
    </dgm:pt>
    <dgm:pt modelId="{B63C9895-8331-485F-A8B2-0CD05C286A25}" type="pres">
      <dgm:prSet presAssocID="{78B0A616-46F5-42F4-9032-7E33E9D5262F}" presName="nodeFollowingNodes" presStyleLbl="node1" presStyleIdx="4" presStyleCnt="9" custScaleX="158929" custScaleY="83572" custRadScaleRad="95173" custRadScaleInc="-62586">
        <dgm:presLayoutVars>
          <dgm:bulletEnabled val="1"/>
        </dgm:presLayoutVars>
      </dgm:prSet>
      <dgm:spPr/>
      <dgm:t>
        <a:bodyPr/>
        <a:lstStyle/>
        <a:p>
          <a:endParaRPr lang="en-US"/>
        </a:p>
      </dgm:t>
    </dgm:pt>
    <dgm:pt modelId="{F6ECE853-B45D-40D4-BE6D-9DB1B890B7C3}" type="pres">
      <dgm:prSet presAssocID="{B8F6EF62-7763-4BD5-824E-3F6CBDAC8273}" presName="nodeFollowingNodes" presStyleLbl="node1" presStyleIdx="5" presStyleCnt="9" custScaleX="194268" custRadScaleRad="105573" custRadScaleInc="43704">
        <dgm:presLayoutVars>
          <dgm:bulletEnabled val="1"/>
        </dgm:presLayoutVars>
      </dgm:prSet>
      <dgm:spPr/>
      <dgm:t>
        <a:bodyPr/>
        <a:lstStyle/>
        <a:p>
          <a:endParaRPr lang="en-US"/>
        </a:p>
      </dgm:t>
    </dgm:pt>
    <dgm:pt modelId="{31A98072-ACAA-4121-B976-2C21A345C8B9}" type="pres">
      <dgm:prSet presAssocID="{10F2BB87-1A2D-4AD4-AB9F-294C02E70DE0}" presName="nodeFollowingNodes" presStyleLbl="node1" presStyleIdx="6" presStyleCnt="9" custScaleX="195753" custRadScaleRad="92784" custRadScaleInc="-5702">
        <dgm:presLayoutVars>
          <dgm:bulletEnabled val="1"/>
        </dgm:presLayoutVars>
      </dgm:prSet>
      <dgm:spPr/>
      <dgm:t>
        <a:bodyPr/>
        <a:lstStyle/>
        <a:p>
          <a:endParaRPr lang="en-US"/>
        </a:p>
      </dgm:t>
    </dgm:pt>
    <dgm:pt modelId="{29AC1491-EDDA-4B82-B9E1-D541CC6D52D8}" type="pres">
      <dgm:prSet presAssocID="{A30B09E5-70BF-4675-B1FD-399826A4808D}" presName="nodeFollowingNodes" presStyleLbl="node1" presStyleIdx="7" presStyleCnt="9" custScaleX="223600" custScaleY="140060" custRadScaleRad="104802" custRadScaleInc="-23765">
        <dgm:presLayoutVars>
          <dgm:bulletEnabled val="1"/>
        </dgm:presLayoutVars>
      </dgm:prSet>
      <dgm:spPr/>
      <dgm:t>
        <a:bodyPr/>
        <a:lstStyle/>
        <a:p>
          <a:endParaRPr lang="en-US"/>
        </a:p>
      </dgm:t>
    </dgm:pt>
    <dgm:pt modelId="{45C2CAE0-9CDC-4B9E-A71D-D6BADD272034}" type="pres">
      <dgm:prSet presAssocID="{6E0DA8F5-8127-47C5-8915-5F85903E0A07}" presName="nodeFollowingNodes" presStyleLbl="node1" presStyleIdx="8" presStyleCnt="9" custScaleX="195284" custScaleY="132920" custRadScaleRad="111394" custRadScaleInc="-57637">
        <dgm:presLayoutVars>
          <dgm:bulletEnabled val="1"/>
        </dgm:presLayoutVars>
      </dgm:prSet>
      <dgm:spPr/>
      <dgm:t>
        <a:bodyPr/>
        <a:lstStyle/>
        <a:p>
          <a:endParaRPr lang="en-US"/>
        </a:p>
      </dgm:t>
    </dgm:pt>
  </dgm:ptLst>
  <dgm:cxnLst>
    <dgm:cxn modelId="{BD7C9446-AAA0-42FF-B16E-6AD999F83DD8}" type="presOf" srcId="{10F2BB87-1A2D-4AD4-AB9F-294C02E70DE0}" destId="{31A98072-ACAA-4121-B976-2C21A345C8B9}" srcOrd="0" destOrd="0" presId="urn:microsoft.com/office/officeart/2005/8/layout/cycle3"/>
    <dgm:cxn modelId="{13BB9466-3ADE-403F-86EF-A8D4F8339BFB}" srcId="{0CB015A9-B74D-4171-9E96-0C836D9A5305}" destId="{B8F6EF62-7763-4BD5-824E-3F6CBDAC8273}" srcOrd="5" destOrd="0" parTransId="{4D6BBB68-794C-49B6-ABC4-8D9A0E78BCFC}" sibTransId="{CB5FFA8D-4BB7-4138-A389-4D7EB87B0E23}"/>
    <dgm:cxn modelId="{1C0C53CB-6B61-4293-8AD8-1099213244D3}" srcId="{0CB015A9-B74D-4171-9E96-0C836D9A5305}" destId="{10F2BB87-1A2D-4AD4-AB9F-294C02E70DE0}" srcOrd="6" destOrd="0" parTransId="{0D524956-7CF9-4989-AC27-57FCE90DD94B}" sibTransId="{01C85472-44F8-4E4F-AA77-0ED0DDFEF0FB}"/>
    <dgm:cxn modelId="{5A4913BC-BDD5-4C70-8749-1CB931BDA626}" srcId="{0CB015A9-B74D-4171-9E96-0C836D9A5305}" destId="{6E0DA8F5-8127-47C5-8915-5F85903E0A07}" srcOrd="8" destOrd="0" parTransId="{D86CEE78-5553-42A3-B9C1-FD517FB24196}" sibTransId="{584B00BB-BFCA-4C9B-8534-03CB71FA8558}"/>
    <dgm:cxn modelId="{2B15F759-E66B-49EC-B54F-B92D1D192F78}" type="presOf" srcId="{B8F6EF62-7763-4BD5-824E-3F6CBDAC8273}" destId="{F6ECE853-B45D-40D4-BE6D-9DB1B890B7C3}" srcOrd="0" destOrd="0" presId="urn:microsoft.com/office/officeart/2005/8/layout/cycle3"/>
    <dgm:cxn modelId="{D6F93144-D327-47BA-9EFE-7BC0E2CD1EEA}" type="presOf" srcId="{0CB015A9-B74D-4171-9E96-0C836D9A5305}" destId="{3454CAD6-6037-4411-A3B6-8B1FB204602C}" srcOrd="0" destOrd="0" presId="urn:microsoft.com/office/officeart/2005/8/layout/cycle3"/>
    <dgm:cxn modelId="{77E46AD2-B83C-4B03-87C2-CEFB858FB0AD}" srcId="{0CB015A9-B74D-4171-9E96-0C836D9A5305}" destId="{78B0A616-46F5-42F4-9032-7E33E9D5262F}" srcOrd="4" destOrd="0" parTransId="{545E4A50-DBDB-4C47-9F55-01EE6F9DCD3C}" sibTransId="{D29C1061-701F-490D-9910-E2DED291E2B0}"/>
    <dgm:cxn modelId="{1953A719-96F9-4E89-8166-E3040777F5F2}" type="presOf" srcId="{998F8EF3-0C87-4420-A816-B899CC5D1268}" destId="{05D102E0-48EB-4529-B65C-CB4091A5C67C}" srcOrd="0" destOrd="0" presId="urn:microsoft.com/office/officeart/2005/8/layout/cycle3"/>
    <dgm:cxn modelId="{2DD925C0-CC5F-43C9-B42A-CF9A91D6BF8D}" srcId="{0CB015A9-B74D-4171-9E96-0C836D9A5305}" destId="{FFEABC4F-4F41-4645-8CD3-813C33D6CCE7}" srcOrd="3" destOrd="0" parTransId="{37519CA8-BDF9-4292-8846-5F3347C39F3D}" sibTransId="{DB074742-485F-4988-AC1C-BD98CE57ABC6}"/>
    <dgm:cxn modelId="{878022DE-A180-4632-94E9-0607DB46ED5E}" type="presOf" srcId="{78B0A616-46F5-42F4-9032-7E33E9D5262F}" destId="{B63C9895-8331-485F-A8B2-0CD05C286A25}" srcOrd="0" destOrd="0" presId="urn:microsoft.com/office/officeart/2005/8/layout/cycle3"/>
    <dgm:cxn modelId="{E2B40EF5-4014-4A78-A533-7356C1503E19}" srcId="{0CB015A9-B74D-4171-9E96-0C836D9A5305}" destId="{A30B09E5-70BF-4675-B1FD-399826A4808D}" srcOrd="7" destOrd="0" parTransId="{732ED8D8-7B0B-496F-9FEB-1EACCA6CE165}" sibTransId="{179D066D-D1FA-49BF-8CEA-E5E6051E609F}"/>
    <dgm:cxn modelId="{4CA01F30-CA20-4337-9D61-09A6D779A070}" srcId="{0CB015A9-B74D-4171-9E96-0C836D9A5305}" destId="{6084D0FC-5D30-4837-A5EB-B6B8709BC538}" srcOrd="2" destOrd="0" parTransId="{1C872D83-7E16-45BA-A4A5-A135A2E7876B}" sibTransId="{1D759EDF-D2BD-4EE8-A970-2621AB769523}"/>
    <dgm:cxn modelId="{E46B1518-F268-4071-8E53-1DAE94BE31F9}" type="presOf" srcId="{FFEABC4F-4F41-4645-8CD3-813C33D6CCE7}" destId="{DFAB437E-ECC4-443E-867F-9368DE4DDBBC}" srcOrd="0" destOrd="0" presId="urn:microsoft.com/office/officeart/2005/8/layout/cycle3"/>
    <dgm:cxn modelId="{19D64508-8011-4CD0-9E4F-9D0C764CBCAE}" srcId="{0CB015A9-B74D-4171-9E96-0C836D9A5305}" destId="{998F8EF3-0C87-4420-A816-B899CC5D1268}" srcOrd="0" destOrd="0" parTransId="{F218723A-59C0-4BB1-9641-ED15FAC0EEB4}" sibTransId="{0C7691AD-07E7-4E23-8E53-252C9D7998D4}"/>
    <dgm:cxn modelId="{C9D1F94C-DA9A-4F83-94AA-2C8F0A36997F}" type="presOf" srcId="{43A7457E-BFBE-4681-A0D3-70F4D8B4C09B}" destId="{F6441C4A-7942-421C-BC89-053C6E3ACC8D}" srcOrd="0" destOrd="0" presId="urn:microsoft.com/office/officeart/2005/8/layout/cycle3"/>
    <dgm:cxn modelId="{89329EC6-92B8-4EB7-A54F-1C2347E77ACA}" type="presOf" srcId="{A30B09E5-70BF-4675-B1FD-399826A4808D}" destId="{29AC1491-EDDA-4B82-B9E1-D541CC6D52D8}" srcOrd="0" destOrd="0" presId="urn:microsoft.com/office/officeart/2005/8/layout/cycle3"/>
    <dgm:cxn modelId="{ECF07617-41C4-407D-88BF-BDE13505F404}" srcId="{0CB015A9-B74D-4171-9E96-0C836D9A5305}" destId="{43A7457E-BFBE-4681-A0D3-70F4D8B4C09B}" srcOrd="1" destOrd="0" parTransId="{83E52A90-CECB-4847-B103-029C02375E8C}" sibTransId="{BD1ACB9B-F28D-4916-B1BB-626A082C8F14}"/>
    <dgm:cxn modelId="{4C6A8A27-82DF-43E7-A1B2-B58E827320E5}" type="presOf" srcId="{6084D0FC-5D30-4837-A5EB-B6B8709BC538}" destId="{FC520F9D-1512-4CB9-BBE4-F6F62DCFB6EB}" srcOrd="0" destOrd="0" presId="urn:microsoft.com/office/officeart/2005/8/layout/cycle3"/>
    <dgm:cxn modelId="{D84D1A39-4DD8-422F-AFA6-E689CF16B767}" type="presOf" srcId="{0C7691AD-07E7-4E23-8E53-252C9D7998D4}" destId="{4E257F42-4C83-4E62-9FDE-E305DE9D60F6}" srcOrd="0" destOrd="0" presId="urn:microsoft.com/office/officeart/2005/8/layout/cycle3"/>
    <dgm:cxn modelId="{E0808A1B-B60D-4197-A1B1-8C21A88518D1}" type="presOf" srcId="{6E0DA8F5-8127-47C5-8915-5F85903E0A07}" destId="{45C2CAE0-9CDC-4B9E-A71D-D6BADD272034}" srcOrd="0" destOrd="0" presId="urn:microsoft.com/office/officeart/2005/8/layout/cycle3"/>
    <dgm:cxn modelId="{893AA1CC-C348-4689-91C0-C7D174713F46}" type="presParOf" srcId="{3454CAD6-6037-4411-A3B6-8B1FB204602C}" destId="{65984705-EDBA-4BEC-AAD4-F2471D8AAA98}" srcOrd="0" destOrd="0" presId="urn:microsoft.com/office/officeart/2005/8/layout/cycle3"/>
    <dgm:cxn modelId="{A9A98A46-D2E6-4BFA-BD08-5602FE3A3091}" type="presParOf" srcId="{65984705-EDBA-4BEC-AAD4-F2471D8AAA98}" destId="{05D102E0-48EB-4529-B65C-CB4091A5C67C}" srcOrd="0" destOrd="0" presId="urn:microsoft.com/office/officeart/2005/8/layout/cycle3"/>
    <dgm:cxn modelId="{0C0111DF-2D69-4414-9C5C-6D8397676A1C}" type="presParOf" srcId="{65984705-EDBA-4BEC-AAD4-F2471D8AAA98}" destId="{4E257F42-4C83-4E62-9FDE-E305DE9D60F6}" srcOrd="1" destOrd="0" presId="urn:microsoft.com/office/officeart/2005/8/layout/cycle3"/>
    <dgm:cxn modelId="{E8FEB50B-3EB1-4B27-9EB5-77121DB0DE17}" type="presParOf" srcId="{65984705-EDBA-4BEC-AAD4-F2471D8AAA98}" destId="{F6441C4A-7942-421C-BC89-053C6E3ACC8D}" srcOrd="2" destOrd="0" presId="urn:microsoft.com/office/officeart/2005/8/layout/cycle3"/>
    <dgm:cxn modelId="{B2C98AC3-3EDC-4705-A5EE-CBF0A6296F0B}" type="presParOf" srcId="{65984705-EDBA-4BEC-AAD4-F2471D8AAA98}" destId="{FC520F9D-1512-4CB9-BBE4-F6F62DCFB6EB}" srcOrd="3" destOrd="0" presId="urn:microsoft.com/office/officeart/2005/8/layout/cycle3"/>
    <dgm:cxn modelId="{57330E4A-760C-486A-9096-8CF9C852A15F}" type="presParOf" srcId="{65984705-EDBA-4BEC-AAD4-F2471D8AAA98}" destId="{DFAB437E-ECC4-443E-867F-9368DE4DDBBC}" srcOrd="4" destOrd="0" presId="urn:microsoft.com/office/officeart/2005/8/layout/cycle3"/>
    <dgm:cxn modelId="{51D8FAC5-9ED0-4E7F-B74D-5C8C230BFD41}" type="presParOf" srcId="{65984705-EDBA-4BEC-AAD4-F2471D8AAA98}" destId="{B63C9895-8331-485F-A8B2-0CD05C286A25}" srcOrd="5" destOrd="0" presId="urn:microsoft.com/office/officeart/2005/8/layout/cycle3"/>
    <dgm:cxn modelId="{AAC24B3E-6126-4224-B2E2-36C6CBB9944F}" type="presParOf" srcId="{65984705-EDBA-4BEC-AAD4-F2471D8AAA98}" destId="{F6ECE853-B45D-40D4-BE6D-9DB1B890B7C3}" srcOrd="6" destOrd="0" presId="urn:microsoft.com/office/officeart/2005/8/layout/cycle3"/>
    <dgm:cxn modelId="{7254E49E-6958-4D16-A9BB-D62D1929ABB2}" type="presParOf" srcId="{65984705-EDBA-4BEC-AAD4-F2471D8AAA98}" destId="{31A98072-ACAA-4121-B976-2C21A345C8B9}" srcOrd="7" destOrd="0" presId="urn:microsoft.com/office/officeart/2005/8/layout/cycle3"/>
    <dgm:cxn modelId="{944EFC34-60C9-4609-A5F3-59D63B7B77DB}" type="presParOf" srcId="{65984705-EDBA-4BEC-AAD4-F2471D8AAA98}" destId="{29AC1491-EDDA-4B82-B9E1-D541CC6D52D8}" srcOrd="8" destOrd="0" presId="urn:microsoft.com/office/officeart/2005/8/layout/cycle3"/>
    <dgm:cxn modelId="{F39B8276-5A31-44D2-A6A6-292EB66BCA00}" type="presParOf" srcId="{65984705-EDBA-4BEC-AAD4-F2471D8AAA98}" destId="{45C2CAE0-9CDC-4B9E-A71D-D6BADD272034}" srcOrd="9"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0D664-F202-4F11-9B44-AC3A3A54D671}">
      <dsp:nvSpPr>
        <dsp:cNvPr id="0" name=""/>
        <dsp:cNvSpPr/>
      </dsp:nvSpPr>
      <dsp:spPr>
        <a:xfrm>
          <a:off x="4648196" y="212"/>
          <a:ext cx="7033300" cy="1209594"/>
        </a:xfrm>
        <a:prstGeom prst="rightArrow">
          <a:avLst>
            <a:gd name="adj1" fmla="val 75000"/>
            <a:gd name="adj2" fmla="val 50000"/>
          </a:avLst>
        </a:prstGeom>
        <a:solidFill>
          <a:schemeClr val="accent5">
            <a:alpha val="90000"/>
            <a:tint val="40000"/>
            <a:hueOff val="0"/>
            <a:satOff val="0"/>
            <a:lumOff val="0"/>
            <a:alphaOff val="0"/>
          </a:schemeClr>
        </a:solidFill>
        <a:ln w="1905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ctr" defTabSz="711200">
            <a:lnSpc>
              <a:spcPct val="90000"/>
            </a:lnSpc>
            <a:spcBef>
              <a:spcPct val="0"/>
            </a:spcBef>
            <a:spcAft>
              <a:spcPct val="15000"/>
            </a:spcAft>
            <a:buChar char="•"/>
          </a:pPr>
          <a:r>
            <a:rPr lang="en-US" sz="1600" b="1" u="sng" kern="1200" dirty="0"/>
            <a:t>AUDITING STANDARD ON AUDIT ENGAGEMENT</a:t>
          </a:r>
          <a:endParaRPr lang="en-US" sz="1600" kern="1200" dirty="0"/>
        </a:p>
        <a:p>
          <a:pPr marL="171450" lvl="1" indent="-171450" algn="just" defTabSz="711200">
            <a:lnSpc>
              <a:spcPct val="90000"/>
            </a:lnSpc>
            <a:spcBef>
              <a:spcPct val="0"/>
            </a:spcBef>
            <a:spcAft>
              <a:spcPct val="15000"/>
            </a:spcAft>
            <a:buChar char="•"/>
          </a:pPr>
          <a:r>
            <a:rPr lang="en-US" sz="1600" kern="1200" dirty="0">
              <a:latin typeface="Times New Roman" pitchFamily="18" charset="0"/>
              <a:cs typeface="Times New Roman" pitchFamily="18" charset="0"/>
            </a:rPr>
            <a:t>lays down the Auditor’s role and responsibilities with respect to an Audit Engagement and the process of entering into an agreement with the Appointing Authority for the purpose of audit.</a:t>
          </a:r>
          <a:endParaRPr lang="en-US" sz="1400" b="1" u="sng" kern="1200" dirty="0">
            <a:latin typeface="Times New Roman" pitchFamily="18" charset="0"/>
            <a:cs typeface="Times New Roman" pitchFamily="18" charset="0"/>
          </a:endParaRPr>
        </a:p>
      </dsp:txBody>
      <dsp:txXfrm>
        <a:off x="4648196" y="151411"/>
        <a:ext cx="6579702" cy="907196"/>
      </dsp:txXfrm>
    </dsp:sp>
    <dsp:sp modelId="{85F1ADC4-B937-419A-8F2F-2C9891563A4D}">
      <dsp:nvSpPr>
        <dsp:cNvPr id="0" name=""/>
        <dsp:cNvSpPr/>
      </dsp:nvSpPr>
      <dsp:spPr>
        <a:xfrm>
          <a:off x="6081" y="266973"/>
          <a:ext cx="4689336" cy="676423"/>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dirty="0"/>
            <a:t>CSAS 1</a:t>
          </a:r>
        </a:p>
      </dsp:txBody>
      <dsp:txXfrm>
        <a:off x="39101" y="299993"/>
        <a:ext cx="4623296" cy="610383"/>
      </dsp:txXfrm>
    </dsp:sp>
    <dsp:sp modelId="{461861AE-E073-4778-B72B-F0B5A6C09C18}">
      <dsp:nvSpPr>
        <dsp:cNvPr id="0" name=""/>
        <dsp:cNvSpPr/>
      </dsp:nvSpPr>
      <dsp:spPr>
        <a:xfrm>
          <a:off x="4695065" y="1277625"/>
          <a:ext cx="7034004" cy="1007986"/>
        </a:xfrm>
        <a:prstGeom prst="rightArrow">
          <a:avLst>
            <a:gd name="adj1" fmla="val 75000"/>
            <a:gd name="adj2" fmla="val 50000"/>
          </a:avLst>
        </a:prstGeom>
        <a:solidFill>
          <a:schemeClr val="accent5">
            <a:alpha val="90000"/>
            <a:tint val="40000"/>
            <a:hueOff val="0"/>
            <a:satOff val="0"/>
            <a:lumOff val="0"/>
            <a:alphaOff val="0"/>
          </a:schemeClr>
        </a:solidFill>
        <a:ln w="1905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ctr" defTabSz="711200">
            <a:lnSpc>
              <a:spcPct val="90000"/>
            </a:lnSpc>
            <a:spcBef>
              <a:spcPct val="0"/>
            </a:spcBef>
            <a:spcAft>
              <a:spcPct val="15000"/>
            </a:spcAft>
            <a:buChar char="•"/>
          </a:pPr>
          <a:r>
            <a:rPr lang="en-US" sz="1600" b="1" u="sng" kern="1200" dirty="0"/>
            <a:t>AUDITING STANDARD ON AUDIT PROCESS AND DOCUMENTATION</a:t>
          </a:r>
          <a:endParaRPr lang="en-US" sz="1600" kern="1200" dirty="0"/>
        </a:p>
        <a:p>
          <a:pPr marL="171450" lvl="1" indent="-171450" algn="just" defTabSz="711200">
            <a:lnSpc>
              <a:spcPct val="90000"/>
            </a:lnSpc>
            <a:spcBef>
              <a:spcPct val="0"/>
            </a:spcBef>
            <a:spcAft>
              <a:spcPct val="15000"/>
            </a:spcAft>
            <a:buChar char="•"/>
          </a:pPr>
          <a:r>
            <a:rPr lang="en-US" sz="1600" kern="1200" dirty="0">
              <a:latin typeface="Times New Roman" pitchFamily="18" charset="0"/>
              <a:cs typeface="Times New Roman" pitchFamily="18" charset="0"/>
            </a:rPr>
            <a:t>It lays down the responsibilities and duties of the Auditor with respect to Audit Process in conducting audit and maintaining proper audit records.</a:t>
          </a:r>
          <a:endParaRPr lang="en-US" sz="1600" b="1" u="sng" kern="1200" dirty="0">
            <a:latin typeface="Times New Roman" pitchFamily="18" charset="0"/>
            <a:cs typeface="Times New Roman" pitchFamily="18" charset="0"/>
          </a:endParaRPr>
        </a:p>
      </dsp:txBody>
      <dsp:txXfrm>
        <a:off x="4695065" y="1403623"/>
        <a:ext cx="6656009" cy="755990"/>
      </dsp:txXfrm>
    </dsp:sp>
    <dsp:sp modelId="{3720041A-5DDE-4955-946D-DD791FD457CE}">
      <dsp:nvSpPr>
        <dsp:cNvPr id="0" name=""/>
        <dsp:cNvSpPr/>
      </dsp:nvSpPr>
      <dsp:spPr>
        <a:xfrm>
          <a:off x="5729" y="1443406"/>
          <a:ext cx="4689336" cy="676423"/>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n-US" sz="3700" kern="1200" dirty="0"/>
            <a:t>CSAS 2</a:t>
          </a:r>
        </a:p>
      </dsp:txBody>
      <dsp:txXfrm>
        <a:off x="38749" y="1476426"/>
        <a:ext cx="4623296" cy="6103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EA553D-1BD3-4E47-985D-5784CC301D8E}">
      <dsp:nvSpPr>
        <dsp:cNvPr id="0" name=""/>
        <dsp:cNvSpPr/>
      </dsp:nvSpPr>
      <dsp:spPr>
        <a:xfrm>
          <a:off x="4695065" y="261"/>
          <a:ext cx="7034004" cy="1021903"/>
        </a:xfrm>
        <a:prstGeom prst="rightArrow">
          <a:avLst>
            <a:gd name="adj1" fmla="val 75000"/>
            <a:gd name="adj2" fmla="val 50000"/>
          </a:avLst>
        </a:prstGeom>
        <a:solidFill>
          <a:schemeClr val="accent5">
            <a:alpha val="90000"/>
            <a:tint val="40000"/>
            <a:hueOff val="0"/>
            <a:satOff val="0"/>
            <a:lumOff val="0"/>
            <a:alphaOff val="0"/>
          </a:schemeClr>
        </a:solidFill>
        <a:ln w="1905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ctr" defTabSz="711200">
            <a:lnSpc>
              <a:spcPct val="90000"/>
            </a:lnSpc>
            <a:spcBef>
              <a:spcPct val="0"/>
            </a:spcBef>
            <a:spcAft>
              <a:spcPct val="15000"/>
            </a:spcAft>
            <a:buChar char="•"/>
          </a:pPr>
          <a:r>
            <a:rPr lang="en-US" sz="1600" b="1" u="sng" kern="1200" dirty="0"/>
            <a:t>AUDITING STANDARD ON FORMING OF OPINION</a:t>
          </a:r>
          <a:endParaRPr lang="en-US" sz="1600" kern="1200" dirty="0"/>
        </a:p>
        <a:p>
          <a:pPr marL="171450" lvl="1" indent="-171450" algn="l" defTabSz="711200">
            <a:lnSpc>
              <a:spcPct val="90000"/>
            </a:lnSpc>
            <a:spcBef>
              <a:spcPct val="0"/>
            </a:spcBef>
            <a:spcAft>
              <a:spcPct val="15000"/>
            </a:spcAft>
            <a:buChar char="•"/>
          </a:pPr>
          <a:r>
            <a:rPr lang="en-US" sz="1600" kern="1200" dirty="0">
              <a:latin typeface="Times New Roman" pitchFamily="18" charset="0"/>
              <a:cs typeface="Times New Roman" pitchFamily="18" charset="0"/>
            </a:rPr>
            <a:t>It covers the basis and manner for forming Auditor’s opinion on subject matter of the audit</a:t>
          </a:r>
          <a:r>
            <a:rPr lang="en-US" sz="1400" kern="1200" dirty="0"/>
            <a:t>.</a:t>
          </a:r>
          <a:endParaRPr lang="en-US" sz="1600" kern="1200" dirty="0">
            <a:latin typeface="Times New Roman" pitchFamily="18" charset="0"/>
            <a:cs typeface="Times New Roman" pitchFamily="18" charset="0"/>
          </a:endParaRPr>
        </a:p>
      </dsp:txBody>
      <dsp:txXfrm>
        <a:off x="4695065" y="127999"/>
        <a:ext cx="6650790" cy="766427"/>
      </dsp:txXfrm>
    </dsp:sp>
    <dsp:sp modelId="{B3C107B7-73DC-4A05-836F-93ACE296BC6D}">
      <dsp:nvSpPr>
        <dsp:cNvPr id="0" name=""/>
        <dsp:cNvSpPr/>
      </dsp:nvSpPr>
      <dsp:spPr>
        <a:xfrm>
          <a:off x="5729" y="75407"/>
          <a:ext cx="4689336" cy="871611"/>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US" sz="3900" kern="1200" dirty="0"/>
            <a:t>CSAS 3</a:t>
          </a:r>
        </a:p>
      </dsp:txBody>
      <dsp:txXfrm>
        <a:off x="48278" y="117956"/>
        <a:ext cx="4604238" cy="786513"/>
      </dsp:txXfrm>
    </dsp:sp>
    <dsp:sp modelId="{6807B902-E701-460B-AC00-749F8E1573E9}">
      <dsp:nvSpPr>
        <dsp:cNvPr id="0" name=""/>
        <dsp:cNvSpPr/>
      </dsp:nvSpPr>
      <dsp:spPr>
        <a:xfrm>
          <a:off x="4693919" y="1109326"/>
          <a:ext cx="7040880" cy="871611"/>
        </a:xfrm>
        <a:prstGeom prst="rightArrow">
          <a:avLst>
            <a:gd name="adj1" fmla="val 75000"/>
            <a:gd name="adj2" fmla="val 50000"/>
          </a:avLst>
        </a:prstGeom>
        <a:solidFill>
          <a:schemeClr val="accent5">
            <a:alpha val="90000"/>
            <a:tint val="40000"/>
            <a:hueOff val="0"/>
            <a:satOff val="0"/>
            <a:lumOff val="0"/>
            <a:alphaOff val="0"/>
          </a:schemeClr>
        </a:solidFill>
        <a:ln w="1905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ctr" defTabSz="711200">
            <a:lnSpc>
              <a:spcPct val="90000"/>
            </a:lnSpc>
            <a:spcBef>
              <a:spcPct val="0"/>
            </a:spcBef>
            <a:spcAft>
              <a:spcPct val="15000"/>
            </a:spcAft>
            <a:buChar char="•"/>
          </a:pPr>
          <a:r>
            <a:rPr lang="en-US" sz="1600" b="1" u="sng" kern="1200" dirty="0">
              <a:latin typeface="Times New Roman" pitchFamily="18" charset="0"/>
              <a:cs typeface="Times New Roman" pitchFamily="18" charset="0"/>
            </a:rPr>
            <a:t>AUDITING STANDARD ON SECRETARIAL AUDIT</a:t>
          </a:r>
          <a:endParaRPr lang="en-US" sz="1600" kern="1200" dirty="0"/>
        </a:p>
        <a:p>
          <a:pPr marL="171450" lvl="1" indent="-171450" algn="l" defTabSz="711200">
            <a:lnSpc>
              <a:spcPct val="90000"/>
            </a:lnSpc>
            <a:spcBef>
              <a:spcPct val="0"/>
            </a:spcBef>
            <a:spcAft>
              <a:spcPct val="15000"/>
            </a:spcAft>
            <a:buChar char="•"/>
          </a:pPr>
          <a:r>
            <a:rPr lang="en-US" sz="1600" kern="1200" dirty="0">
              <a:latin typeface="Times New Roman" pitchFamily="18" charset="0"/>
              <a:cs typeface="Times New Roman" pitchFamily="18" charset="0"/>
            </a:rPr>
            <a:t>It covers the basis and manner for carrying out the Secretarial Audit</a:t>
          </a:r>
          <a:r>
            <a:rPr lang="en-US" sz="1700" kern="1200" dirty="0">
              <a:latin typeface="Times New Roman" pitchFamily="18" charset="0"/>
              <a:cs typeface="Times New Roman" pitchFamily="18" charset="0"/>
            </a:rPr>
            <a:t>.</a:t>
          </a:r>
        </a:p>
      </dsp:txBody>
      <dsp:txXfrm>
        <a:off x="4693919" y="1218277"/>
        <a:ext cx="6714026" cy="653709"/>
      </dsp:txXfrm>
    </dsp:sp>
    <dsp:sp modelId="{C91808B8-DD00-4F46-B3CA-C5E8BC092E9A}">
      <dsp:nvSpPr>
        <dsp:cNvPr id="0" name=""/>
        <dsp:cNvSpPr/>
      </dsp:nvSpPr>
      <dsp:spPr>
        <a:xfrm>
          <a:off x="0" y="1109326"/>
          <a:ext cx="4693919" cy="871611"/>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US" sz="3900" kern="1200" dirty="0"/>
            <a:t>CSAS 4</a:t>
          </a:r>
        </a:p>
      </dsp:txBody>
      <dsp:txXfrm>
        <a:off x="42549" y="1151875"/>
        <a:ext cx="4608821" cy="7865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C676B2-DCF1-4BA9-8F6B-501744B04E4A}">
      <dsp:nvSpPr>
        <dsp:cNvPr id="0" name=""/>
        <dsp:cNvSpPr/>
      </dsp:nvSpPr>
      <dsp:spPr>
        <a:xfrm>
          <a:off x="744626" y="403"/>
          <a:ext cx="1918784" cy="742075"/>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b="1" u="sng" kern="1200" dirty="0">
              <a:solidFill>
                <a:srgbClr val="0070C0"/>
              </a:solidFill>
            </a:rPr>
            <a:t>Ownership</a:t>
          </a:r>
        </a:p>
      </dsp:txBody>
      <dsp:txXfrm>
        <a:off x="766361" y="22138"/>
        <a:ext cx="1875314" cy="698605"/>
      </dsp:txXfrm>
    </dsp:sp>
    <dsp:sp modelId="{D3E02866-B9D4-4084-80DC-70D598611568}">
      <dsp:nvSpPr>
        <dsp:cNvPr id="0" name=""/>
        <dsp:cNvSpPr/>
      </dsp:nvSpPr>
      <dsp:spPr>
        <a:xfrm>
          <a:off x="936505" y="742479"/>
          <a:ext cx="191878" cy="786663"/>
        </a:xfrm>
        <a:custGeom>
          <a:avLst/>
          <a:gdLst/>
          <a:ahLst/>
          <a:cxnLst/>
          <a:rect l="0" t="0" r="0" b="0"/>
          <a:pathLst>
            <a:path>
              <a:moveTo>
                <a:pt x="0" y="0"/>
              </a:moveTo>
              <a:lnTo>
                <a:pt x="0" y="786663"/>
              </a:lnTo>
              <a:lnTo>
                <a:pt x="191878" y="786663"/>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AC9DA7-7680-443C-A014-4A59B6D7B58B}">
      <dsp:nvSpPr>
        <dsp:cNvPr id="0" name=""/>
        <dsp:cNvSpPr/>
      </dsp:nvSpPr>
      <dsp:spPr>
        <a:xfrm>
          <a:off x="1128383" y="927998"/>
          <a:ext cx="1776837" cy="1202288"/>
        </a:xfrm>
        <a:prstGeom prst="roundRect">
          <a:avLst>
            <a:gd name="adj" fmla="val 10000"/>
          </a:avLst>
        </a:prstGeom>
        <a:solidFill>
          <a:schemeClr val="bg1">
            <a:lumMod val="95000"/>
            <a:alpha val="9000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Holding more than 2% in paid up share capital or shares of nominal value of Rs. 50000/-, whichever is less</a:t>
          </a:r>
        </a:p>
      </dsp:txBody>
      <dsp:txXfrm>
        <a:off x="1163597" y="963212"/>
        <a:ext cx="1706409" cy="1131860"/>
      </dsp:txXfrm>
    </dsp:sp>
    <dsp:sp modelId="{746F6555-74E7-40BD-88D2-C2CDE9F7359C}">
      <dsp:nvSpPr>
        <dsp:cNvPr id="0" name=""/>
        <dsp:cNvSpPr/>
      </dsp:nvSpPr>
      <dsp:spPr>
        <a:xfrm>
          <a:off x="936505" y="742479"/>
          <a:ext cx="191878" cy="2396421"/>
        </a:xfrm>
        <a:custGeom>
          <a:avLst/>
          <a:gdLst/>
          <a:ahLst/>
          <a:cxnLst/>
          <a:rect l="0" t="0" r="0" b="0"/>
          <a:pathLst>
            <a:path>
              <a:moveTo>
                <a:pt x="0" y="0"/>
              </a:moveTo>
              <a:lnTo>
                <a:pt x="0" y="2396421"/>
              </a:lnTo>
              <a:lnTo>
                <a:pt x="191878" y="2396421"/>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71E06C-5A69-411B-BD95-97C6082523DA}">
      <dsp:nvSpPr>
        <dsp:cNvPr id="0" name=""/>
        <dsp:cNvSpPr/>
      </dsp:nvSpPr>
      <dsp:spPr>
        <a:xfrm>
          <a:off x="1128383" y="2315805"/>
          <a:ext cx="1980190" cy="1646190"/>
        </a:xfrm>
        <a:prstGeom prst="roundRect">
          <a:avLst>
            <a:gd name="adj" fmla="val 10000"/>
          </a:avLst>
        </a:prstGeom>
        <a:solidFill>
          <a:schemeClr val="bg1">
            <a:lumMod val="95000"/>
            <a:alpha val="9000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Holding more than 2% Voting Power by the Auditor singly or along with partners, spouse, parent, sibling and child of such person or of spouse, who is dependant financially on such person.</a:t>
          </a:r>
        </a:p>
      </dsp:txBody>
      <dsp:txXfrm>
        <a:off x="1176598" y="2364020"/>
        <a:ext cx="1883760" cy="1549760"/>
      </dsp:txXfrm>
    </dsp:sp>
    <dsp:sp modelId="{27ADC128-A315-42BC-AF53-C3ADFC1F51DA}">
      <dsp:nvSpPr>
        <dsp:cNvPr id="0" name=""/>
        <dsp:cNvSpPr/>
      </dsp:nvSpPr>
      <dsp:spPr>
        <a:xfrm>
          <a:off x="3182781" y="403"/>
          <a:ext cx="1484151" cy="742075"/>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b="1" u="sng" kern="1200" dirty="0">
              <a:solidFill>
                <a:srgbClr val="0070C0"/>
              </a:solidFill>
            </a:rPr>
            <a:t>Financial Interest</a:t>
          </a:r>
        </a:p>
      </dsp:txBody>
      <dsp:txXfrm>
        <a:off x="3204516" y="22138"/>
        <a:ext cx="1440681" cy="698605"/>
      </dsp:txXfrm>
    </dsp:sp>
    <dsp:sp modelId="{99DEC386-D53C-466E-A9B3-7BFA9C7BE5D7}">
      <dsp:nvSpPr>
        <dsp:cNvPr id="0" name=""/>
        <dsp:cNvSpPr/>
      </dsp:nvSpPr>
      <dsp:spPr>
        <a:xfrm>
          <a:off x="3331196" y="742479"/>
          <a:ext cx="148415" cy="639127"/>
        </a:xfrm>
        <a:custGeom>
          <a:avLst/>
          <a:gdLst/>
          <a:ahLst/>
          <a:cxnLst/>
          <a:rect l="0" t="0" r="0" b="0"/>
          <a:pathLst>
            <a:path>
              <a:moveTo>
                <a:pt x="0" y="0"/>
              </a:moveTo>
              <a:lnTo>
                <a:pt x="0" y="639127"/>
              </a:lnTo>
              <a:lnTo>
                <a:pt x="148415" y="639127"/>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B212D5-ED11-4712-8B5D-11963C440DA1}">
      <dsp:nvSpPr>
        <dsp:cNvPr id="0" name=""/>
        <dsp:cNvSpPr/>
      </dsp:nvSpPr>
      <dsp:spPr>
        <a:xfrm>
          <a:off x="3479611" y="927998"/>
          <a:ext cx="1686838" cy="907217"/>
        </a:xfrm>
        <a:prstGeom prst="roundRect">
          <a:avLst>
            <a:gd name="adj" fmla="val 10000"/>
          </a:avLst>
        </a:prstGeom>
        <a:solidFill>
          <a:schemeClr val="bg1">
            <a:lumMod val="95000"/>
            <a:alpha val="9000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Indebtedness of Auditor for an amount exceeding Rs. 500,000/-</a:t>
          </a:r>
        </a:p>
      </dsp:txBody>
      <dsp:txXfrm>
        <a:off x="3506182" y="954569"/>
        <a:ext cx="1633696" cy="854075"/>
      </dsp:txXfrm>
    </dsp:sp>
    <dsp:sp modelId="{0D8DB9DD-78A9-4D4C-88E3-F8EB4DABCA23}">
      <dsp:nvSpPr>
        <dsp:cNvPr id="0" name=""/>
        <dsp:cNvSpPr/>
      </dsp:nvSpPr>
      <dsp:spPr>
        <a:xfrm>
          <a:off x="3331196" y="742479"/>
          <a:ext cx="148415" cy="2023232"/>
        </a:xfrm>
        <a:custGeom>
          <a:avLst/>
          <a:gdLst/>
          <a:ahLst/>
          <a:cxnLst/>
          <a:rect l="0" t="0" r="0" b="0"/>
          <a:pathLst>
            <a:path>
              <a:moveTo>
                <a:pt x="0" y="0"/>
              </a:moveTo>
              <a:lnTo>
                <a:pt x="0" y="2023232"/>
              </a:lnTo>
              <a:lnTo>
                <a:pt x="148415" y="2023232"/>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A91465-508B-4A38-BD33-00B85E314B2B}">
      <dsp:nvSpPr>
        <dsp:cNvPr id="0" name=""/>
        <dsp:cNvSpPr/>
      </dsp:nvSpPr>
      <dsp:spPr>
        <a:xfrm>
          <a:off x="3479611" y="2020734"/>
          <a:ext cx="1796796" cy="1489954"/>
        </a:xfrm>
        <a:prstGeom prst="roundRect">
          <a:avLst>
            <a:gd name="adj" fmla="val 10000"/>
          </a:avLst>
        </a:prstGeom>
        <a:solidFill>
          <a:schemeClr val="bg1">
            <a:lumMod val="95000"/>
            <a:alpha val="9000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And such Indebtedness arising other than out of ordinary course of Business of the Auditee</a:t>
          </a:r>
        </a:p>
      </dsp:txBody>
      <dsp:txXfrm>
        <a:off x="3523250" y="2064373"/>
        <a:ext cx="1709518" cy="1402676"/>
      </dsp:txXfrm>
    </dsp:sp>
    <dsp:sp modelId="{89A9C748-7FC0-4748-8852-16EDDF1E7FB4}">
      <dsp:nvSpPr>
        <dsp:cNvPr id="0" name=""/>
        <dsp:cNvSpPr/>
      </dsp:nvSpPr>
      <dsp:spPr>
        <a:xfrm>
          <a:off x="5537488" y="403"/>
          <a:ext cx="2066146" cy="1046838"/>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b="1" u="sng" kern="1200" dirty="0">
              <a:solidFill>
                <a:srgbClr val="0070C0"/>
              </a:solidFill>
            </a:rPr>
            <a:t>Past Employment Relationship</a:t>
          </a:r>
        </a:p>
      </dsp:txBody>
      <dsp:txXfrm>
        <a:off x="5568149" y="31064"/>
        <a:ext cx="2004824" cy="985516"/>
      </dsp:txXfrm>
    </dsp:sp>
    <dsp:sp modelId="{5E6E202D-2D29-4EA4-9B38-0554778C77FD}">
      <dsp:nvSpPr>
        <dsp:cNvPr id="0" name=""/>
        <dsp:cNvSpPr/>
      </dsp:nvSpPr>
      <dsp:spPr>
        <a:xfrm>
          <a:off x="5744103" y="1047242"/>
          <a:ext cx="206614" cy="1401398"/>
        </a:xfrm>
        <a:custGeom>
          <a:avLst/>
          <a:gdLst/>
          <a:ahLst/>
          <a:cxnLst/>
          <a:rect l="0" t="0" r="0" b="0"/>
          <a:pathLst>
            <a:path>
              <a:moveTo>
                <a:pt x="0" y="0"/>
              </a:moveTo>
              <a:lnTo>
                <a:pt x="0" y="1401398"/>
              </a:lnTo>
              <a:lnTo>
                <a:pt x="206614" y="1401398"/>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DA2FE2-0BA7-4317-A5BD-02C212C94478}">
      <dsp:nvSpPr>
        <dsp:cNvPr id="0" name=""/>
        <dsp:cNvSpPr/>
      </dsp:nvSpPr>
      <dsp:spPr>
        <a:xfrm>
          <a:off x="5950717" y="1232761"/>
          <a:ext cx="1915255" cy="2431759"/>
        </a:xfrm>
        <a:prstGeom prst="roundRect">
          <a:avLst>
            <a:gd name="adj" fmla="val 10000"/>
          </a:avLst>
        </a:prstGeom>
        <a:solidFill>
          <a:schemeClr val="bg1">
            <a:lumMod val="95000"/>
            <a:alpha val="90000"/>
          </a:schemeClr>
        </a:solidFill>
        <a:ln w="1905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kern="1200" dirty="0"/>
            <a:t>If Auditor was in employment of the Company, its holding or subsidiary Company and a period of two (2) years have not lapsed from the date of cessation of employment </a:t>
          </a:r>
        </a:p>
      </dsp:txBody>
      <dsp:txXfrm>
        <a:off x="6006813" y="1288857"/>
        <a:ext cx="1803063" cy="23195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4BEFC3-C16E-4019-8678-399753139526}">
      <dsp:nvSpPr>
        <dsp:cNvPr id="0" name=""/>
        <dsp:cNvSpPr/>
      </dsp:nvSpPr>
      <dsp:spPr>
        <a:xfrm>
          <a:off x="152403" y="0"/>
          <a:ext cx="10363192" cy="2743200"/>
        </a:xfrm>
        <a:prstGeom prst="leftRightRibbon">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C75E17-D8D1-4FB4-9BF9-2126B7FF6887}">
      <dsp:nvSpPr>
        <dsp:cNvPr id="0" name=""/>
        <dsp:cNvSpPr/>
      </dsp:nvSpPr>
      <dsp:spPr>
        <a:xfrm>
          <a:off x="609604" y="457195"/>
          <a:ext cx="4320537" cy="134416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8900" rIns="0" bIns="95250" numCol="1" spcCol="1270" anchor="ctr" anchorCtr="0">
          <a:noAutofit/>
        </a:bodyPr>
        <a:lstStyle/>
        <a:p>
          <a:pPr marL="0" lvl="0" indent="0" algn="ctr" defTabSz="1111250">
            <a:lnSpc>
              <a:spcPct val="90000"/>
            </a:lnSpc>
            <a:spcBef>
              <a:spcPct val="0"/>
            </a:spcBef>
            <a:spcAft>
              <a:spcPct val="35000"/>
            </a:spcAft>
            <a:buNone/>
          </a:pPr>
          <a:r>
            <a:rPr lang="en-US" sz="2500" b="1" kern="1200">
              <a:solidFill>
                <a:srgbClr val="FF0000"/>
              </a:solidFill>
              <a:latin typeface="Times New Roman" pitchFamily="18" charset="0"/>
              <a:cs typeface="Times New Roman" pitchFamily="18" charset="0"/>
            </a:rPr>
            <a:t>10 SECRETARIAL AUDITS</a:t>
          </a:r>
        </a:p>
        <a:p>
          <a:pPr marL="0" lvl="0" indent="0" algn="ctr" defTabSz="1111250">
            <a:lnSpc>
              <a:spcPct val="90000"/>
            </a:lnSpc>
            <a:spcBef>
              <a:spcPct val="0"/>
            </a:spcBef>
            <a:spcAft>
              <a:spcPct val="35000"/>
            </a:spcAft>
            <a:buNone/>
          </a:pPr>
          <a:r>
            <a:rPr lang="en-US" sz="2500" b="1" kern="1200">
              <a:solidFill>
                <a:srgbClr val="FF0000"/>
              </a:solidFill>
              <a:latin typeface="Times New Roman" pitchFamily="18" charset="0"/>
              <a:cs typeface="Times New Roman" pitchFamily="18" charset="0"/>
            </a:rPr>
            <a:t> Per Partner Or Firm Of Practicing Partners</a:t>
          </a:r>
          <a:endParaRPr lang="en-US" sz="2500" b="1" kern="1200" dirty="0">
            <a:solidFill>
              <a:srgbClr val="FF0000"/>
            </a:solidFill>
          </a:endParaRPr>
        </a:p>
      </dsp:txBody>
      <dsp:txXfrm>
        <a:off x="609604" y="457195"/>
        <a:ext cx="4320537" cy="1344168"/>
      </dsp:txXfrm>
    </dsp:sp>
    <dsp:sp modelId="{8F5B45B6-C9F3-4859-A6EE-BF5EAAAC9415}">
      <dsp:nvSpPr>
        <dsp:cNvPr id="0" name=""/>
        <dsp:cNvSpPr/>
      </dsp:nvSpPr>
      <dsp:spPr>
        <a:xfrm>
          <a:off x="4724400" y="990602"/>
          <a:ext cx="5722616" cy="134416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4008" rIns="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FF0000"/>
              </a:solidFill>
              <a:latin typeface="Times New Roman" pitchFamily="18" charset="0"/>
              <a:cs typeface="Times New Roman" pitchFamily="18" charset="0"/>
            </a:rPr>
            <a:t>AN ADDITIONAL LIMIT OF 5 SECRETARIAL AUDITS </a:t>
          </a:r>
        </a:p>
        <a:p>
          <a:pPr marL="0" lvl="0" indent="0" algn="ctr" defTabSz="800100">
            <a:lnSpc>
              <a:spcPct val="90000"/>
            </a:lnSpc>
            <a:spcBef>
              <a:spcPct val="0"/>
            </a:spcBef>
            <a:spcAft>
              <a:spcPct val="35000"/>
            </a:spcAft>
            <a:buNone/>
          </a:pPr>
          <a:r>
            <a:rPr lang="en-US" sz="1800" b="1" kern="1200" dirty="0">
              <a:solidFill>
                <a:srgbClr val="FF0000"/>
              </a:solidFill>
              <a:latin typeface="Times New Roman" pitchFamily="18" charset="0"/>
              <a:cs typeface="Times New Roman" pitchFamily="18" charset="0"/>
            </a:rPr>
            <a:t>per partner/PCS in case the unit is </a:t>
          </a:r>
        </a:p>
        <a:p>
          <a:pPr marL="0" lvl="0" indent="0" algn="ctr" defTabSz="800100">
            <a:lnSpc>
              <a:spcPct val="90000"/>
            </a:lnSpc>
            <a:spcBef>
              <a:spcPct val="0"/>
            </a:spcBef>
            <a:spcAft>
              <a:spcPct val="35000"/>
            </a:spcAft>
            <a:buNone/>
          </a:pPr>
          <a:r>
            <a:rPr lang="en-US" sz="1800" b="1" kern="1200" dirty="0">
              <a:solidFill>
                <a:srgbClr val="FF0000"/>
              </a:solidFill>
              <a:latin typeface="Times New Roman" pitchFamily="18" charset="0"/>
              <a:cs typeface="Times New Roman" pitchFamily="18" charset="0"/>
            </a:rPr>
            <a:t>peer reviewed.</a:t>
          </a:r>
          <a:endParaRPr lang="en-US" sz="1800" b="1" kern="1200" dirty="0">
            <a:solidFill>
              <a:srgbClr val="FF0000"/>
            </a:solidFill>
          </a:endParaRPr>
        </a:p>
      </dsp:txBody>
      <dsp:txXfrm>
        <a:off x="4724400" y="990602"/>
        <a:ext cx="5722616" cy="13441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57F42-4C83-4E62-9FDE-E305DE9D60F6}">
      <dsp:nvSpPr>
        <dsp:cNvPr id="0" name=""/>
        <dsp:cNvSpPr/>
      </dsp:nvSpPr>
      <dsp:spPr>
        <a:xfrm>
          <a:off x="3160660" y="-189363"/>
          <a:ext cx="5483270" cy="5483270"/>
        </a:xfrm>
        <a:prstGeom prst="circularArrow">
          <a:avLst>
            <a:gd name="adj1" fmla="val 5544"/>
            <a:gd name="adj2" fmla="val 330680"/>
            <a:gd name="adj3" fmla="val 13946623"/>
            <a:gd name="adj4" fmla="val 17282931"/>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D102E0-48EB-4529-B65C-CB4091A5C67C}">
      <dsp:nvSpPr>
        <dsp:cNvPr id="0" name=""/>
        <dsp:cNvSpPr/>
      </dsp:nvSpPr>
      <dsp:spPr>
        <a:xfrm>
          <a:off x="4714218" y="70569"/>
          <a:ext cx="2376154" cy="719732"/>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MINUTES</a:t>
          </a:r>
        </a:p>
      </dsp:txBody>
      <dsp:txXfrm>
        <a:off x="4749352" y="105703"/>
        <a:ext cx="2305886" cy="649464"/>
      </dsp:txXfrm>
    </dsp:sp>
    <dsp:sp modelId="{F6441C4A-7942-421C-BC89-053C6E3ACC8D}">
      <dsp:nvSpPr>
        <dsp:cNvPr id="0" name=""/>
        <dsp:cNvSpPr/>
      </dsp:nvSpPr>
      <dsp:spPr>
        <a:xfrm>
          <a:off x="6507075" y="834545"/>
          <a:ext cx="2339736" cy="719732"/>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MOA &amp; AOA </a:t>
          </a:r>
        </a:p>
      </dsp:txBody>
      <dsp:txXfrm>
        <a:off x="6542209" y="869679"/>
        <a:ext cx="2269468" cy="649464"/>
      </dsp:txXfrm>
    </dsp:sp>
    <dsp:sp modelId="{FC520F9D-1512-4CB9-BBE4-F6F62DCFB6EB}">
      <dsp:nvSpPr>
        <dsp:cNvPr id="0" name=""/>
        <dsp:cNvSpPr/>
      </dsp:nvSpPr>
      <dsp:spPr>
        <a:xfrm>
          <a:off x="6518095" y="1828799"/>
          <a:ext cx="3368579" cy="904445"/>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INSPECTION OF FORMS &amp; RETURNS OF COMPANY ON MCA PORTAL</a:t>
          </a:r>
        </a:p>
      </dsp:txBody>
      <dsp:txXfrm>
        <a:off x="6562246" y="1872950"/>
        <a:ext cx="3280277" cy="816143"/>
      </dsp:txXfrm>
    </dsp:sp>
    <dsp:sp modelId="{DFAB437E-ECC4-443E-867F-9368DE4DDBBC}">
      <dsp:nvSpPr>
        <dsp:cNvPr id="0" name=""/>
        <dsp:cNvSpPr/>
      </dsp:nvSpPr>
      <dsp:spPr>
        <a:xfrm>
          <a:off x="6723817" y="2895601"/>
          <a:ext cx="3273531" cy="967479"/>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ALL STATUTORY REGISTERS MAINTAINED BY THE COMPANY</a:t>
          </a:r>
        </a:p>
      </dsp:txBody>
      <dsp:txXfrm>
        <a:off x="6771045" y="2942829"/>
        <a:ext cx="3179075" cy="873023"/>
      </dsp:txXfrm>
    </dsp:sp>
    <dsp:sp modelId="{B63C9895-8331-485F-A8B2-0CD05C286A25}">
      <dsp:nvSpPr>
        <dsp:cNvPr id="0" name=""/>
        <dsp:cNvSpPr/>
      </dsp:nvSpPr>
      <dsp:spPr>
        <a:xfrm>
          <a:off x="6266605" y="4038594"/>
          <a:ext cx="2287728" cy="601495"/>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REPORT OF INTERNAL AUDITORS</a:t>
          </a:r>
        </a:p>
      </dsp:txBody>
      <dsp:txXfrm>
        <a:off x="6295968" y="4067957"/>
        <a:ext cx="2229002" cy="542769"/>
      </dsp:txXfrm>
    </dsp:sp>
    <dsp:sp modelId="{F6ECE853-B45D-40D4-BE6D-9DB1B890B7C3}">
      <dsp:nvSpPr>
        <dsp:cNvPr id="0" name=""/>
        <dsp:cNvSpPr/>
      </dsp:nvSpPr>
      <dsp:spPr>
        <a:xfrm>
          <a:off x="3066209" y="4343405"/>
          <a:ext cx="2796421" cy="719732"/>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WEBSITE OF BSE &amp; NSE IN CASE OF LISTED COMPANIES </a:t>
          </a:r>
        </a:p>
      </dsp:txBody>
      <dsp:txXfrm>
        <a:off x="3101343" y="4378539"/>
        <a:ext cx="2726153" cy="649464"/>
      </dsp:txXfrm>
    </dsp:sp>
    <dsp:sp modelId="{31A98072-ACAA-4121-B976-2C21A345C8B9}">
      <dsp:nvSpPr>
        <dsp:cNvPr id="0" name=""/>
        <dsp:cNvSpPr/>
      </dsp:nvSpPr>
      <dsp:spPr>
        <a:xfrm>
          <a:off x="2658392" y="3490920"/>
          <a:ext cx="2817797" cy="719732"/>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WEBSITE OF THE COMPANY</a:t>
          </a:r>
        </a:p>
      </dsp:txBody>
      <dsp:txXfrm>
        <a:off x="2693526" y="3526054"/>
        <a:ext cx="2747529" cy="649464"/>
      </dsp:txXfrm>
    </dsp:sp>
    <dsp:sp modelId="{29AC1491-EDDA-4B82-B9E1-D541CC6D52D8}">
      <dsp:nvSpPr>
        <dsp:cNvPr id="0" name=""/>
        <dsp:cNvSpPr/>
      </dsp:nvSpPr>
      <dsp:spPr>
        <a:xfrm>
          <a:off x="1847006" y="2133599"/>
          <a:ext cx="3218645" cy="1008057"/>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COMMUNICATION WITH THE CS OF THE COMPANY AND THE OFFICERS OF THE COMPANY</a:t>
          </a:r>
        </a:p>
      </dsp:txBody>
      <dsp:txXfrm>
        <a:off x="1896215" y="2182808"/>
        <a:ext cx="3120227" cy="909639"/>
      </dsp:txXfrm>
    </dsp:sp>
    <dsp:sp modelId="{45C2CAE0-9CDC-4B9E-A71D-D6BADD272034}">
      <dsp:nvSpPr>
        <dsp:cNvPr id="0" name=""/>
        <dsp:cNvSpPr/>
      </dsp:nvSpPr>
      <dsp:spPr>
        <a:xfrm>
          <a:off x="2228013" y="948331"/>
          <a:ext cx="2811046" cy="956668"/>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COMPLIANCE CERTIFICATES GIVEN TO THE MANAGEMENT</a:t>
          </a:r>
        </a:p>
      </dsp:txBody>
      <dsp:txXfrm>
        <a:off x="2274714" y="995032"/>
        <a:ext cx="2717644" cy="863266"/>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1">
  <dgm:title val=""/>
  <dgm:desc val=""/>
  <dgm:catLst>
    <dgm:cat type="hierarchy" pri="7000"/>
    <dgm:cat type="list" pri="23000"/>
    <dgm:cat type="relationship" pri="102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6#1">
  <dgm:title val=""/>
  <dgm:desc val=""/>
  <dgm:catLst>
    <dgm:cat type="relationship" pri="126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2900"/>
          </a:xfrm>
          <a:prstGeom prst="rect">
            <a:avLst/>
          </a:prstGeom>
        </p:spPr>
        <p:txBody>
          <a:bodyPr vert="horz" lIns="91440" tIns="45720" rIns="91440" bIns="45720" rtlCol="0"/>
          <a:lstStyle>
            <a:lvl1pPr algn="r">
              <a:defRPr sz="1200"/>
            </a:lvl1pPr>
          </a:lstStyle>
          <a:p>
            <a:fld id="{D24F1E0E-5813-40EE-AA3F-AE3C34E60C28}" type="datetimeFigureOut">
              <a:rPr lang="en-US" smtClean="0"/>
              <a:pPr/>
              <a:t>8/22/2022</a:t>
            </a:fld>
            <a:endParaRPr lang="en-US"/>
          </a:p>
        </p:txBody>
      </p:sp>
      <p:sp>
        <p:nvSpPr>
          <p:cNvPr id="4" name="Slide Image Placeholder 3"/>
          <p:cNvSpPr>
            <a:spLocks noGrp="1" noRot="1" noChangeAspect="1"/>
          </p:cNvSpPr>
          <p:nvPr>
            <p:ph type="sldImg" idx="2"/>
          </p:nvPr>
        </p:nvSpPr>
        <p:spPr>
          <a:xfrm>
            <a:off x="3810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257550"/>
            <a:ext cx="97536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2900"/>
          </a:xfrm>
          <a:prstGeom prst="rect">
            <a:avLst/>
          </a:prstGeom>
        </p:spPr>
        <p:txBody>
          <a:bodyPr vert="horz" lIns="91440" tIns="45720" rIns="91440" bIns="45720" rtlCol="0" anchor="b"/>
          <a:lstStyle>
            <a:lvl1pPr algn="r">
              <a:defRPr sz="1200"/>
            </a:lvl1pPr>
          </a:lstStyle>
          <a:p>
            <a:fld id="{4CA7B7B3-29A2-44F8-B43B-C4276D92F8F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3810000" y="514350"/>
            <a:ext cx="4572000" cy="2571750"/>
          </a:xfrm>
          <a:noFill/>
          <a:ln>
            <a:solidFill>
              <a:srgbClr val="000000"/>
            </a:solidFill>
            <a:miter lim="800000"/>
            <a:headEnd/>
            <a:tailEnd/>
          </a:ln>
        </p:spPr>
      </p:sp>
      <p:sp>
        <p:nvSpPr>
          <p:cNvPr id="2765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7652" name="Rectangle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0D3AE7-6018-4AFD-8AF4-DC00B9CA786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A7B7B3-29A2-44F8-B43B-C4276D92F8F8}"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1D8BD707-D9CF-40AE-B4C6-C98DA3205C09}" type="datetimeFigureOut">
              <a:rPr lang="en-US" smtClean="0"/>
              <a:pPr/>
              <a:t>8/22/2022</a:t>
            </a:fld>
            <a:endParaRPr lang="en-US"/>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pPr marL="12700">
              <a:lnSpc>
                <a:spcPct val="100000"/>
              </a:lnSpc>
              <a:spcBef>
                <a:spcPts val="100"/>
              </a:spcBef>
            </a:pPr>
            <a:r>
              <a:rPr lang="en-US"/>
              <a:t>Page No.</a:t>
            </a:r>
            <a:r>
              <a:rPr lang="en-US" spc="-95"/>
              <a:t> </a:t>
            </a:r>
            <a:fld id="{81D60167-4931-47E6-BA6A-407CBD079E47}" type="slidenum">
              <a:rPr lang="en-US" smtClean="0"/>
              <a:pPr marL="12700">
                <a:lnSpc>
                  <a:spcPct val="100000"/>
                </a:lnSpc>
                <a:spcBef>
                  <a:spcPts val="100"/>
                </a:spcBef>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12700">
              <a:lnSpc>
                <a:spcPct val="100000"/>
              </a:lnSpc>
              <a:spcBef>
                <a:spcPts val="100"/>
              </a:spcBef>
            </a:pPr>
            <a:r>
              <a:rPr lang="en-US"/>
              <a:t>Page No.</a:t>
            </a:r>
            <a:r>
              <a:rPr lang="en-US" spc="-95"/>
              <a:t> </a:t>
            </a:r>
            <a:fld id="{81D60167-4931-47E6-BA6A-407CBD079E47}" type="slidenum">
              <a:rPr lang="en-US" smtClean="0"/>
              <a:pPr marL="12700">
                <a:lnSpc>
                  <a:spcPct val="100000"/>
                </a:lnSpc>
                <a:spcBef>
                  <a:spcPts val="100"/>
                </a:spcBef>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1D8BD707-D9CF-40AE-B4C6-C98DA3205C09}" type="datetimeFigureOut">
              <a:rPr lang="en-US" smtClean="0"/>
              <a:pPr/>
              <a:t>8/22/2022</a:t>
            </a:fld>
            <a:endParaRPr lang="en-US"/>
          </a:p>
        </p:txBody>
      </p:sp>
      <p:sp>
        <p:nvSpPr>
          <p:cNvPr id="5" name="Footer Placeholder 4"/>
          <p:cNvSpPr>
            <a:spLocks noGrp="1"/>
          </p:cNvSpPr>
          <p:nvPr>
            <p:ph type="ftr" sz="quarter" idx="11"/>
          </p:nvPr>
        </p:nvSpPr>
        <p:spPr>
          <a:xfrm>
            <a:off x="609602" y="6248208"/>
            <a:ext cx="7431311" cy="365125"/>
          </a:xfrm>
        </p:spPr>
        <p:txBody>
          <a:bodyPr/>
          <a:lstStyle/>
          <a:p>
            <a:endParaRPr lang="en-US"/>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8075084" y="103716"/>
            <a:ext cx="533400" cy="325968"/>
          </a:xfrm>
        </p:spPr>
        <p:txBody>
          <a:bodyPr/>
          <a:lstStyle/>
          <a:p>
            <a:pPr marL="12700">
              <a:lnSpc>
                <a:spcPct val="100000"/>
              </a:lnSpc>
              <a:spcBef>
                <a:spcPts val="100"/>
              </a:spcBef>
            </a:pPr>
            <a:r>
              <a:rPr lang="en-US"/>
              <a:t>Page No.</a:t>
            </a:r>
            <a:r>
              <a:rPr lang="en-US" spc="-95"/>
              <a:t> </a:t>
            </a:r>
            <a:fld id="{81D60167-4931-47E6-BA6A-407CBD079E47}" type="slidenum">
              <a:rPr lang="en-US" smtClean="0"/>
              <a:pPr marL="12700">
                <a:lnSpc>
                  <a:spcPct val="100000"/>
                </a:lnSpc>
                <a:spcBef>
                  <a:spcPts val="100"/>
                </a:spcBef>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AE1D471F-08DA-4CB6-B57E-3A533E901EA9}" type="slidenum">
              <a:rPr lang="es-ES"/>
              <a:pPr>
                <a:defRPr/>
              </a:pPr>
              <a:t>‹#›</a:t>
            </a:fld>
            <a:endParaRPr lang="es-ES"/>
          </a:p>
        </p:txBody>
      </p:sp>
    </p:spTree>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ABE00C6C-BA05-435A-8F87-E68F3E3D5A51}" type="slidenum">
              <a:rPr lang="es-ES"/>
              <a:pPr>
                <a:defRPr/>
              </a:pPr>
              <a:t>‹#›</a:t>
            </a:fld>
            <a:endParaRPr lang="es-ES"/>
          </a:p>
        </p:txBody>
      </p:sp>
    </p:spTree>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55DE2A9-B656-4253-8E92-E4BC85ACCAC7}" type="slidenum">
              <a:rPr lang="es-ES"/>
              <a:pPr>
                <a:defRPr/>
              </a:pPr>
              <a:t>‹#›</a:t>
            </a:fld>
            <a:endParaRPr lang="es-ES"/>
          </a:p>
        </p:txBody>
      </p:sp>
    </p:spTree>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408A34DA-F259-4EDC-B615-0CC1E33D7A82}" type="slidenum">
              <a:rPr lang="es-ES"/>
              <a:pPr>
                <a:defRPr/>
              </a:pPr>
              <a:t>‹#›</a:t>
            </a:fld>
            <a:endParaRPr lang="es-ES"/>
          </a:p>
        </p:txBody>
      </p:sp>
    </p:spTree>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43CEBB42-01CE-4638-B330-BC77BC2BAAD5}" type="slidenum">
              <a:rPr lang="es-ES"/>
              <a:pPr>
                <a:defRPr/>
              </a:pPr>
              <a:t>‹#›</a:t>
            </a:fld>
            <a:endParaRPr lang="es-ES"/>
          </a:p>
        </p:txBody>
      </p:sp>
    </p:spTree>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44561107-8BD5-4D5A-B7D7-52E8F444CE14}" type="slidenum">
              <a:rPr lang="es-ES"/>
              <a:pPr>
                <a:defRPr/>
              </a:pPr>
              <a:t>‹#›</a:t>
            </a:fld>
            <a:endParaRPr lang="es-ES"/>
          </a:p>
        </p:txBody>
      </p:sp>
    </p:spTree>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81965B11-95E0-4A8B-978D-7F90163964D0}" type="slidenum">
              <a:rPr lang="es-ES"/>
              <a:pPr>
                <a:defRPr/>
              </a:pPr>
              <a:t>‹#›</a:t>
            </a:fld>
            <a:endParaRPr lang="es-ES"/>
          </a:p>
        </p:txBody>
      </p:sp>
    </p:spTree>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E5A99391-A90F-4486-8F63-C8E1A1596968}" type="slidenum">
              <a:rPr lang="es-ES"/>
              <a:pPr>
                <a:defRPr/>
              </a:pPr>
              <a:t>‹#›</a:t>
            </a:fld>
            <a:endParaRPr lang="es-E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marL="12700">
              <a:lnSpc>
                <a:spcPct val="100000"/>
              </a:lnSpc>
              <a:spcBef>
                <a:spcPts val="100"/>
              </a:spcBef>
            </a:pPr>
            <a:r>
              <a:rPr lang="en-US"/>
              <a:t>Page No.</a:t>
            </a:r>
            <a:r>
              <a:rPr lang="en-US" spc="-95"/>
              <a:t> </a:t>
            </a:r>
            <a:fld id="{81D60167-4931-47E6-BA6A-407CBD079E47}" type="slidenum">
              <a:rPr lang="en-US" smtClean="0"/>
              <a:pPr marL="12700">
                <a:lnSpc>
                  <a:spcPct val="100000"/>
                </a:lnSpc>
                <a:spcBef>
                  <a:spcPts val="100"/>
                </a:spcBef>
              </a:pPr>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A9C48FB2-A461-411B-8E4B-489D8C98A079}" type="slidenum">
              <a:rPr lang="es-ES"/>
              <a:pPr>
                <a:defRPr/>
              </a:pPr>
              <a:t>‹#›</a:t>
            </a:fld>
            <a:endParaRPr lang="es-ES"/>
          </a:p>
        </p:txBody>
      </p:sp>
    </p:spTree>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9D5FFD2-5542-4B51-8D05-CC341F398370}" type="slidenum">
              <a:rPr lang="es-ES"/>
              <a:pPr>
                <a:defRPr/>
              </a:pPr>
              <a:t>‹#›</a:t>
            </a:fld>
            <a:endParaRPr lang="es-ES"/>
          </a:p>
        </p:txBody>
      </p:sp>
    </p:spTree>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49CEFE0-8F22-4837-884A-4CF54F4E6FFC}" type="slidenum">
              <a:rPr lang="es-ES"/>
              <a:pPr>
                <a:defRPr/>
              </a:pPr>
              <a:t>‹#›</a:t>
            </a:fld>
            <a:endParaRPr lang="es-E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D8BD707-D9CF-40AE-B4C6-C98DA3205C09}" type="datetimeFigureOut">
              <a:rPr lang="en-US" smtClean="0"/>
              <a:pPr/>
              <a:t>8/22/2022</a:t>
            </a:fld>
            <a:endParaRPr lang="en-US"/>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pPr marL="12700">
              <a:lnSpc>
                <a:spcPct val="100000"/>
              </a:lnSpc>
              <a:spcBef>
                <a:spcPts val="100"/>
              </a:spcBef>
            </a:pPr>
            <a:r>
              <a:rPr lang="en-US"/>
              <a:t>Page No.</a:t>
            </a:r>
            <a:r>
              <a:rPr lang="en-US" spc="-95"/>
              <a:t> </a:t>
            </a:r>
            <a:fld id="{81D60167-4931-47E6-BA6A-407CBD079E47}" type="slidenum">
              <a:rPr lang="en-US" smtClean="0"/>
              <a:pPr marL="12700">
                <a:lnSpc>
                  <a:spcPct val="100000"/>
                </a:lnSpc>
                <a:spcBef>
                  <a:spcPts val="100"/>
                </a:spcBef>
              </a:pPr>
              <a:t>‹#›</a:t>
            </a:fld>
            <a:endParaRPr lang="en-US" dirty="0"/>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8/22/2022</a:t>
            </a:fld>
            <a:endParaRPr lang="en-US"/>
          </a:p>
        </p:txBody>
      </p:sp>
      <p:sp>
        <p:nvSpPr>
          <p:cNvPr id="10" name="Slide Number Placeholder 9"/>
          <p:cNvSpPr>
            <a:spLocks noGrp="1"/>
          </p:cNvSpPr>
          <p:nvPr>
            <p:ph type="sldNum" sz="quarter" idx="16"/>
          </p:nvPr>
        </p:nvSpPr>
        <p:spPr/>
        <p:txBody>
          <a:bodyPr rtlCol="0"/>
          <a:lstStyle/>
          <a:p>
            <a:pPr marL="12700">
              <a:lnSpc>
                <a:spcPct val="100000"/>
              </a:lnSpc>
              <a:spcBef>
                <a:spcPts val="100"/>
              </a:spcBef>
            </a:pPr>
            <a:r>
              <a:rPr lang="en-US"/>
              <a:t>Page No.</a:t>
            </a:r>
            <a:r>
              <a:rPr lang="en-US" spc="-95"/>
              <a:t> </a:t>
            </a:r>
            <a:fld id="{81D60167-4931-47E6-BA6A-407CBD079E47}" type="slidenum">
              <a:rPr lang="en-US" smtClean="0"/>
              <a:pPr marL="12700">
                <a:lnSpc>
                  <a:spcPct val="100000"/>
                </a:lnSpc>
                <a:spcBef>
                  <a:spcPts val="100"/>
                </a:spcBef>
              </a:pPr>
              <a:t>‹#›</a:t>
            </a:fld>
            <a:endParaRPr lang="en-US" dirty="0"/>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8/22/2022</a:t>
            </a:fld>
            <a:endParaRPr lang="en-US"/>
          </a:p>
        </p:txBody>
      </p:sp>
      <p:sp>
        <p:nvSpPr>
          <p:cNvPr id="12" name="Slide Number Placeholder 11"/>
          <p:cNvSpPr>
            <a:spLocks noGrp="1"/>
          </p:cNvSpPr>
          <p:nvPr>
            <p:ph type="sldNum" sz="quarter" idx="16"/>
          </p:nvPr>
        </p:nvSpPr>
        <p:spPr/>
        <p:txBody>
          <a:bodyPr rtlCol="0"/>
          <a:lstStyle/>
          <a:p>
            <a:pPr marL="12700">
              <a:lnSpc>
                <a:spcPct val="100000"/>
              </a:lnSpc>
              <a:spcBef>
                <a:spcPts val="100"/>
              </a:spcBef>
            </a:pPr>
            <a:r>
              <a:rPr lang="en-US"/>
              <a:t>Page No.</a:t>
            </a:r>
            <a:r>
              <a:rPr lang="en-US" spc="-95"/>
              <a:t> </a:t>
            </a:r>
            <a:fld id="{81D60167-4931-47E6-BA6A-407CBD079E47}" type="slidenum">
              <a:rPr lang="en-US" smtClean="0"/>
              <a:pPr marL="12700">
                <a:lnSpc>
                  <a:spcPct val="100000"/>
                </a:lnSpc>
                <a:spcBef>
                  <a:spcPts val="100"/>
                </a:spcBef>
              </a:pPr>
              <a:t>‹#›</a:t>
            </a:fld>
            <a:endParaRPr lang="en-US" dirty="0"/>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marL="12700">
              <a:lnSpc>
                <a:spcPct val="100000"/>
              </a:lnSpc>
              <a:spcBef>
                <a:spcPts val="100"/>
              </a:spcBef>
            </a:pPr>
            <a:r>
              <a:rPr lang="en-US"/>
              <a:t>Page No.</a:t>
            </a:r>
            <a:r>
              <a:rPr lang="en-US" spc="-95"/>
              <a:t> </a:t>
            </a:r>
            <a:fld id="{81D60167-4931-47E6-BA6A-407CBD079E47}" type="slidenum">
              <a:rPr lang="en-US" smtClean="0"/>
              <a:pPr marL="12700">
                <a:lnSpc>
                  <a:spcPct val="100000"/>
                </a:lnSpc>
                <a:spcBef>
                  <a:spcPts val="100"/>
                </a:spcBef>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pPr marL="12700">
              <a:lnSpc>
                <a:spcPct val="100000"/>
              </a:lnSpc>
              <a:spcBef>
                <a:spcPts val="100"/>
              </a:spcBef>
            </a:pPr>
            <a:r>
              <a:rPr lang="en-US"/>
              <a:t>Page No.</a:t>
            </a:r>
            <a:r>
              <a:rPr lang="en-US" spc="-95"/>
              <a:t> </a:t>
            </a:r>
            <a:fld id="{81D60167-4931-47E6-BA6A-407CBD079E47}" type="slidenum">
              <a:rPr lang="en-US" smtClean="0"/>
              <a:pPr marL="12700">
                <a:lnSpc>
                  <a:spcPct val="100000"/>
                </a:lnSpc>
                <a:spcBef>
                  <a:spcPts val="100"/>
                </a:spcBef>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8/22/2022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marL="12700">
              <a:lnSpc>
                <a:spcPct val="100000"/>
              </a:lnSpc>
              <a:spcBef>
                <a:spcPts val="100"/>
              </a:spcBef>
            </a:pPr>
            <a:r>
              <a:rPr lang="en-US"/>
              <a:t>Page No.</a:t>
            </a:r>
            <a:r>
              <a:rPr lang="en-US" spc="-95"/>
              <a:t> </a:t>
            </a:r>
            <a:fld id="{81D60167-4931-47E6-BA6A-407CBD079E47}" type="slidenum">
              <a:rPr lang="en-US" smtClean="0"/>
              <a:pPr marL="12700">
                <a:lnSpc>
                  <a:spcPct val="100000"/>
                </a:lnSpc>
                <a:spcBef>
                  <a:spcPts val="100"/>
                </a:spcBef>
              </a:pPr>
              <a:t>‹#›</a:t>
            </a:fld>
            <a:endParaRPr lang="en-US" dirty="0"/>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331200" y="6248401"/>
            <a:ext cx="3556000" cy="365125"/>
          </a:xfrm>
        </p:spPr>
        <p:txBody>
          <a:bodyPr rtlCol="0"/>
          <a:lstStyle/>
          <a:p>
            <a:fld id="{1D8BD707-D9CF-40AE-B4C6-C98DA3205C09}" type="datetimeFigureOut">
              <a:rPr lang="en-US" smtClean="0"/>
              <a:pPr/>
              <a:t>8/22/2022</a:t>
            </a:fld>
            <a:endParaRPr lang="en-US"/>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pPr marL="12700">
              <a:lnSpc>
                <a:spcPct val="100000"/>
              </a:lnSpc>
              <a:spcBef>
                <a:spcPts val="100"/>
              </a:spcBef>
            </a:pPr>
            <a:r>
              <a:rPr lang="en-US"/>
              <a:t>Page No.</a:t>
            </a:r>
            <a:r>
              <a:rPr lang="en-US" spc="-95"/>
              <a:t> </a:t>
            </a:r>
            <a:fld id="{81D60167-4931-47E6-BA6A-407CBD079E47}" type="slidenum">
              <a:rPr lang="en-US" smtClean="0"/>
              <a:pPr marL="12700">
                <a:lnSpc>
                  <a:spcPct val="100000"/>
                </a:lnSpc>
                <a:spcBef>
                  <a:spcPts val="100"/>
                </a:spcBef>
              </a:pPr>
              <a:t>‹#›</a:t>
            </a:fld>
            <a:endParaRPr lang="en-US" dirty="0"/>
          </a:p>
        </p:txBody>
      </p:sp>
      <p:sp>
        <p:nvSpPr>
          <p:cNvPr id="14" name="Footer Placeholder 13"/>
          <p:cNvSpPr>
            <a:spLocks noGrp="1"/>
          </p:cNvSpPr>
          <p:nvPr>
            <p:ph type="ftr" sz="quarter" idx="12"/>
          </p:nvPr>
        </p:nvSpPr>
        <p:spPr>
          <a:xfrm>
            <a:off x="2133600" y="6248207"/>
            <a:ext cx="6096000" cy="365125"/>
          </a:xfrm>
        </p:spPr>
        <p:txBody>
          <a:bodyPr rtlCol="0"/>
          <a:lstStyle/>
          <a:p>
            <a:endParaRPr lang="en-US"/>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8/22/2022</a:t>
            </a:fld>
            <a:endParaRPr lang="en-US"/>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marL="12700">
              <a:lnSpc>
                <a:spcPct val="100000"/>
              </a:lnSpc>
              <a:spcBef>
                <a:spcPts val="100"/>
              </a:spcBef>
            </a:pPr>
            <a:r>
              <a:rPr lang="en-US"/>
              <a:t>Page No.</a:t>
            </a:r>
            <a:r>
              <a:rPr lang="en-US" spc="-95"/>
              <a:t> </a:t>
            </a:r>
            <a:fld id="{81D60167-4931-47E6-BA6A-407CBD079E47}" type="slidenum">
              <a:rPr lang="en-US" smtClean="0"/>
              <a:pPr marL="12700">
                <a:lnSpc>
                  <a:spcPct val="100000"/>
                </a:lnSpc>
                <a:spcBef>
                  <a:spcPts val="100"/>
                </a:spcBef>
              </a:pPr>
              <a:t>‹#›</a:t>
            </a:fld>
            <a:endParaRPr lang="en-US" dirty="0"/>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s-E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s-E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1323E049-DD45-4D7E-8D62-64EAFE11FCEC}"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sdeepakkukreja@yahoo.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csdeepakkukreja@yaho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diagramData" Target="../diagrams/data2.xml"/><Relationship Id="rId11" Type="http://schemas.microsoft.com/office/2007/relationships/diagramDrawing" Target="../diagrams/drawing2.xml"/><Relationship Id="rId5" Type="http://schemas.openxmlformats.org/officeDocument/2006/relationships/diagramColors" Target="../diagrams/colors1.xml"/><Relationship Id="rId10" Type="http://schemas.microsoft.com/office/2007/relationships/diagramDrawing" Target="../diagrams/drawing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3257014"/>
            <a:ext cx="12192000" cy="3570208"/>
          </a:xfrm>
          <a:prstGeom prst="rect">
            <a:avLst/>
          </a:prstGeom>
          <a:solidFill>
            <a:schemeClr val="bg1"/>
          </a:solidFill>
        </p:spPr>
        <p:txBody>
          <a:bodyPr wrap="square">
            <a:spAutoFit/>
          </a:bodyPr>
          <a:lstStyle/>
          <a:p>
            <a:pPr>
              <a:defRPr/>
            </a:pPr>
            <a:endParaRPr lang="en-US" sz="2000" b="1" dirty="0">
              <a:ln w="1905"/>
              <a:effectLst>
                <a:innerShdw blurRad="69850" dist="43180" dir="5400000">
                  <a:srgbClr val="000000">
                    <a:alpha val="65000"/>
                  </a:srgbClr>
                </a:innerShdw>
              </a:effectLst>
              <a:latin typeface="Arial Rounded MT Bold" pitchFamily="34" charset="0"/>
              <a:cs typeface="Aharoni" pitchFamily="2" charset="-79"/>
            </a:endParaRPr>
          </a:p>
          <a:p>
            <a:pPr>
              <a:defRPr/>
            </a:pPr>
            <a:endParaRPr lang="en-US" dirty="0">
              <a:ln w="1905"/>
              <a:effectLst>
                <a:innerShdw blurRad="69850" dist="43180" dir="5400000">
                  <a:srgbClr val="000000">
                    <a:alpha val="65000"/>
                  </a:srgbClr>
                </a:innerShdw>
              </a:effectLst>
              <a:latin typeface="Arial Rounded MT Bold" pitchFamily="34" charset="0"/>
              <a:cs typeface="Aharoni" pitchFamily="2" charset="-79"/>
            </a:endParaRPr>
          </a:p>
          <a:p>
            <a:pPr>
              <a:defRPr/>
            </a:pPr>
            <a:r>
              <a:rPr lang="en-US" dirty="0">
                <a:ln w="1905"/>
                <a:effectLst>
                  <a:innerShdw blurRad="69850" dist="43180" dir="5400000">
                    <a:srgbClr val="000000">
                      <a:alpha val="65000"/>
                    </a:srgbClr>
                  </a:innerShdw>
                </a:effectLst>
                <a:latin typeface="Arial Rounded MT Bold" pitchFamily="34" charset="0"/>
                <a:cs typeface="Aharoni" pitchFamily="2" charset="-79"/>
              </a:rPr>
              <a:t>By</a:t>
            </a:r>
            <a:r>
              <a:rPr lang="en-US" sz="2000" dirty="0">
                <a:ln w="1905"/>
                <a:effectLst>
                  <a:innerShdw blurRad="69850" dist="43180" dir="5400000">
                    <a:srgbClr val="000000">
                      <a:alpha val="65000"/>
                    </a:srgbClr>
                  </a:innerShdw>
                </a:effectLst>
                <a:latin typeface="Arial Rounded MT Bold" pitchFamily="34" charset="0"/>
                <a:cs typeface="Aharoni" pitchFamily="2" charset="-79"/>
              </a:rPr>
              <a:t>:</a:t>
            </a:r>
          </a:p>
          <a:p>
            <a:pPr>
              <a:defRPr/>
            </a:pPr>
            <a:r>
              <a:rPr lang="en-US" sz="3600" b="1" dirty="0">
                <a:ln w="1905"/>
                <a:effectLst>
                  <a:innerShdw blurRad="69850" dist="43180" dir="5400000">
                    <a:srgbClr val="000000">
                      <a:alpha val="65000"/>
                    </a:srgbClr>
                  </a:innerShdw>
                </a:effectLst>
                <a:latin typeface="Arial Rounded MT Bold" pitchFamily="34" charset="0"/>
                <a:cs typeface="Aharoni" pitchFamily="2" charset="-79"/>
              </a:rPr>
              <a:t>CS DEEPAK KUKREJA</a:t>
            </a:r>
          </a:p>
          <a:p>
            <a:pPr>
              <a:defRPr/>
            </a:pPr>
            <a:r>
              <a:rPr lang="en-US" sz="2000" dirty="0">
                <a:ln w="1905"/>
                <a:effectLst>
                  <a:innerShdw blurRad="69850" dist="43180" dir="5400000">
                    <a:srgbClr val="000000">
                      <a:alpha val="65000"/>
                    </a:srgbClr>
                  </a:innerShdw>
                </a:effectLst>
                <a:latin typeface="Arial Rounded MT Bold" pitchFamily="34" charset="0"/>
                <a:cs typeface="Aharoni" pitchFamily="2" charset="-79"/>
              </a:rPr>
              <a:t>FCS, IP., ACIS(UK), LL.B., </a:t>
            </a:r>
            <a:r>
              <a:rPr lang="en-US" sz="2000" dirty="0" err="1">
                <a:ln w="1905"/>
                <a:effectLst>
                  <a:innerShdw blurRad="69850" dist="43180" dir="5400000">
                    <a:srgbClr val="000000">
                      <a:alpha val="65000"/>
                    </a:srgbClr>
                  </a:innerShdw>
                </a:effectLst>
                <a:latin typeface="Arial Rounded MT Bold" pitchFamily="34" charset="0"/>
                <a:cs typeface="Aharoni" pitchFamily="2" charset="-79"/>
              </a:rPr>
              <a:t>B.Com</a:t>
            </a:r>
            <a:r>
              <a:rPr lang="en-US" sz="2000" dirty="0">
                <a:ln w="1905"/>
                <a:effectLst>
                  <a:innerShdw blurRad="69850" dist="43180" dir="5400000">
                    <a:srgbClr val="000000">
                      <a:alpha val="65000"/>
                    </a:srgbClr>
                  </a:innerShdw>
                </a:effectLst>
                <a:latin typeface="Arial Rounded MT Bold" pitchFamily="34" charset="0"/>
                <a:cs typeface="Aharoni" pitchFamily="2" charset="-79"/>
              </a:rPr>
              <a:t>.</a:t>
            </a:r>
            <a:endParaRPr lang="en-US" sz="2000" b="1" dirty="0">
              <a:ln w="1905"/>
              <a:effectLst>
                <a:innerShdw blurRad="69850" dist="43180" dir="5400000">
                  <a:srgbClr val="000000">
                    <a:alpha val="65000"/>
                  </a:srgbClr>
                </a:innerShdw>
              </a:effectLst>
              <a:latin typeface="Arial Rounded MT Bold" pitchFamily="34" charset="0"/>
              <a:cs typeface="Aharoni" pitchFamily="2" charset="-79"/>
            </a:endParaRPr>
          </a:p>
          <a:p>
            <a:pPr>
              <a:defRPr/>
            </a:pPr>
            <a:r>
              <a:rPr lang="en-US" sz="2000" dirty="0">
                <a:ln w="1905"/>
                <a:effectLst>
                  <a:innerShdw blurRad="69850" dist="43180" dir="5400000">
                    <a:srgbClr val="000000">
                      <a:alpha val="65000"/>
                    </a:srgbClr>
                  </a:innerShdw>
                </a:effectLst>
                <a:latin typeface="Arial Rounded MT Bold" pitchFamily="34" charset="0"/>
                <a:cs typeface="Aharoni" pitchFamily="2" charset="-79"/>
              </a:rPr>
              <a:t>Former  Chairman, ICSI-NIRC</a:t>
            </a:r>
          </a:p>
          <a:p>
            <a:pPr>
              <a:defRPr/>
            </a:pPr>
            <a:r>
              <a:rPr lang="en-US" sz="2000" dirty="0">
                <a:ln w="1905"/>
                <a:effectLst>
                  <a:innerShdw blurRad="69850" dist="43180" dir="5400000">
                    <a:srgbClr val="000000">
                      <a:alpha val="65000"/>
                    </a:srgbClr>
                  </a:innerShdw>
                </a:effectLst>
                <a:latin typeface="Arial Rounded MT Bold" pitchFamily="34" charset="0"/>
                <a:cs typeface="Aharoni" pitchFamily="2" charset="-79"/>
              </a:rPr>
              <a:t>Partner </a:t>
            </a:r>
            <a:r>
              <a:rPr lang="en-US" sz="2000" b="1" dirty="0">
                <a:latin typeface="Arial Rounded MT Bold" pitchFamily="34" charset="0"/>
                <a:cs typeface="Aharoni" pitchFamily="2" charset="-79"/>
              </a:rPr>
              <a:t>| </a:t>
            </a:r>
            <a:r>
              <a:rPr lang="en-US" sz="2800" b="1" dirty="0">
                <a:ln w="1905"/>
                <a:solidFill>
                  <a:srgbClr val="000099"/>
                </a:solidFill>
                <a:effectLst>
                  <a:innerShdw blurRad="69850" dist="43180" dir="5400000">
                    <a:srgbClr val="000000">
                      <a:alpha val="65000"/>
                    </a:srgbClr>
                  </a:innerShdw>
                </a:effectLst>
                <a:latin typeface="Arial Black" pitchFamily="34" charset="0"/>
                <a:cs typeface="Aharoni" pitchFamily="2" charset="-79"/>
              </a:rPr>
              <a:t>DMK ASSOCIATES</a:t>
            </a:r>
            <a:r>
              <a:rPr lang="en-US" sz="2000" b="1" dirty="0">
                <a:latin typeface="Arial Rounded MT Bold" pitchFamily="34" charset="0"/>
                <a:cs typeface="Aharoni" pitchFamily="2" charset="-79"/>
              </a:rPr>
              <a:t>|</a:t>
            </a:r>
            <a:r>
              <a:rPr lang="en-US" sz="2000" b="1" dirty="0">
                <a:ln w="1905"/>
                <a:effectLst>
                  <a:innerShdw blurRad="69850" dist="43180" dir="5400000">
                    <a:srgbClr val="000000">
                      <a:alpha val="65000"/>
                    </a:srgbClr>
                  </a:innerShdw>
                </a:effectLst>
                <a:latin typeface="Arial Rounded MT Bold" pitchFamily="34" charset="0"/>
                <a:cs typeface="Aharoni" pitchFamily="2" charset="-79"/>
              </a:rPr>
              <a:t> </a:t>
            </a:r>
            <a:r>
              <a:rPr lang="en-US" sz="2000" dirty="0">
                <a:ln w="1905"/>
                <a:effectLst>
                  <a:innerShdw blurRad="69850" dist="43180" dir="5400000">
                    <a:srgbClr val="000000">
                      <a:alpha val="65000"/>
                    </a:srgbClr>
                  </a:innerShdw>
                </a:effectLst>
                <a:latin typeface="Arial Rounded MT Bold" pitchFamily="34" charset="0"/>
                <a:cs typeface="Aharoni" pitchFamily="2" charset="-79"/>
              </a:rPr>
              <a:t>Company Secretaries</a:t>
            </a:r>
          </a:p>
          <a:p>
            <a:pPr>
              <a:defRPr/>
            </a:pPr>
            <a:r>
              <a:rPr lang="en-US" dirty="0">
                <a:latin typeface="Arial Rounded MT Bold" pitchFamily="34" charset="0"/>
                <a:cs typeface="Aharoni" pitchFamily="2" charset="-79"/>
              </a:rPr>
              <a:t>Mobile</a:t>
            </a:r>
            <a:r>
              <a:rPr lang="en-US" sz="2000" dirty="0">
                <a:latin typeface="Arial Rounded MT Bold" pitchFamily="34" charset="0"/>
                <a:cs typeface="Aharoni" pitchFamily="2" charset="-79"/>
              </a:rPr>
              <a:t>: +919871315000</a:t>
            </a:r>
          </a:p>
          <a:p>
            <a:pPr>
              <a:defRPr/>
            </a:pPr>
            <a:r>
              <a:rPr lang="en-US" dirty="0">
                <a:latin typeface="Arial Rounded MT Bold" pitchFamily="34" charset="0"/>
                <a:cs typeface="Aharoni" pitchFamily="2" charset="-79"/>
              </a:rPr>
              <a:t>Email</a:t>
            </a:r>
            <a:r>
              <a:rPr lang="en-US" sz="2000" dirty="0">
                <a:latin typeface="Arial Rounded MT Bold" pitchFamily="34" charset="0"/>
                <a:cs typeface="Aharoni" pitchFamily="2" charset="-79"/>
              </a:rPr>
              <a:t>: </a:t>
            </a:r>
            <a:r>
              <a:rPr lang="en-US" sz="2000" u="sng" dirty="0">
                <a:latin typeface="Arial Rounded MT Bold" pitchFamily="34" charset="0"/>
                <a:cs typeface="Aharoni" pitchFamily="2" charset="-79"/>
                <a:hlinkClick r:id="rId3"/>
              </a:rPr>
              <a:t>csdeepakkukreja@yahoo.com</a:t>
            </a:r>
            <a:endParaRPr lang="en-IN" sz="2400" u="sng" cap="all" dirty="0">
              <a:ln w="9000" cmpd="sng">
                <a:solidFill>
                  <a:schemeClr val="accent4">
                    <a:shade val="50000"/>
                    <a:satMod val="120000"/>
                  </a:schemeClr>
                </a:solidFill>
                <a:prstDash val="solid"/>
              </a:ln>
              <a:effectLst>
                <a:reflection blurRad="12700" stA="28000" endPos="45000" dist="1000" dir="5400000" sy="-100000" algn="bl" rotWithShape="0"/>
              </a:effectLst>
              <a:latin typeface="Arial Rounded MT Bold" pitchFamily="34" charset="0"/>
              <a:cs typeface="Aharoni" pitchFamily="2" charset="-79"/>
            </a:endParaRPr>
          </a:p>
          <a:p>
            <a:pPr>
              <a:defRPr/>
            </a:pPr>
            <a:r>
              <a:rPr lang="en-US" dirty="0">
                <a:latin typeface="Arial Rounded MT Bold" pitchFamily="34" charset="0"/>
                <a:cs typeface="Aharoni" pitchFamily="2" charset="-79"/>
              </a:rPr>
              <a:t>Web</a:t>
            </a:r>
            <a:r>
              <a:rPr lang="en-US" sz="2400" dirty="0">
                <a:latin typeface="Arial Rounded MT Bold" pitchFamily="34" charset="0"/>
                <a:cs typeface="Aharoni" pitchFamily="2" charset="-79"/>
              </a:rPr>
              <a:t>:</a:t>
            </a:r>
            <a:r>
              <a:rPr lang="en-US" sz="2400" i="1" dirty="0">
                <a:latin typeface="Arial Rounded MT Bold" pitchFamily="34" charset="0"/>
                <a:cs typeface="Aharoni" pitchFamily="2" charset="-79"/>
              </a:rPr>
              <a:t> </a:t>
            </a:r>
            <a:r>
              <a:rPr lang="en-US" sz="2400" dirty="0">
                <a:solidFill>
                  <a:schemeClr val="accent2"/>
                </a:solidFill>
                <a:latin typeface="Arial Rounded MT Bold" pitchFamily="34" charset="0"/>
                <a:cs typeface="Aharoni" pitchFamily="2" charset="-79"/>
              </a:rPr>
              <a:t>www.dmkassociates.in</a:t>
            </a:r>
            <a:endPar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5" name="Title 14"/>
          <p:cNvSpPr>
            <a:spLocks noGrp="1"/>
          </p:cNvSpPr>
          <p:nvPr>
            <p:ph type="ctrTitle"/>
          </p:nvPr>
        </p:nvSpPr>
        <p:spPr>
          <a:xfrm>
            <a:off x="0" y="2819400"/>
            <a:ext cx="12192000" cy="1371600"/>
          </a:xfrm>
          <a:solidFill>
            <a:srgbClr val="E34E13"/>
          </a:solidFill>
        </p:spPr>
        <p:txBody>
          <a:bodyPr>
            <a:noAutofit/>
          </a:bodyPr>
          <a:lstStyle/>
          <a:p>
            <a:pPr>
              <a:defRPr/>
            </a:pPr>
            <a:r>
              <a:rPr lang="en-US" b="1" dirty="0">
                <a:ln w="18415" cmpd="sng">
                  <a:solidFill>
                    <a:srgbClr val="FFFFFF"/>
                  </a:solidFill>
                  <a:prstDash val="solid"/>
                </a:ln>
                <a:solidFill>
                  <a:schemeClr val="bg1"/>
                </a:solidFill>
                <a:effectLst>
                  <a:outerShdw blurRad="63500" dir="3600000" algn="tl" rotWithShape="0">
                    <a:srgbClr val="000000">
                      <a:alpha val="70000"/>
                    </a:srgbClr>
                  </a:outerShdw>
                </a:effectLst>
              </a:rPr>
              <a:t>PRACTICAL ASPECTS OF</a:t>
            </a:r>
            <a:br>
              <a:rPr lang="en-US" b="1" dirty="0">
                <a:ln w="18415" cmpd="sng">
                  <a:solidFill>
                    <a:srgbClr val="FFFFFF"/>
                  </a:solidFill>
                  <a:prstDash val="solid"/>
                </a:ln>
                <a:solidFill>
                  <a:schemeClr val="bg1"/>
                </a:solidFill>
                <a:effectLst>
                  <a:outerShdw blurRad="63500" dir="3600000" algn="tl" rotWithShape="0">
                    <a:srgbClr val="000000">
                      <a:alpha val="70000"/>
                    </a:srgbClr>
                  </a:outerShdw>
                </a:effectLst>
              </a:rPr>
            </a:br>
            <a:r>
              <a:rPr lang="en-US" b="1" dirty="0">
                <a:ln w="18415" cmpd="sng">
                  <a:solidFill>
                    <a:srgbClr val="FFFFFF"/>
                  </a:solidFill>
                  <a:prstDash val="solid"/>
                </a:ln>
                <a:solidFill>
                  <a:schemeClr val="bg1"/>
                </a:solidFill>
                <a:effectLst>
                  <a:outerShdw blurRad="63500" dir="3600000" algn="tl" rotWithShape="0">
                    <a:srgbClr val="000000">
                      <a:alpha val="70000"/>
                    </a:srgbClr>
                  </a:outerShdw>
                </a:effectLst>
              </a:rPr>
              <a:t> SECRETARIAL AUDIT</a:t>
            </a:r>
          </a:p>
        </p:txBody>
      </p:sp>
      <p:pic>
        <p:nvPicPr>
          <p:cNvPr id="27650" name="Picture 2" descr="6 Reasons Your Organization Needs an IT Compliance Audit"/>
          <p:cNvPicPr>
            <a:picLocks noChangeAspect="1" noChangeArrowheads="1"/>
          </p:cNvPicPr>
          <p:nvPr/>
        </p:nvPicPr>
        <p:blipFill>
          <a:blip r:embed="rId4"/>
          <a:srcRect/>
          <a:stretch>
            <a:fillRect/>
          </a:stretch>
        </p:blipFill>
        <p:spPr bwMode="auto">
          <a:xfrm>
            <a:off x="0" y="0"/>
            <a:ext cx="7391400" cy="2895600"/>
          </a:xfrm>
          <a:prstGeom prst="rect">
            <a:avLst/>
          </a:prstGeom>
          <a:noFill/>
        </p:spPr>
      </p:pic>
      <p:pic>
        <p:nvPicPr>
          <p:cNvPr id="27652" name="Picture 4" descr="How Does a Magnifying Glass Make Things Appear Bigger? | Wonderopolis"/>
          <p:cNvPicPr>
            <a:picLocks noChangeAspect="1" noChangeArrowheads="1"/>
          </p:cNvPicPr>
          <p:nvPr/>
        </p:nvPicPr>
        <p:blipFill>
          <a:blip r:embed="rId5"/>
          <a:srcRect/>
          <a:stretch>
            <a:fillRect/>
          </a:stretch>
        </p:blipFill>
        <p:spPr bwMode="auto">
          <a:xfrm>
            <a:off x="7391400" y="0"/>
            <a:ext cx="4800600" cy="2895600"/>
          </a:xfrm>
          <a:prstGeom prst="rect">
            <a:avLst/>
          </a:prstGeom>
          <a:noFill/>
        </p:spPr>
      </p:pic>
      <p:pic>
        <p:nvPicPr>
          <p:cNvPr id="8" name="Picture 7" descr="G:\Users\DEEPAK\Desktop\Untitled.png"/>
          <p:cNvPicPr/>
          <p:nvPr/>
        </p:nvPicPr>
        <p:blipFill>
          <a:blip r:embed="rId6"/>
          <a:srcRect/>
          <a:stretch>
            <a:fillRect/>
          </a:stretch>
        </p:blipFill>
        <p:spPr bwMode="auto">
          <a:xfrm>
            <a:off x="9448800" y="6096000"/>
            <a:ext cx="2743200" cy="762000"/>
          </a:xfrm>
          <a:prstGeom prst="rect">
            <a:avLst/>
          </a:prstGeom>
          <a:noFill/>
          <a:ln w="9525">
            <a:noFill/>
            <a:miter lim="800000"/>
            <a:headEnd/>
            <a:tailEnd/>
          </a:ln>
        </p:spPr>
      </p:pic>
    </p:spTree>
  </p:cSld>
  <p:clrMapOvr>
    <a:masterClrMapping/>
  </p:clrMapOvr>
  <p:transition>
    <p:cover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762000" y="0"/>
            <a:ext cx="11430000" cy="12192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SOURCE OF INFORMATION</a:t>
            </a:r>
            <a:r>
              <a:rPr kumimoji="0" lang="en-US" sz="4000" b="1" i="0" u="none" strike="noStrike" kern="1200" cap="none" spc="0" normalizeH="0" noProof="0" dirty="0">
                <a:ln>
                  <a:noFill/>
                </a:ln>
                <a:solidFill>
                  <a:schemeClr val="tx1"/>
                </a:solidFill>
                <a:effectLst/>
                <a:uLnTx/>
                <a:uFillTx/>
                <a:latin typeface="+mj-lt"/>
                <a:ea typeface="+mj-ea"/>
                <a:cs typeface="+mj-cs"/>
              </a:rPr>
              <a:t> FOR</a:t>
            </a:r>
            <a:br>
              <a:rPr kumimoji="0" lang="en-US" sz="4000" b="1" i="0" u="none" strike="noStrike" kern="1200" cap="none" spc="0" normalizeH="0" noProof="0" dirty="0">
                <a:ln>
                  <a:noFill/>
                </a:ln>
                <a:solidFill>
                  <a:schemeClr val="tx1"/>
                </a:solidFill>
                <a:effectLst/>
                <a:uLnTx/>
                <a:uFillTx/>
                <a:latin typeface="+mj-lt"/>
                <a:ea typeface="+mj-ea"/>
                <a:cs typeface="+mj-cs"/>
              </a:rPr>
            </a:br>
            <a:r>
              <a:rPr kumimoji="0" lang="en-US" sz="4000" b="1" i="0" u="none" strike="noStrike" kern="1200" cap="none" spc="0" normalizeH="0" noProof="0" dirty="0">
                <a:ln>
                  <a:noFill/>
                </a:ln>
                <a:solidFill>
                  <a:schemeClr val="tx1"/>
                </a:solidFill>
                <a:effectLst/>
                <a:uLnTx/>
                <a:uFillTx/>
                <a:latin typeface="+mj-lt"/>
                <a:ea typeface="+mj-ea"/>
                <a:cs typeface="+mj-cs"/>
              </a:rPr>
              <a:t> SECRETARIAL AUDIT</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7" name="Diagram 6"/>
          <p:cNvGraphicFramePr/>
          <p:nvPr/>
        </p:nvGraphicFramePr>
        <p:xfrm>
          <a:off x="304800" y="1600200"/>
          <a:ext cx="118872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1"/>
                </a:solidFill>
              </a:rPr>
              <a:t>PREPARATION FOR SECRETARIAL AUDIT</a:t>
            </a:r>
            <a:endParaRPr lang="en-US" sz="6000" b="1" dirty="0">
              <a:solidFill>
                <a:schemeClr val="tx1"/>
              </a:solidFill>
            </a:endParaRPr>
          </a:p>
        </p:txBody>
      </p:sp>
      <p:sp>
        <p:nvSpPr>
          <p:cNvPr id="12" name="Content Placeholder 11"/>
          <p:cNvSpPr>
            <a:spLocks noGrp="1"/>
          </p:cNvSpPr>
          <p:nvPr>
            <p:ph sz="quarter" idx="1"/>
          </p:nvPr>
        </p:nvSpPr>
        <p:spPr>
          <a:xfrm>
            <a:off x="762000" y="1524000"/>
            <a:ext cx="11430000" cy="5334000"/>
          </a:xfrm>
        </p:spPr>
        <p:txBody>
          <a:bodyPr>
            <a:noAutofit/>
          </a:bodyPr>
          <a:lstStyle/>
          <a:p>
            <a:pPr>
              <a:buNone/>
            </a:pPr>
            <a:r>
              <a:rPr lang="en-US" sz="1900" b="1" u="sng" dirty="0">
                <a:latin typeface="Times New Roman" pitchFamily="18" charset="0"/>
                <a:cs typeface="Times New Roman" pitchFamily="18" charset="0"/>
              </a:rPr>
              <a:t>For Secretarial Auditor</a:t>
            </a:r>
          </a:p>
          <a:p>
            <a:pPr>
              <a:buClrTx/>
              <a:buSzPct val="100000"/>
              <a:buFont typeface="Wingdings" pitchFamily="2" charset="2"/>
              <a:buChar char="Ø"/>
            </a:pPr>
            <a:endParaRPr lang="en-US" sz="1900" dirty="0">
              <a:latin typeface="Times New Roman" pitchFamily="18" charset="0"/>
              <a:cs typeface="Times New Roman" pitchFamily="18" charset="0"/>
            </a:endParaRPr>
          </a:p>
          <a:p>
            <a:pPr algn="just">
              <a:buClrTx/>
              <a:buSzPct val="100000"/>
              <a:buFont typeface="Wingdings" pitchFamily="2" charset="2"/>
              <a:buChar char="Ø"/>
            </a:pPr>
            <a:r>
              <a:rPr lang="en-US" sz="1900" dirty="0">
                <a:latin typeface="Times New Roman" pitchFamily="18" charset="0"/>
                <a:cs typeface="Times New Roman" pitchFamily="18" charset="0"/>
              </a:rPr>
              <a:t>Have a </a:t>
            </a:r>
            <a:r>
              <a:rPr lang="en-US" sz="1900" b="1" dirty="0">
                <a:solidFill>
                  <a:srgbClr val="0070C0"/>
                </a:solidFill>
                <a:latin typeface="Times New Roman" pitchFamily="18" charset="0"/>
                <a:cs typeface="Times New Roman" pitchFamily="18" charset="0"/>
              </a:rPr>
              <a:t>brief overview about the Company before accepting assignment </a:t>
            </a:r>
            <a:r>
              <a:rPr lang="en-US" sz="1900" dirty="0">
                <a:latin typeface="Times New Roman" pitchFamily="18" charset="0"/>
                <a:cs typeface="Times New Roman" pitchFamily="18" charset="0"/>
              </a:rPr>
              <a:t>of Secretarial Audit. </a:t>
            </a:r>
          </a:p>
          <a:p>
            <a:pPr algn="just">
              <a:buClrTx/>
              <a:buSzPct val="100000"/>
              <a:buFont typeface="Wingdings" pitchFamily="2" charset="2"/>
              <a:buChar char="Ø"/>
            </a:pPr>
            <a:r>
              <a:rPr lang="en-US" sz="1900" dirty="0">
                <a:latin typeface="Times New Roman" pitchFamily="18" charset="0"/>
                <a:cs typeface="Times New Roman" pitchFamily="18" charset="0"/>
              </a:rPr>
              <a:t>Collect all information from the </a:t>
            </a:r>
            <a:r>
              <a:rPr lang="en-US" sz="1900" b="1" dirty="0">
                <a:solidFill>
                  <a:srgbClr val="0070C0"/>
                </a:solidFill>
                <a:latin typeface="Times New Roman" pitchFamily="18" charset="0"/>
                <a:cs typeface="Times New Roman" pitchFamily="18" charset="0"/>
              </a:rPr>
              <a:t>Forms filed by the Company with the Registrar of Companies (ROC) </a:t>
            </a:r>
            <a:r>
              <a:rPr lang="en-US" sz="1900" dirty="0">
                <a:latin typeface="Times New Roman" pitchFamily="18" charset="0"/>
                <a:cs typeface="Times New Roman" pitchFamily="18" charset="0"/>
              </a:rPr>
              <a:t>, on the website of MCA, </a:t>
            </a:r>
            <a:r>
              <a:rPr lang="en-US" sz="1900" b="1" dirty="0">
                <a:solidFill>
                  <a:srgbClr val="0070C0"/>
                </a:solidFill>
                <a:latin typeface="Times New Roman" pitchFamily="18" charset="0"/>
                <a:cs typeface="Times New Roman" pitchFamily="18" charset="0"/>
              </a:rPr>
              <a:t>website of the Company </a:t>
            </a:r>
            <a:r>
              <a:rPr lang="en-US" sz="1900" dirty="0">
                <a:latin typeface="Times New Roman" pitchFamily="18" charset="0"/>
                <a:cs typeface="Times New Roman" pitchFamily="18" charset="0"/>
              </a:rPr>
              <a:t>so that the </a:t>
            </a:r>
            <a:r>
              <a:rPr lang="en-US" sz="1900" b="1" dirty="0">
                <a:solidFill>
                  <a:srgbClr val="0070C0"/>
                </a:solidFill>
                <a:latin typeface="Times New Roman" pitchFamily="18" charset="0"/>
                <a:cs typeface="Times New Roman" pitchFamily="18" charset="0"/>
              </a:rPr>
              <a:t>Secretarial </a:t>
            </a:r>
            <a:r>
              <a:rPr lang="en-US" sz="1900" dirty="0">
                <a:latin typeface="Times New Roman" pitchFamily="18" charset="0"/>
                <a:cs typeface="Times New Roman" pitchFamily="18" charset="0"/>
              </a:rPr>
              <a:t>Auditor  has an insight of the business activities of the Company and also the events during the year.</a:t>
            </a:r>
          </a:p>
          <a:p>
            <a:pPr algn="just">
              <a:buClrTx/>
              <a:buSzPct val="100000"/>
              <a:buFont typeface="Wingdings" pitchFamily="2" charset="2"/>
              <a:buChar char="Ø"/>
            </a:pPr>
            <a:r>
              <a:rPr lang="en-US" sz="1900" dirty="0">
                <a:latin typeface="Times New Roman" pitchFamily="18" charset="0"/>
                <a:cs typeface="Times New Roman" pitchFamily="18" charset="0"/>
              </a:rPr>
              <a:t>Check the </a:t>
            </a:r>
            <a:r>
              <a:rPr lang="en-US" sz="1900" b="1" dirty="0">
                <a:solidFill>
                  <a:srgbClr val="0070C0"/>
                </a:solidFill>
                <a:latin typeface="Times New Roman" pitchFamily="18" charset="0"/>
                <a:cs typeface="Times New Roman" pitchFamily="18" charset="0"/>
              </a:rPr>
              <a:t>financials and Board Report</a:t>
            </a:r>
            <a:r>
              <a:rPr lang="en-US" sz="1900" b="1" dirty="0">
                <a:latin typeface="Times New Roman" pitchFamily="18" charset="0"/>
                <a:cs typeface="Times New Roman" pitchFamily="18" charset="0"/>
              </a:rPr>
              <a:t> </a:t>
            </a:r>
            <a:r>
              <a:rPr lang="en-US" sz="1900" dirty="0">
                <a:latin typeface="Times New Roman" pitchFamily="18" charset="0"/>
                <a:cs typeface="Times New Roman" pitchFamily="18" charset="0"/>
              </a:rPr>
              <a:t>of the Company for immediately preceding  Financial Year.</a:t>
            </a:r>
          </a:p>
          <a:p>
            <a:pPr algn="just">
              <a:buClrTx/>
              <a:buSzPct val="100000"/>
              <a:buFont typeface="Wingdings" pitchFamily="2" charset="2"/>
              <a:buChar char="Ø"/>
            </a:pPr>
            <a:r>
              <a:rPr lang="en-US" sz="1900" dirty="0">
                <a:latin typeface="Times New Roman" pitchFamily="18" charset="0"/>
                <a:cs typeface="Times New Roman" pitchFamily="18" charset="0"/>
              </a:rPr>
              <a:t>Secretarial Auditor should have </a:t>
            </a:r>
            <a:r>
              <a:rPr lang="en-US" sz="1900" b="1" dirty="0">
                <a:solidFill>
                  <a:srgbClr val="0070C0"/>
                </a:solidFill>
                <a:latin typeface="Times New Roman" pitchFamily="18" charset="0"/>
                <a:cs typeface="Times New Roman" pitchFamily="18" charset="0"/>
              </a:rPr>
              <a:t>Checklist of all the documents and information </a:t>
            </a:r>
            <a:r>
              <a:rPr lang="en-US" sz="1900" dirty="0">
                <a:latin typeface="Times New Roman" pitchFamily="18" charset="0"/>
                <a:cs typeface="Times New Roman" pitchFamily="18" charset="0"/>
              </a:rPr>
              <a:t>which the Secretarial Auditor require from Company and also share such checklist with company as well so that company can provide complete information timely.</a:t>
            </a:r>
          </a:p>
          <a:p>
            <a:pPr algn="just">
              <a:buClrTx/>
              <a:buSzPct val="100000"/>
              <a:buFont typeface="Wingdings" pitchFamily="2" charset="2"/>
              <a:buChar char="Ø"/>
            </a:pPr>
            <a:r>
              <a:rPr lang="en-US" sz="1900" dirty="0">
                <a:latin typeface="Times New Roman" pitchFamily="18" charset="0"/>
                <a:cs typeface="Times New Roman" pitchFamily="18" charset="0"/>
              </a:rPr>
              <a:t>The Secretarial Auditors and his team should </a:t>
            </a:r>
            <a:r>
              <a:rPr lang="en-US" sz="1900" b="1" dirty="0">
                <a:solidFill>
                  <a:srgbClr val="0070C0"/>
                </a:solidFill>
                <a:latin typeface="Times New Roman" pitchFamily="18" charset="0"/>
                <a:cs typeface="Times New Roman" pitchFamily="18" charset="0"/>
              </a:rPr>
              <a:t>Update themselves of all the latest amendments in the statutes, laws, rules and regulations  applicable to the Company</a:t>
            </a:r>
            <a:r>
              <a:rPr lang="en-US" sz="1900" dirty="0">
                <a:latin typeface="Times New Roman" pitchFamily="18" charset="0"/>
                <a:cs typeface="Times New Roman" pitchFamily="18" charset="0"/>
              </a:rPr>
              <a:t>.</a:t>
            </a:r>
          </a:p>
          <a:p>
            <a:pPr algn="just">
              <a:buClrTx/>
              <a:buSzPct val="100000"/>
              <a:buFont typeface="Wingdings" pitchFamily="2" charset="2"/>
              <a:buChar char="Ø"/>
            </a:pPr>
            <a:r>
              <a:rPr lang="en-US" sz="1900" b="1" dirty="0">
                <a:solidFill>
                  <a:srgbClr val="0070C0"/>
                </a:solidFill>
                <a:latin typeface="Times New Roman" pitchFamily="18" charset="0"/>
                <a:cs typeface="Times New Roman" pitchFamily="18" charset="0"/>
              </a:rPr>
              <a:t>Proper Formal Dress code </a:t>
            </a:r>
            <a:r>
              <a:rPr lang="en-US" sz="1900" dirty="0">
                <a:latin typeface="Times New Roman" pitchFamily="18" charset="0"/>
                <a:cs typeface="Times New Roman" pitchFamily="18" charset="0"/>
              </a:rPr>
              <a:t>should have been  followed by the Secretarial Auditor and his team at his client place- recommendation by ICSI, i.e. navy blue suit and white shirt with a tie for male members and saree or any other dress of sober color with a navy blue Jacket for female members shall be preferred.</a:t>
            </a:r>
          </a:p>
          <a:p>
            <a:endParaRPr lang="en-US" sz="1900" b="1" u="sng" dirty="0"/>
          </a:p>
          <a:p>
            <a:endParaRPr lang="en-US" sz="1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9"/>
          <p:cNvSpPr txBox="1"/>
          <p:nvPr/>
        </p:nvSpPr>
        <p:spPr>
          <a:xfrm>
            <a:off x="685800" y="1594175"/>
            <a:ext cx="10520426" cy="1292662"/>
          </a:xfrm>
          <a:prstGeom prst="rect">
            <a:avLst/>
          </a:prstGeom>
        </p:spPr>
        <p:txBody>
          <a:bodyPr vert="horz" wrap="square" lIns="0" tIns="38100" rIns="0" bIns="0" rtlCol="0">
            <a:spAutoFit/>
          </a:bodyPr>
          <a:lstStyle/>
          <a:p>
            <a:pPr marL="533400" marR="374650" indent="-521334">
              <a:lnSpc>
                <a:spcPct val="139500"/>
              </a:lnSpc>
              <a:spcBef>
                <a:spcPts val="300"/>
              </a:spcBef>
              <a:buFont typeface="Wingdings" pitchFamily="2" charset="2"/>
              <a:buChar char="Ø"/>
              <a:tabLst>
                <a:tab pos="533400" algn="l"/>
              </a:tabLst>
            </a:pPr>
            <a:endParaRPr lang="en-US" spc="-5" dirty="0">
              <a:latin typeface="Tahoma"/>
              <a:cs typeface="Tahoma"/>
            </a:endParaRPr>
          </a:p>
          <a:p>
            <a:pPr marL="533400" marR="5080" indent="-521334">
              <a:lnSpc>
                <a:spcPct val="144800"/>
              </a:lnSpc>
              <a:spcBef>
                <a:spcPts val="240"/>
              </a:spcBef>
              <a:buFont typeface="Wingdings" pitchFamily="2" charset="2"/>
              <a:buChar char="Ø"/>
              <a:tabLst>
                <a:tab pos="533400" algn="l"/>
              </a:tabLst>
            </a:pPr>
            <a:endParaRPr lang="en-US" dirty="0">
              <a:latin typeface="Tahoma"/>
              <a:cs typeface="Tahoma"/>
            </a:endParaRPr>
          </a:p>
          <a:p>
            <a:pPr marL="533400" marR="326390" indent="-521334">
              <a:lnSpc>
                <a:spcPct val="139500"/>
              </a:lnSpc>
              <a:spcBef>
                <a:spcPts val="360"/>
              </a:spcBef>
              <a:tabLst>
                <a:tab pos="533400" algn="l"/>
              </a:tabLst>
            </a:pPr>
            <a:endParaRPr dirty="0">
              <a:latin typeface="Tahoma"/>
              <a:cs typeface="Tahoma"/>
            </a:endParaRPr>
          </a:p>
        </p:txBody>
      </p:sp>
      <p:sp>
        <p:nvSpPr>
          <p:cNvPr id="5" name="TextBox 4"/>
          <p:cNvSpPr txBox="1"/>
          <p:nvPr/>
        </p:nvSpPr>
        <p:spPr>
          <a:xfrm>
            <a:off x="838200" y="1524000"/>
            <a:ext cx="10820400" cy="5539978"/>
          </a:xfrm>
          <a:prstGeom prst="rect">
            <a:avLst/>
          </a:prstGeom>
          <a:noFill/>
        </p:spPr>
        <p:txBody>
          <a:bodyPr wrap="square" rtlCol="0">
            <a:spAutoFit/>
          </a:bodyPr>
          <a:lstStyle/>
          <a:p>
            <a:r>
              <a:rPr lang="en-US" sz="2400" b="1" u="sng" dirty="0">
                <a:latin typeface="Times New Roman" pitchFamily="18" charset="0"/>
                <a:cs typeface="Times New Roman" pitchFamily="18" charset="0"/>
              </a:rPr>
              <a:t>For the Company:</a:t>
            </a:r>
          </a:p>
          <a:p>
            <a:pPr>
              <a:buFont typeface="Wingdings" pitchFamily="2" charset="2"/>
              <a:buChar char="Ø"/>
            </a:pPr>
            <a:r>
              <a:rPr lang="en-US" sz="2400" dirty="0">
                <a:solidFill>
                  <a:srgbClr val="0070C0"/>
                </a:solidFill>
                <a:latin typeface="Times New Roman" pitchFamily="18" charset="0"/>
                <a:cs typeface="Times New Roman" pitchFamily="18" charset="0"/>
              </a:rPr>
              <a:t>  ASK FOR THE CHECKLIST OF DOCUMENTS &amp; INFORMATION </a:t>
            </a:r>
            <a:r>
              <a:rPr lang="en-US" sz="2400" dirty="0">
                <a:latin typeface="Times New Roman" pitchFamily="18" charset="0"/>
                <a:cs typeface="Times New Roman" pitchFamily="18" charset="0"/>
              </a:rPr>
              <a:t>from the Auditors.</a:t>
            </a:r>
          </a:p>
          <a:p>
            <a:pPr>
              <a:buFont typeface="Wingdings" pitchFamily="2" charset="2"/>
              <a:buChar char="Ø"/>
            </a:pPr>
            <a:endParaRPr lang="en-US" sz="2400" dirty="0">
              <a:solidFill>
                <a:srgbClr val="0070C0"/>
              </a:solidFill>
              <a:latin typeface="Times New Roman" pitchFamily="18" charset="0"/>
              <a:cs typeface="Times New Roman" pitchFamily="18" charset="0"/>
            </a:endParaRPr>
          </a:p>
          <a:p>
            <a:pPr>
              <a:buFont typeface="Wingdings" pitchFamily="2" charset="2"/>
              <a:buChar char="Ø"/>
            </a:pPr>
            <a:r>
              <a:rPr lang="en-US" sz="2400" dirty="0">
                <a:solidFill>
                  <a:srgbClr val="0070C0"/>
                </a:solidFill>
                <a:latin typeface="Times New Roman" pitchFamily="18" charset="0"/>
                <a:cs typeface="Times New Roman" pitchFamily="18" charset="0"/>
              </a:rPr>
              <a:t> Provide all its records, documents, registers and information as requested by the Secretarial  Auditor timely</a:t>
            </a:r>
          </a:p>
          <a:p>
            <a:pPr>
              <a:buFont typeface="Wingdings" pitchFamily="2" charset="2"/>
              <a:buChar char="Ø"/>
            </a:pPr>
            <a:endParaRPr lang="en-US" sz="2400" dirty="0">
              <a:solidFill>
                <a:srgbClr val="0070C0"/>
              </a:solidFill>
              <a:latin typeface="Times New Roman" pitchFamily="18" charset="0"/>
              <a:cs typeface="Times New Roman" pitchFamily="18" charset="0"/>
            </a:endParaRPr>
          </a:p>
          <a:p>
            <a:pPr>
              <a:buFont typeface="Wingdings" pitchFamily="2" charset="2"/>
              <a:buChar char="Ø"/>
            </a:pPr>
            <a:r>
              <a:rPr lang="en-US" sz="2400" dirty="0">
                <a:solidFill>
                  <a:srgbClr val="0070C0"/>
                </a:solidFill>
                <a:latin typeface="Times New Roman" pitchFamily="18" charset="0"/>
                <a:cs typeface="Times New Roman" pitchFamily="18" charset="0"/>
              </a:rPr>
              <a:t> Make available a quiet and spacious space to the Secretarial Auditors at time when Secretarial  Auditor visit the Company.</a:t>
            </a:r>
          </a:p>
          <a:p>
            <a:pPr>
              <a:buFont typeface="Wingdings" pitchFamily="2" charset="2"/>
              <a:buChar char="Ø"/>
            </a:pPr>
            <a:endParaRPr lang="en-US" sz="2400" dirty="0">
              <a:solidFill>
                <a:srgbClr val="0070C0"/>
              </a:solidFill>
              <a:latin typeface="Times New Roman" pitchFamily="18" charset="0"/>
              <a:cs typeface="Times New Roman" pitchFamily="18" charset="0"/>
            </a:endParaRPr>
          </a:p>
          <a:p>
            <a:pPr>
              <a:buFont typeface="Wingdings" pitchFamily="2" charset="2"/>
              <a:buChar char="Ø"/>
            </a:pPr>
            <a:r>
              <a:rPr lang="en-US" sz="2400" dirty="0">
                <a:solidFill>
                  <a:srgbClr val="0070C0"/>
                </a:solidFill>
                <a:latin typeface="Times New Roman" pitchFamily="18" charset="0"/>
                <a:cs typeface="Times New Roman" pitchFamily="18" charset="0"/>
              </a:rPr>
              <a:t>Provide complete support  to the Secretarial Auditor. </a:t>
            </a:r>
          </a:p>
          <a:p>
            <a:pPr>
              <a:buFont typeface="Wingdings" pitchFamily="2" charset="2"/>
              <a:buChar char="Ø"/>
            </a:pPr>
            <a:endParaRPr lang="en-US" sz="2400" dirty="0">
              <a:solidFill>
                <a:srgbClr val="0070C0"/>
              </a:solidFill>
              <a:latin typeface="Times New Roman" pitchFamily="18" charset="0"/>
              <a:cs typeface="Times New Roman" pitchFamily="18" charset="0"/>
            </a:endParaRPr>
          </a:p>
          <a:p>
            <a:pPr>
              <a:buFont typeface="Wingdings" pitchFamily="2" charset="2"/>
              <a:buChar char="Ø"/>
            </a:pPr>
            <a:r>
              <a:rPr lang="en-US" sz="2400" dirty="0">
                <a:solidFill>
                  <a:srgbClr val="0070C0"/>
                </a:solidFill>
                <a:latin typeface="Times New Roman" pitchFamily="18" charset="0"/>
                <a:cs typeface="Times New Roman" pitchFamily="18" charset="0"/>
              </a:rPr>
              <a:t> The Company Secretary shall be responsible for coordinating with the Secretarial Auditor.</a:t>
            </a:r>
          </a:p>
          <a:p>
            <a:endParaRPr lang="en-US" dirty="0"/>
          </a:p>
        </p:txBody>
      </p:sp>
      <p:sp>
        <p:nvSpPr>
          <p:cNvPr id="6" name="Title 1"/>
          <p:cNvSpPr>
            <a:spLocks noGrp="1"/>
          </p:cNvSpPr>
          <p:nvPr>
            <p:ph type="title"/>
          </p:nvPr>
        </p:nvSpPr>
        <p:spPr>
          <a:xfrm>
            <a:off x="816864" y="228600"/>
            <a:ext cx="10871200" cy="990600"/>
          </a:xfrm>
        </p:spPr>
        <p:txBody>
          <a:bodyPr>
            <a:normAutofit/>
          </a:bodyPr>
          <a:lstStyle/>
          <a:p>
            <a:r>
              <a:rPr lang="en-US" b="1" dirty="0">
                <a:solidFill>
                  <a:schemeClr val="tx1"/>
                </a:solidFill>
              </a:rPr>
              <a:t>PREPARATION FOR SECRETARIAL AUDIT</a:t>
            </a:r>
            <a:endParaRPr lang="en-US" sz="6000" b="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5623305" y="6624015"/>
            <a:ext cx="944880" cy="197490"/>
          </a:xfrm>
          <a:prstGeom prst="rect">
            <a:avLst/>
          </a:prstGeom>
        </p:spPr>
        <p:txBody>
          <a:bodyPr vert="horz" wrap="square" lIns="0" tIns="12700" rIns="0" bIns="0" rtlCol="0">
            <a:spAutoFit/>
          </a:bodyPr>
          <a:lstStyle/>
          <a:p>
            <a:pPr marL="12700">
              <a:lnSpc>
                <a:spcPct val="100000"/>
              </a:lnSpc>
              <a:spcBef>
                <a:spcPts val="100"/>
              </a:spcBef>
            </a:pPr>
            <a:r>
              <a:rPr sz="1200" b="1">
                <a:solidFill>
                  <a:srgbClr val="FFFFFF"/>
                </a:solidFill>
                <a:latin typeface="Tahoma"/>
                <a:cs typeface="Tahoma"/>
              </a:rPr>
              <a:t>Page o</a:t>
            </a:r>
            <a:r>
              <a:rPr sz="1200" b="1" dirty="0">
                <a:solidFill>
                  <a:srgbClr val="FFFFFF"/>
                </a:solidFill>
                <a:latin typeface="Tahoma"/>
                <a:cs typeface="Tahoma"/>
              </a:rPr>
              <a:t>.</a:t>
            </a:r>
            <a:r>
              <a:rPr sz="1200" b="1" spc="-114" dirty="0">
                <a:solidFill>
                  <a:srgbClr val="FFFFFF"/>
                </a:solidFill>
                <a:latin typeface="Tahoma"/>
                <a:cs typeface="Tahoma"/>
              </a:rPr>
              <a:t> </a:t>
            </a:r>
            <a:r>
              <a:rPr sz="1200" b="1" dirty="0">
                <a:solidFill>
                  <a:srgbClr val="FFFFFF"/>
                </a:solidFill>
                <a:latin typeface="Tahoma"/>
                <a:cs typeface="Tahoma"/>
              </a:rPr>
              <a:t>21</a:t>
            </a:r>
            <a:endParaRPr sz="1200">
              <a:latin typeface="Tahoma"/>
              <a:cs typeface="Tahoma"/>
            </a:endParaRPr>
          </a:p>
        </p:txBody>
      </p:sp>
      <p:sp>
        <p:nvSpPr>
          <p:cNvPr id="5" name="Title 4"/>
          <p:cNvSpPr>
            <a:spLocks noGrp="1"/>
          </p:cNvSpPr>
          <p:nvPr>
            <p:ph type="title"/>
          </p:nvPr>
        </p:nvSpPr>
        <p:spPr/>
        <p:txBody>
          <a:bodyPr>
            <a:noAutofit/>
          </a:bodyPr>
          <a:lstStyle/>
          <a:p>
            <a:r>
              <a:rPr lang="en-US" sz="4000" b="1" dirty="0">
                <a:solidFill>
                  <a:schemeClr val="tx1">
                    <a:lumMod val="95000"/>
                    <a:lumOff val="5000"/>
                  </a:schemeClr>
                </a:solidFill>
                <a:cs typeface="Times New Roman" pitchFamily="18" charset="0"/>
              </a:rPr>
              <a:t>POINTS TO BE CONSIDERED WHILE AUDITING</a:t>
            </a:r>
          </a:p>
        </p:txBody>
      </p:sp>
      <p:sp>
        <p:nvSpPr>
          <p:cNvPr id="7" name="TextBox 6"/>
          <p:cNvSpPr txBox="1"/>
          <p:nvPr/>
        </p:nvSpPr>
        <p:spPr>
          <a:xfrm>
            <a:off x="762000" y="1524000"/>
            <a:ext cx="11201400" cy="923330"/>
          </a:xfrm>
          <a:prstGeom prst="rect">
            <a:avLst/>
          </a:prstGeom>
          <a:noFill/>
        </p:spPr>
        <p:txBody>
          <a:bodyPr wrap="square" rtlCol="0">
            <a:spAutoFit/>
          </a:bodyPr>
          <a:lstStyle/>
          <a:p>
            <a:pPr algn="just"/>
            <a:r>
              <a:rPr lang="en-US" dirty="0">
                <a:latin typeface="Times New Roman" pitchFamily="18" charset="0"/>
                <a:cs typeface="Times New Roman" pitchFamily="18" charset="0"/>
              </a:rPr>
              <a:t>There are certain practical points to be considered while Auditing the records and documents of the Company. </a:t>
            </a:r>
          </a:p>
          <a:p>
            <a:pPr algn="just"/>
            <a:r>
              <a:rPr lang="en-US" dirty="0">
                <a:latin typeface="Times New Roman" pitchFamily="18" charset="0"/>
                <a:cs typeface="Times New Roman" pitchFamily="18" charset="0"/>
              </a:rPr>
              <a:t>The Secretarial Auditor shall not only be focused on Compliance of Form Filing with ROC but also on other procedural aspects as mentioned in the law. </a:t>
            </a:r>
          </a:p>
        </p:txBody>
      </p:sp>
      <p:sp>
        <p:nvSpPr>
          <p:cNvPr id="8" name="TextBox 7"/>
          <p:cNvSpPr txBox="1"/>
          <p:nvPr/>
        </p:nvSpPr>
        <p:spPr>
          <a:xfrm>
            <a:off x="838200" y="2438401"/>
            <a:ext cx="11353800" cy="4401205"/>
          </a:xfrm>
          <a:prstGeom prst="rect">
            <a:avLst/>
          </a:prstGeom>
          <a:noFill/>
        </p:spPr>
        <p:txBody>
          <a:bodyPr wrap="square" rtlCol="0">
            <a:spAutoFit/>
          </a:bodyPr>
          <a:lstStyle/>
          <a:p>
            <a:r>
              <a:rPr lang="en-US" sz="2000" b="1" u="sng" dirty="0">
                <a:latin typeface="Times New Roman" pitchFamily="18" charset="0"/>
                <a:cs typeface="Times New Roman" pitchFamily="18" charset="0"/>
              </a:rPr>
              <a:t>For Example</a:t>
            </a:r>
            <a:r>
              <a:rPr lang="en-US" sz="2000" b="1" dirty="0">
                <a:latin typeface="Times New Roman" pitchFamily="18" charset="0"/>
                <a:cs typeface="Times New Roman" pitchFamily="18" charset="0"/>
              </a:rPr>
              <a:t>:           </a:t>
            </a:r>
            <a:r>
              <a:rPr lang="en-US" sz="2000" b="1" u="sng" dirty="0">
                <a:latin typeface="Times New Roman" pitchFamily="18" charset="0"/>
                <a:cs typeface="Times New Roman" pitchFamily="18" charset="0"/>
              </a:rPr>
              <a:t>APPOINTMENT OF MANAGING DIRECTORS IN A PUBLIC COMPANY</a:t>
            </a:r>
          </a:p>
          <a:p>
            <a:endParaRPr lang="en-US" sz="2200" b="1" u="sng" dirty="0">
              <a:latin typeface="Times New Roman" pitchFamily="18" charset="0"/>
              <a:cs typeface="Times New Roman" pitchFamily="18" charset="0"/>
            </a:endParaRPr>
          </a:p>
          <a:p>
            <a:pPr marL="457200" indent="-457200" algn="just">
              <a:buClr>
                <a:schemeClr val="tx1"/>
              </a:buClr>
              <a:buFont typeface="+mj-lt"/>
              <a:buAutoNum type="arabicPeriod"/>
            </a:pPr>
            <a:r>
              <a:rPr lang="en-US" sz="2200" dirty="0">
                <a:solidFill>
                  <a:srgbClr val="FF0000"/>
                </a:solidFill>
                <a:latin typeface="Times New Roman" pitchFamily="18" charset="0"/>
                <a:cs typeface="Times New Roman" pitchFamily="18" charset="0"/>
              </a:rPr>
              <a:t>NRC-Recommendation</a:t>
            </a:r>
            <a:endParaRPr lang="en-US" sz="2200" dirty="0">
              <a:latin typeface="Times New Roman" pitchFamily="18" charset="0"/>
              <a:cs typeface="Times New Roman" pitchFamily="18" charset="0"/>
            </a:endParaRPr>
          </a:p>
          <a:p>
            <a:pPr marL="457200" indent="-457200" algn="just">
              <a:buClr>
                <a:schemeClr val="tx1"/>
              </a:buClr>
              <a:buFont typeface="+mj-lt"/>
              <a:buAutoNum type="arabicPeriod"/>
            </a:pPr>
            <a:endParaRPr lang="en-US" sz="2200" dirty="0">
              <a:solidFill>
                <a:srgbClr val="FF0000"/>
              </a:solidFill>
              <a:latin typeface="Times New Roman" pitchFamily="18" charset="0"/>
              <a:cs typeface="Times New Roman" pitchFamily="18" charset="0"/>
            </a:endParaRPr>
          </a:p>
          <a:p>
            <a:pPr marL="457200" indent="-457200" algn="just">
              <a:buClr>
                <a:schemeClr val="tx1"/>
              </a:buClr>
              <a:buFont typeface="+mj-lt"/>
              <a:buAutoNum type="arabicPeriod"/>
            </a:pPr>
            <a:r>
              <a:rPr lang="en-US" sz="2200" dirty="0">
                <a:solidFill>
                  <a:srgbClr val="FF0000"/>
                </a:solidFill>
                <a:latin typeface="Times New Roman" pitchFamily="18" charset="0"/>
                <a:cs typeface="Times New Roman" pitchFamily="18" charset="0"/>
              </a:rPr>
              <a:t>BM- Filing Form MGT-14 </a:t>
            </a:r>
            <a:r>
              <a:rPr lang="en-US" sz="2200" dirty="0">
                <a:latin typeface="Times New Roman" pitchFamily="18" charset="0"/>
                <a:cs typeface="Times New Roman" pitchFamily="18" charset="0"/>
              </a:rPr>
              <a:t> </a:t>
            </a:r>
          </a:p>
          <a:p>
            <a:pPr marL="457200" indent="-457200" algn="just">
              <a:buClr>
                <a:schemeClr val="tx1"/>
              </a:buClr>
              <a:buFont typeface="+mj-lt"/>
              <a:buAutoNum type="arabicPeriod"/>
            </a:pPr>
            <a:endParaRPr lang="en-US" sz="2200" dirty="0">
              <a:latin typeface="Times New Roman" pitchFamily="18" charset="0"/>
              <a:cs typeface="Times New Roman" pitchFamily="18" charset="0"/>
            </a:endParaRPr>
          </a:p>
          <a:p>
            <a:pPr marL="457200" indent="-457200" algn="just">
              <a:buClr>
                <a:schemeClr val="tx1"/>
              </a:buClr>
              <a:buFont typeface="+mj-lt"/>
              <a:buAutoNum type="arabicPeriod"/>
            </a:pPr>
            <a:r>
              <a:rPr lang="en-US" sz="2200" dirty="0">
                <a:latin typeface="Times New Roman" pitchFamily="18" charset="0"/>
                <a:cs typeface="Times New Roman" pitchFamily="18" charset="0"/>
              </a:rPr>
              <a:t> </a:t>
            </a:r>
            <a:r>
              <a:rPr lang="en-US" sz="2200" dirty="0">
                <a:solidFill>
                  <a:srgbClr val="FF0000"/>
                </a:solidFill>
                <a:latin typeface="Times New Roman" pitchFamily="18" charset="0"/>
                <a:cs typeface="Times New Roman" pitchFamily="18" charset="0"/>
              </a:rPr>
              <a:t>Form DIR-12 ( one for Additional Director and one for MD)</a:t>
            </a:r>
          </a:p>
          <a:p>
            <a:pPr marL="457200" indent="-457200" algn="just">
              <a:buClr>
                <a:schemeClr val="tx1"/>
              </a:buClr>
              <a:buFont typeface="+mj-lt"/>
              <a:buAutoNum type="arabicPeriod"/>
            </a:pPr>
            <a:endParaRPr lang="en-US" sz="2200" dirty="0">
              <a:solidFill>
                <a:srgbClr val="FF0000"/>
              </a:solidFill>
              <a:latin typeface="Times New Roman" pitchFamily="18" charset="0"/>
              <a:cs typeface="Times New Roman" pitchFamily="18" charset="0"/>
            </a:endParaRPr>
          </a:p>
          <a:p>
            <a:pPr marL="457200" indent="-457200" algn="just">
              <a:buClr>
                <a:schemeClr val="tx1"/>
              </a:buClr>
              <a:buFont typeface="+mj-lt"/>
              <a:buAutoNum type="arabicPeriod"/>
            </a:pPr>
            <a:r>
              <a:rPr lang="en-US" sz="2200" dirty="0">
                <a:solidFill>
                  <a:srgbClr val="FF0000"/>
                </a:solidFill>
                <a:latin typeface="Times New Roman" pitchFamily="18" charset="0"/>
                <a:cs typeface="Times New Roman" pitchFamily="18" charset="0"/>
              </a:rPr>
              <a:t> Form MR-1- </a:t>
            </a:r>
            <a:r>
              <a:rPr lang="en-US" sz="2200" dirty="0">
                <a:latin typeface="Times New Roman" pitchFamily="18" charset="0"/>
                <a:cs typeface="Times New Roman" pitchFamily="18" charset="0"/>
              </a:rPr>
              <a:t>ensure </a:t>
            </a:r>
            <a:r>
              <a:rPr lang="en-US" sz="2200" dirty="0">
                <a:solidFill>
                  <a:srgbClr val="0070C0"/>
                </a:solidFill>
                <a:latin typeface="Times New Roman" pitchFamily="18" charset="0"/>
                <a:cs typeface="Times New Roman" pitchFamily="18" charset="0"/>
              </a:rPr>
              <a:t>certificate from CS of the Company or Statutory Auditors or PCS is attached in form MR-1 as per Part IV of Schedule V</a:t>
            </a:r>
            <a:r>
              <a:rPr lang="en-US" sz="2200" dirty="0">
                <a:latin typeface="Times New Roman" pitchFamily="18" charset="0"/>
                <a:cs typeface="Times New Roman" pitchFamily="18" charset="0"/>
              </a:rPr>
              <a:t>.</a:t>
            </a:r>
          </a:p>
          <a:p>
            <a:pPr marL="457200" indent="-457200" algn="just">
              <a:buClr>
                <a:schemeClr val="tx1"/>
              </a:buClr>
              <a:buFont typeface="+mj-lt"/>
              <a:buAutoNum type="arabicPeriod"/>
            </a:pPr>
            <a:endParaRPr lang="en-US" sz="2200" dirty="0">
              <a:latin typeface="Times New Roman" pitchFamily="18" charset="0"/>
              <a:cs typeface="Times New Roman" pitchFamily="18" charset="0"/>
            </a:endParaRPr>
          </a:p>
          <a:p>
            <a:pPr marL="457200" indent="-457200" algn="just">
              <a:buClr>
                <a:schemeClr val="tx1"/>
              </a:buClr>
              <a:buFont typeface="+mj-lt"/>
              <a:buAutoNum type="arabicPeriod"/>
            </a:pPr>
            <a:r>
              <a:rPr lang="en-US" sz="2200" dirty="0">
                <a:latin typeface="Times New Roman" pitchFamily="18" charset="0"/>
                <a:cs typeface="Times New Roman" pitchFamily="18" charset="0"/>
              </a:rPr>
              <a:t> </a:t>
            </a:r>
            <a:r>
              <a:rPr lang="en-US" sz="2200" dirty="0">
                <a:solidFill>
                  <a:srgbClr val="FF0000"/>
                </a:solidFill>
                <a:latin typeface="Times New Roman" pitchFamily="18" charset="0"/>
                <a:cs typeface="Times New Roman" pitchFamily="18" charset="0"/>
              </a:rPr>
              <a:t>Whether the limits of remuneration is as per Section 197 and Schedule V ?</a:t>
            </a:r>
          </a:p>
          <a:p>
            <a:pPr algn="just"/>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5623305" y="6624015"/>
            <a:ext cx="944880" cy="197490"/>
          </a:xfrm>
          <a:prstGeom prst="rect">
            <a:avLst/>
          </a:prstGeom>
        </p:spPr>
        <p:txBody>
          <a:bodyPr vert="horz" wrap="square" lIns="0" tIns="12700" rIns="0" bIns="0" rtlCol="0">
            <a:spAutoFit/>
          </a:bodyPr>
          <a:lstStyle/>
          <a:p>
            <a:pPr marL="12700">
              <a:lnSpc>
                <a:spcPct val="100000"/>
              </a:lnSpc>
              <a:spcBef>
                <a:spcPts val="100"/>
              </a:spcBef>
            </a:pPr>
            <a:r>
              <a:rPr sz="1200" b="1">
                <a:solidFill>
                  <a:srgbClr val="FFFFFF"/>
                </a:solidFill>
                <a:latin typeface="Tahoma"/>
                <a:cs typeface="Tahoma"/>
              </a:rPr>
              <a:t>Page o</a:t>
            </a:r>
            <a:r>
              <a:rPr sz="1200" b="1" dirty="0">
                <a:solidFill>
                  <a:srgbClr val="FFFFFF"/>
                </a:solidFill>
                <a:latin typeface="Tahoma"/>
                <a:cs typeface="Tahoma"/>
              </a:rPr>
              <a:t>.</a:t>
            </a:r>
            <a:r>
              <a:rPr sz="1200" b="1" spc="-114" dirty="0">
                <a:solidFill>
                  <a:srgbClr val="FFFFFF"/>
                </a:solidFill>
                <a:latin typeface="Tahoma"/>
                <a:cs typeface="Tahoma"/>
              </a:rPr>
              <a:t> </a:t>
            </a:r>
            <a:r>
              <a:rPr sz="1200" b="1" dirty="0">
                <a:solidFill>
                  <a:srgbClr val="FFFFFF"/>
                </a:solidFill>
                <a:latin typeface="Tahoma"/>
                <a:cs typeface="Tahoma"/>
              </a:rPr>
              <a:t>21</a:t>
            </a:r>
            <a:endParaRPr sz="1200">
              <a:latin typeface="Tahoma"/>
              <a:cs typeface="Tahoma"/>
            </a:endParaRPr>
          </a:p>
        </p:txBody>
      </p:sp>
      <p:sp>
        <p:nvSpPr>
          <p:cNvPr id="5" name="Title 4"/>
          <p:cNvSpPr>
            <a:spLocks noGrp="1"/>
          </p:cNvSpPr>
          <p:nvPr>
            <p:ph type="title"/>
          </p:nvPr>
        </p:nvSpPr>
        <p:spPr/>
        <p:txBody>
          <a:bodyPr>
            <a:noAutofit/>
          </a:bodyPr>
          <a:lstStyle/>
          <a:p>
            <a:r>
              <a:rPr lang="en-US" sz="4000" b="1" dirty="0">
                <a:solidFill>
                  <a:schemeClr val="tx1">
                    <a:lumMod val="95000"/>
                    <a:lumOff val="5000"/>
                  </a:schemeClr>
                </a:solidFill>
                <a:cs typeface="Times New Roman" pitchFamily="18" charset="0"/>
              </a:rPr>
              <a:t>POINTS TO BE CONSIDERED WHILE AUDITING</a:t>
            </a:r>
          </a:p>
        </p:txBody>
      </p:sp>
      <p:sp>
        <p:nvSpPr>
          <p:cNvPr id="8" name="TextBox 7"/>
          <p:cNvSpPr txBox="1"/>
          <p:nvPr/>
        </p:nvSpPr>
        <p:spPr>
          <a:xfrm>
            <a:off x="685800" y="1447800"/>
            <a:ext cx="11506200" cy="5570756"/>
          </a:xfrm>
          <a:prstGeom prst="rect">
            <a:avLst/>
          </a:prstGeom>
          <a:noFill/>
        </p:spPr>
        <p:txBody>
          <a:bodyPr wrap="square" rtlCol="0">
            <a:spAutoFit/>
          </a:bodyPr>
          <a:lstStyle/>
          <a:p>
            <a:r>
              <a:rPr lang="en-US" sz="2000" b="1" u="sng" dirty="0">
                <a:latin typeface="Times New Roman" pitchFamily="18" charset="0"/>
                <a:cs typeface="Times New Roman" pitchFamily="18" charset="0"/>
              </a:rPr>
              <a:t>APPOINTMENT OF MANAGING DIRECTORS IN A PUBLIC COMPANY   ( </a:t>
            </a:r>
            <a:r>
              <a:rPr lang="en-US" sz="2000" b="1" u="sng" dirty="0">
                <a:solidFill>
                  <a:srgbClr val="0070C0"/>
                </a:solidFill>
                <a:latin typeface="Times New Roman" pitchFamily="18" charset="0"/>
                <a:cs typeface="Times New Roman" pitchFamily="18" charset="0"/>
              </a:rPr>
              <a:t>Continued…….)</a:t>
            </a:r>
          </a:p>
          <a:p>
            <a:endParaRPr lang="en-US" sz="2100" b="1" u="sng" dirty="0">
              <a:latin typeface="Times New Roman" pitchFamily="18" charset="0"/>
              <a:cs typeface="Times New Roman" pitchFamily="18" charset="0"/>
            </a:endParaRPr>
          </a:p>
          <a:p>
            <a:pPr marL="457200" indent="-457200" algn="just">
              <a:buClr>
                <a:schemeClr val="tx1"/>
              </a:buClr>
              <a:buAutoNum type="arabicPeriod" startAt="6"/>
            </a:pPr>
            <a:r>
              <a:rPr lang="en-US" sz="2100" dirty="0">
                <a:solidFill>
                  <a:srgbClr val="FF0000"/>
                </a:solidFill>
                <a:latin typeface="Times New Roman" pitchFamily="18" charset="0"/>
                <a:cs typeface="Times New Roman" pitchFamily="18" charset="0"/>
              </a:rPr>
              <a:t>Attendance Sheet of  Board Meeting</a:t>
            </a:r>
          </a:p>
          <a:p>
            <a:pPr marL="457200" indent="-457200" algn="just">
              <a:buClr>
                <a:schemeClr val="tx1"/>
              </a:buClr>
              <a:buAutoNum type="arabicPeriod" startAt="6"/>
            </a:pPr>
            <a:endParaRPr lang="en-US" sz="2100" dirty="0">
              <a:solidFill>
                <a:srgbClr val="FF0000"/>
              </a:solidFill>
              <a:latin typeface="Times New Roman" pitchFamily="18" charset="0"/>
              <a:cs typeface="Times New Roman" pitchFamily="18" charset="0"/>
            </a:endParaRPr>
          </a:p>
          <a:p>
            <a:pPr marL="457200" indent="-457200" algn="just">
              <a:buClr>
                <a:schemeClr val="tx1"/>
              </a:buClr>
              <a:buFontTx/>
              <a:buAutoNum type="arabicPeriod" startAt="6"/>
            </a:pPr>
            <a:r>
              <a:rPr lang="en-US" sz="2100" dirty="0">
                <a:latin typeface="Times New Roman" pitchFamily="18" charset="0"/>
                <a:cs typeface="Times New Roman" pitchFamily="18" charset="0"/>
              </a:rPr>
              <a:t>Whether entry has been made in the </a:t>
            </a:r>
            <a:r>
              <a:rPr lang="en-US" sz="2100" dirty="0">
                <a:solidFill>
                  <a:srgbClr val="FF0000"/>
                </a:solidFill>
                <a:latin typeface="Times New Roman" pitchFamily="18" charset="0"/>
                <a:cs typeface="Times New Roman" pitchFamily="18" charset="0"/>
              </a:rPr>
              <a:t>Registers of directors &amp; KMP?</a:t>
            </a:r>
            <a:endParaRPr lang="en-US" sz="2100" dirty="0">
              <a:latin typeface="Times New Roman" pitchFamily="18" charset="0"/>
              <a:cs typeface="Times New Roman" pitchFamily="18" charset="0"/>
            </a:endParaRPr>
          </a:p>
          <a:p>
            <a:pPr marL="457200" indent="-457200" algn="just">
              <a:buClr>
                <a:schemeClr val="tx1"/>
              </a:buClr>
              <a:buAutoNum type="arabicPeriod" startAt="6"/>
            </a:pPr>
            <a:endParaRPr lang="en-US" sz="2100" dirty="0">
              <a:solidFill>
                <a:srgbClr val="FF0000"/>
              </a:solidFill>
              <a:latin typeface="Times New Roman" pitchFamily="18" charset="0"/>
              <a:cs typeface="Times New Roman" pitchFamily="18" charset="0"/>
            </a:endParaRPr>
          </a:p>
          <a:p>
            <a:pPr marL="457200" indent="-457200" algn="just">
              <a:buClr>
                <a:schemeClr val="tx1"/>
              </a:buClr>
              <a:buFontTx/>
              <a:buAutoNum type="arabicPeriod" startAt="6"/>
            </a:pPr>
            <a:r>
              <a:rPr lang="en-US" sz="2100" dirty="0">
                <a:solidFill>
                  <a:srgbClr val="FF0000"/>
                </a:solidFill>
                <a:latin typeface="Times New Roman" pitchFamily="18" charset="0"/>
                <a:cs typeface="Times New Roman" pitchFamily="18" charset="0"/>
              </a:rPr>
              <a:t> </a:t>
            </a:r>
            <a:r>
              <a:rPr lang="en-US" sz="2100" dirty="0">
                <a:latin typeface="Times New Roman" pitchFamily="18" charset="0"/>
                <a:cs typeface="Times New Roman" pitchFamily="18" charset="0"/>
              </a:rPr>
              <a:t>In case of Listed Company, whether </a:t>
            </a:r>
            <a:r>
              <a:rPr lang="en-US" sz="2100" dirty="0">
                <a:solidFill>
                  <a:srgbClr val="FF0000"/>
                </a:solidFill>
                <a:latin typeface="Times New Roman" pitchFamily="18" charset="0"/>
                <a:cs typeface="Times New Roman" pitchFamily="18" charset="0"/>
              </a:rPr>
              <a:t>disclosure has been given to Stock Exchanges within 24 hrs of Appointment?</a:t>
            </a:r>
          </a:p>
          <a:p>
            <a:pPr marL="457200" indent="-457200" algn="just">
              <a:buClr>
                <a:schemeClr val="tx1"/>
              </a:buClr>
              <a:buFontTx/>
              <a:buAutoNum type="arabicPeriod" startAt="6"/>
            </a:pPr>
            <a:endParaRPr lang="en-US" sz="2100" dirty="0">
              <a:solidFill>
                <a:srgbClr val="FF0000"/>
              </a:solidFill>
              <a:latin typeface="Times New Roman" pitchFamily="18" charset="0"/>
              <a:cs typeface="Times New Roman" pitchFamily="18" charset="0"/>
            </a:endParaRPr>
          </a:p>
          <a:p>
            <a:pPr marL="457200" indent="-457200" algn="just">
              <a:buClr>
                <a:schemeClr val="tx1"/>
              </a:buClr>
              <a:buFontTx/>
              <a:buAutoNum type="arabicPeriod" startAt="6"/>
            </a:pPr>
            <a:r>
              <a:rPr lang="en-US" sz="2100" dirty="0">
                <a:solidFill>
                  <a:srgbClr val="FF0000"/>
                </a:solidFill>
                <a:latin typeface="Times New Roman" pitchFamily="18" charset="0"/>
                <a:cs typeface="Times New Roman" pitchFamily="18" charset="0"/>
              </a:rPr>
              <a:t> </a:t>
            </a:r>
            <a:r>
              <a:rPr lang="en-US" sz="2100" dirty="0">
                <a:latin typeface="Times New Roman" pitchFamily="18" charset="0"/>
                <a:cs typeface="Times New Roman" pitchFamily="18" charset="0"/>
              </a:rPr>
              <a:t>Whether  disclosure of Interest has been made by MD in the First Board Meeting held after his  appointment in </a:t>
            </a:r>
            <a:r>
              <a:rPr lang="en-US" sz="2100" dirty="0">
                <a:solidFill>
                  <a:srgbClr val="FF0000"/>
                </a:solidFill>
                <a:latin typeface="Times New Roman" pitchFamily="18" charset="0"/>
                <a:cs typeface="Times New Roman" pitchFamily="18" charset="0"/>
              </a:rPr>
              <a:t>Form MBP-1</a:t>
            </a:r>
            <a:r>
              <a:rPr lang="en-US" sz="2100" dirty="0">
                <a:latin typeface="Times New Roman" pitchFamily="18" charset="0"/>
                <a:cs typeface="Times New Roman" pitchFamily="18" charset="0"/>
              </a:rPr>
              <a:t>?</a:t>
            </a:r>
          </a:p>
          <a:p>
            <a:pPr marL="457200" indent="-457200" algn="just">
              <a:buClr>
                <a:schemeClr val="tx1"/>
              </a:buClr>
              <a:buFontTx/>
              <a:buAutoNum type="arabicPeriod" startAt="6"/>
            </a:pPr>
            <a:endParaRPr lang="en-US" sz="2100" dirty="0">
              <a:latin typeface="Times New Roman" pitchFamily="18" charset="0"/>
              <a:cs typeface="Times New Roman" pitchFamily="18" charset="0"/>
            </a:endParaRPr>
          </a:p>
          <a:p>
            <a:pPr marL="457200" indent="-457200" algn="just">
              <a:buClr>
                <a:schemeClr val="tx1"/>
              </a:buClr>
              <a:buFontTx/>
              <a:buAutoNum type="arabicPeriod" startAt="6"/>
            </a:pPr>
            <a:r>
              <a:rPr lang="en-US" sz="2100" dirty="0">
                <a:latin typeface="Times New Roman" pitchFamily="18" charset="0"/>
                <a:cs typeface="Times New Roman" pitchFamily="18" charset="0"/>
              </a:rPr>
              <a:t> Whether </a:t>
            </a:r>
            <a:r>
              <a:rPr lang="en-US" sz="2100" dirty="0">
                <a:solidFill>
                  <a:srgbClr val="FF0000"/>
                </a:solidFill>
                <a:latin typeface="Times New Roman" pitchFamily="18" charset="0"/>
                <a:cs typeface="Times New Roman" pitchFamily="18" charset="0"/>
              </a:rPr>
              <a:t>approval of Shareholders </a:t>
            </a:r>
            <a:r>
              <a:rPr lang="en-US" sz="2100" dirty="0">
                <a:latin typeface="Times New Roman" pitchFamily="18" charset="0"/>
                <a:cs typeface="Times New Roman" pitchFamily="18" charset="0"/>
              </a:rPr>
              <a:t>has been obtained in General Meeting, if SR passed then </a:t>
            </a:r>
            <a:r>
              <a:rPr lang="en-US" sz="2100" dirty="0">
                <a:solidFill>
                  <a:srgbClr val="FF0000"/>
                </a:solidFill>
                <a:latin typeface="Times New Roman" pitchFamily="18" charset="0"/>
                <a:cs typeface="Times New Roman" pitchFamily="18" charset="0"/>
              </a:rPr>
              <a:t>Form    MGT-14 </a:t>
            </a:r>
            <a:r>
              <a:rPr lang="en-US" sz="2100" dirty="0">
                <a:latin typeface="Times New Roman" pitchFamily="18" charset="0"/>
                <a:cs typeface="Times New Roman" pitchFamily="18" charset="0"/>
              </a:rPr>
              <a:t>has been filed or not?</a:t>
            </a:r>
          </a:p>
          <a:p>
            <a:pPr marL="457200" indent="-457200" algn="just">
              <a:buClr>
                <a:schemeClr val="tx1"/>
              </a:buClr>
              <a:buFontTx/>
              <a:buAutoNum type="arabicPeriod" startAt="6"/>
            </a:pPr>
            <a:endParaRPr lang="en-US" sz="2100" dirty="0">
              <a:latin typeface="Times New Roman" pitchFamily="18" charset="0"/>
              <a:cs typeface="Times New Roman" pitchFamily="18" charset="0"/>
            </a:endParaRPr>
          </a:p>
          <a:p>
            <a:pPr marL="457200" indent="-457200" algn="just">
              <a:buClr>
                <a:schemeClr val="tx1"/>
              </a:buClr>
              <a:buFontTx/>
              <a:buAutoNum type="arabicPeriod" startAt="6"/>
            </a:pPr>
            <a:r>
              <a:rPr lang="en-US" sz="2100" dirty="0">
                <a:latin typeface="Times New Roman" pitchFamily="18" charset="0"/>
                <a:cs typeface="Times New Roman" pitchFamily="18" charset="0"/>
              </a:rPr>
              <a:t> Whether </a:t>
            </a:r>
            <a:r>
              <a:rPr lang="en-US" sz="2100" dirty="0">
                <a:solidFill>
                  <a:srgbClr val="FF0000"/>
                </a:solidFill>
                <a:latin typeface="Times New Roman" pitchFamily="18" charset="0"/>
                <a:cs typeface="Times New Roman" pitchFamily="18" charset="0"/>
              </a:rPr>
              <a:t>contents of Explanatory Statement  is given in the Notice </a:t>
            </a:r>
            <a:r>
              <a:rPr lang="en-US" sz="2100" dirty="0">
                <a:latin typeface="Times New Roman" pitchFamily="18" charset="0"/>
                <a:cs typeface="Times New Roman" pitchFamily="18" charset="0"/>
              </a:rPr>
              <a:t>as per Section 102, 197, schedule V and SS-1?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ph type="title"/>
          </p:nvPr>
        </p:nvSpPr>
        <p:spPr/>
        <p:txBody>
          <a:bodyPr>
            <a:normAutofit/>
          </a:bodyPr>
          <a:lstStyle/>
          <a:p>
            <a:r>
              <a:rPr lang="en-US" sz="3600" b="1" dirty="0">
                <a:solidFill>
                  <a:schemeClr val="tx1">
                    <a:lumMod val="95000"/>
                    <a:lumOff val="5000"/>
                  </a:schemeClr>
                </a:solidFill>
                <a:latin typeface="Times New Roman" pitchFamily="18" charset="0"/>
                <a:cs typeface="Times New Roman" pitchFamily="18" charset="0"/>
              </a:rPr>
              <a:t>POINTS TO BE CONSIDERED WHILE AUDITING</a:t>
            </a:r>
          </a:p>
        </p:txBody>
      </p:sp>
      <p:sp>
        <p:nvSpPr>
          <p:cNvPr id="7" name="Content Placeholder 2"/>
          <p:cNvSpPr>
            <a:spLocks noGrp="1"/>
          </p:cNvSpPr>
          <p:nvPr>
            <p:ph sz="quarter" idx="1"/>
          </p:nvPr>
        </p:nvSpPr>
        <p:spPr>
          <a:xfrm>
            <a:off x="838200" y="1524000"/>
            <a:ext cx="11353800" cy="5334000"/>
          </a:xfrm>
        </p:spPr>
        <p:txBody>
          <a:bodyPr>
            <a:normAutofit fontScale="25000" lnSpcReduction="20000"/>
          </a:bodyPr>
          <a:lstStyle/>
          <a:p>
            <a:pPr algn="just">
              <a:buClrTx/>
              <a:buNone/>
            </a:pPr>
            <a:r>
              <a:rPr lang="en-US" sz="7200" b="1" dirty="0">
                <a:solidFill>
                  <a:srgbClr val="0070C0"/>
                </a:solidFill>
                <a:latin typeface="Times New Roman" pitchFamily="18" charset="0"/>
                <a:cs typeface="Times New Roman" pitchFamily="18" charset="0"/>
              </a:rPr>
              <a:t>Whether  SECRETARIAL STANDARDS have been FOLLOWED while preparing the minutes?</a:t>
            </a:r>
          </a:p>
          <a:p>
            <a:pPr algn="just">
              <a:buClrTx/>
              <a:buNone/>
            </a:pPr>
            <a:r>
              <a:rPr lang="en-US" sz="7200" b="1" dirty="0">
                <a:solidFill>
                  <a:srgbClr val="0070C0"/>
                </a:solidFill>
                <a:latin typeface="Times New Roman" pitchFamily="18" charset="0"/>
                <a:cs typeface="Times New Roman" pitchFamily="18" charset="0"/>
              </a:rPr>
              <a:t> </a:t>
            </a:r>
            <a:r>
              <a:rPr lang="en-US" sz="6400" b="1" u="sng" dirty="0">
                <a:latin typeface="Times New Roman" pitchFamily="18" charset="0"/>
                <a:cs typeface="Times New Roman" pitchFamily="18" charset="0"/>
              </a:rPr>
              <a:t>SOME KEY POINTS TO BE KEPT IN MIND  WHILE  AUDITING ARE</a:t>
            </a:r>
            <a:r>
              <a:rPr lang="en-US" sz="6400" u="sng" dirty="0">
                <a:latin typeface="Times New Roman" pitchFamily="18" charset="0"/>
                <a:cs typeface="Times New Roman" pitchFamily="18" charset="0"/>
              </a:rPr>
              <a:t>-</a:t>
            </a:r>
          </a:p>
          <a:p>
            <a:pPr algn="just">
              <a:buClrTx/>
              <a:buFont typeface="Courier New" pitchFamily="49" charset="0"/>
              <a:buChar char="o"/>
            </a:pPr>
            <a:r>
              <a:rPr lang="en-US" sz="6000" dirty="0">
                <a:latin typeface="Times New Roman" pitchFamily="18" charset="0"/>
                <a:cs typeface="Times New Roman" pitchFamily="18" charset="0"/>
              </a:rPr>
              <a:t>The </a:t>
            </a:r>
            <a:r>
              <a:rPr lang="en-US" sz="6000" dirty="0">
                <a:solidFill>
                  <a:srgbClr val="FF0000"/>
                </a:solidFill>
                <a:latin typeface="Times New Roman" pitchFamily="18" charset="0"/>
                <a:cs typeface="Times New Roman" pitchFamily="18" charset="0"/>
              </a:rPr>
              <a:t>pages of the Minutes Books are numbered Consecutively </a:t>
            </a:r>
            <a:r>
              <a:rPr lang="en-US" sz="6000" dirty="0">
                <a:latin typeface="Times New Roman" pitchFamily="18" charset="0"/>
                <a:cs typeface="Times New Roman" pitchFamily="18" charset="0"/>
              </a:rPr>
              <a:t>either annually or from its incorporation.</a:t>
            </a:r>
          </a:p>
          <a:p>
            <a:pPr algn="just">
              <a:buClrTx/>
              <a:buFont typeface="Courier New" pitchFamily="49" charset="0"/>
              <a:buChar char="o"/>
            </a:pPr>
            <a:endParaRPr lang="en-US" sz="6000" dirty="0">
              <a:latin typeface="Times New Roman" pitchFamily="18" charset="0"/>
              <a:cs typeface="Times New Roman" pitchFamily="18" charset="0"/>
            </a:endParaRPr>
          </a:p>
          <a:p>
            <a:pPr algn="just">
              <a:buClrTx/>
              <a:buFont typeface="Courier New" pitchFamily="49" charset="0"/>
              <a:buChar char="o"/>
            </a:pPr>
            <a:r>
              <a:rPr lang="en-US" sz="6000" dirty="0">
                <a:latin typeface="Times New Roman" pitchFamily="18" charset="0"/>
                <a:cs typeface="Times New Roman" pitchFamily="18" charset="0"/>
              </a:rPr>
              <a:t>The Resolutions recorded in the Minutes Book are same as the Minutes filed to ROC.</a:t>
            </a:r>
          </a:p>
          <a:p>
            <a:pPr algn="just">
              <a:buClrTx/>
              <a:buFont typeface="Courier New" pitchFamily="49" charset="0"/>
              <a:buChar char="o"/>
            </a:pPr>
            <a:endParaRPr lang="en-US" sz="6000" dirty="0">
              <a:latin typeface="Times New Roman" pitchFamily="18" charset="0"/>
              <a:cs typeface="Times New Roman" pitchFamily="18" charset="0"/>
            </a:endParaRPr>
          </a:p>
          <a:p>
            <a:pPr algn="just">
              <a:buClrTx/>
              <a:buFont typeface="Courier New" pitchFamily="49" charset="0"/>
              <a:buChar char="o"/>
            </a:pPr>
            <a:r>
              <a:rPr lang="en-US" sz="6000" dirty="0">
                <a:latin typeface="Times New Roman" pitchFamily="18" charset="0"/>
                <a:cs typeface="Times New Roman" pitchFamily="18" charset="0"/>
              </a:rPr>
              <a:t>The Minutes are timely signed by the Chairman. The draft &amp; Signed Minutes are Circulated to Directors and Proof of Circulations should be checked </a:t>
            </a:r>
          </a:p>
          <a:p>
            <a:pPr algn="just">
              <a:buClrTx/>
              <a:buFont typeface="Courier New" pitchFamily="49" charset="0"/>
              <a:buChar char="o"/>
            </a:pPr>
            <a:endParaRPr lang="en-US" sz="6000" dirty="0">
              <a:latin typeface="Times New Roman" pitchFamily="18" charset="0"/>
              <a:cs typeface="Times New Roman" pitchFamily="18" charset="0"/>
            </a:endParaRPr>
          </a:p>
          <a:p>
            <a:pPr algn="just">
              <a:buClrTx/>
              <a:buFont typeface="Courier New" pitchFamily="49" charset="0"/>
              <a:buChar char="o"/>
            </a:pPr>
            <a:r>
              <a:rPr lang="en-US" sz="6000" dirty="0">
                <a:latin typeface="Times New Roman" pitchFamily="18" charset="0"/>
                <a:cs typeface="Times New Roman" pitchFamily="18" charset="0"/>
              </a:rPr>
              <a:t>The attendance of the Directors in the Minutes shall be same as mentioned in the Attendance Sheets.</a:t>
            </a:r>
          </a:p>
          <a:p>
            <a:pPr algn="just">
              <a:buClrTx/>
              <a:buFont typeface="Courier New" pitchFamily="49" charset="0"/>
              <a:buChar char="o"/>
            </a:pPr>
            <a:endParaRPr lang="en-US" sz="6000" dirty="0">
              <a:latin typeface="Times New Roman" pitchFamily="18" charset="0"/>
              <a:cs typeface="Times New Roman" pitchFamily="18" charset="0"/>
            </a:endParaRPr>
          </a:p>
          <a:p>
            <a:pPr algn="just">
              <a:buClrTx/>
              <a:buFont typeface="Courier New" pitchFamily="49" charset="0"/>
              <a:buChar char="o"/>
            </a:pPr>
            <a:r>
              <a:rPr lang="en-US" sz="6000" dirty="0">
                <a:latin typeface="Times New Roman" pitchFamily="18" charset="0"/>
                <a:cs typeface="Times New Roman" pitchFamily="18" charset="0"/>
              </a:rPr>
              <a:t>If any Director attends any meeting through Video Conferencing, it shall be clearly specified, the mode of attending the meeting by such Director and the place from where such Director is attending the Meeting.</a:t>
            </a:r>
          </a:p>
          <a:p>
            <a:pPr algn="just">
              <a:buClrTx/>
              <a:buFont typeface="Courier New" pitchFamily="49" charset="0"/>
              <a:buChar char="o"/>
            </a:pPr>
            <a:endParaRPr lang="en-US" sz="6000" dirty="0">
              <a:latin typeface="Times New Roman" pitchFamily="18" charset="0"/>
              <a:cs typeface="Times New Roman" pitchFamily="18" charset="0"/>
            </a:endParaRPr>
          </a:p>
          <a:p>
            <a:pPr algn="just">
              <a:buClrTx/>
              <a:buFont typeface="Courier New" pitchFamily="49" charset="0"/>
              <a:buChar char="o"/>
            </a:pPr>
            <a:r>
              <a:rPr lang="en-US" sz="6000" dirty="0">
                <a:latin typeface="Times New Roman" pitchFamily="18" charset="0"/>
                <a:cs typeface="Times New Roman" pitchFamily="18" charset="0"/>
              </a:rPr>
              <a:t> Attendance Sheets of every Meeting shall be diligently checked,  specifying the day, date, time and venue of the Meeting and its signing by Directors present.</a:t>
            </a:r>
          </a:p>
          <a:p>
            <a:pPr algn="just">
              <a:buClrTx/>
              <a:buFont typeface="Courier New" pitchFamily="49" charset="0"/>
              <a:buChar char="o"/>
            </a:pPr>
            <a:endParaRPr lang="en-US" sz="6000" dirty="0">
              <a:latin typeface="Times New Roman" pitchFamily="18" charset="0"/>
              <a:cs typeface="Times New Roman" pitchFamily="18" charset="0"/>
            </a:endParaRPr>
          </a:p>
          <a:p>
            <a:pPr algn="just">
              <a:buClrTx/>
              <a:buFont typeface="Courier New" pitchFamily="49" charset="0"/>
              <a:buChar char="o"/>
            </a:pPr>
            <a:r>
              <a:rPr lang="en-US" sz="6000" dirty="0">
                <a:latin typeface="Times New Roman" pitchFamily="18" charset="0"/>
                <a:cs typeface="Times New Roman" pitchFamily="18" charset="0"/>
              </a:rPr>
              <a:t>Minutes of General Meeting must contain the details </a:t>
            </a:r>
            <a:r>
              <a:rPr lang="en-US" sz="6000" dirty="0" err="1">
                <a:latin typeface="Times New Roman" pitchFamily="18" charset="0"/>
                <a:cs typeface="Times New Roman" pitchFamily="18" charset="0"/>
              </a:rPr>
              <a:t>w.r.t</a:t>
            </a:r>
            <a:r>
              <a:rPr lang="en-US" sz="6000" dirty="0">
                <a:latin typeface="Times New Roman" pitchFamily="18" charset="0"/>
                <a:cs typeface="Times New Roman" pitchFamily="18" charset="0"/>
              </a:rPr>
              <a:t> attendance of Statutory &amp; Secretarial Auditors.</a:t>
            </a:r>
          </a:p>
          <a:p>
            <a:pPr algn="just">
              <a:buClrTx/>
              <a:buFont typeface="Wingdings" pitchFamily="2" charset="2"/>
              <a:buChar char="§"/>
            </a:pPr>
            <a:endParaRPr lang="en-US" dirty="0">
              <a:latin typeface="Times New Roman" pitchFamily="18" charset="0"/>
              <a:cs typeface="Times New Roman" pitchFamily="18" charset="0"/>
            </a:endParaRPr>
          </a:p>
          <a:p>
            <a:pPr algn="just">
              <a:buClrTx/>
              <a:buFont typeface="Wingdings" pitchFamily="2" charset="2"/>
              <a:buChar char="§"/>
            </a:pP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tx1"/>
                </a:solidFill>
              </a:rPr>
              <a:t>KEY ASPECTS OF SEC. AUDIT</a:t>
            </a:r>
          </a:p>
        </p:txBody>
      </p:sp>
      <p:sp>
        <p:nvSpPr>
          <p:cNvPr id="10" name="TextBox 9"/>
          <p:cNvSpPr txBox="1"/>
          <p:nvPr/>
        </p:nvSpPr>
        <p:spPr>
          <a:xfrm>
            <a:off x="685800" y="1600200"/>
            <a:ext cx="11506200" cy="4801314"/>
          </a:xfrm>
          <a:prstGeom prst="rect">
            <a:avLst/>
          </a:prstGeom>
          <a:noFill/>
        </p:spPr>
        <p:txBody>
          <a:bodyPr wrap="square" rtlCol="0">
            <a:spAutoFit/>
          </a:bodyPr>
          <a:lstStyle/>
          <a:p>
            <a:pPr lvl="0" algn="just">
              <a:buClr>
                <a:schemeClr val="tx1"/>
              </a:buClr>
              <a:buFont typeface="Wingdings" pitchFamily="2" charset="2"/>
              <a:buChar char="q"/>
            </a:pPr>
            <a:r>
              <a:rPr lang="en-US" dirty="0">
                <a:solidFill>
                  <a:srgbClr val="FF0000"/>
                </a:solidFill>
                <a:latin typeface="Times New Roman" pitchFamily="18" charset="0"/>
                <a:cs typeface="Times New Roman" pitchFamily="18" charset="0"/>
              </a:rPr>
              <a:t> Preparation Synopsis </a:t>
            </a:r>
            <a:r>
              <a:rPr lang="en-US" dirty="0" err="1">
                <a:latin typeface="Times New Roman" pitchFamily="18" charset="0"/>
                <a:cs typeface="Times New Roman" pitchFamily="18" charset="0"/>
              </a:rPr>
              <a:t>w.r.t</a:t>
            </a:r>
            <a:r>
              <a:rPr lang="en-US" dirty="0">
                <a:latin typeface="Times New Roman" pitchFamily="18" charset="0"/>
                <a:cs typeface="Times New Roman" pitchFamily="18" charset="0"/>
              </a:rPr>
              <a:t> . Working of the Secretarial Audit, Composition, Synopsis of Minutes all Meetings, Website Compliances, Details of e-Forms filed during the period  etc.</a:t>
            </a:r>
          </a:p>
          <a:p>
            <a:pPr lvl="0" algn="just">
              <a:buFont typeface="Wingdings" pitchFamily="2" charset="2"/>
              <a:buChar char="q"/>
            </a:pPr>
            <a:endParaRPr lang="en-US" dirty="0">
              <a:latin typeface="Times New Roman" pitchFamily="18" charset="0"/>
              <a:cs typeface="Times New Roman" pitchFamily="18" charset="0"/>
            </a:endParaRPr>
          </a:p>
          <a:p>
            <a:pPr lvl="0" algn="just">
              <a:buFont typeface="Wingdings" pitchFamily="2" charset="2"/>
              <a:buChar char="q"/>
            </a:pPr>
            <a:r>
              <a:rPr lang="en-US" dirty="0">
                <a:latin typeface="Times New Roman" pitchFamily="18" charset="0"/>
                <a:cs typeface="Times New Roman" pitchFamily="18" charset="0"/>
              </a:rPr>
              <a:t> Read thoroughly the  </a:t>
            </a:r>
            <a:r>
              <a:rPr lang="en-US" b="1" dirty="0">
                <a:solidFill>
                  <a:srgbClr val="FF0000"/>
                </a:solidFill>
                <a:latin typeface="Times New Roman" pitchFamily="18" charset="0"/>
                <a:cs typeface="Times New Roman" pitchFamily="18" charset="0"/>
              </a:rPr>
              <a:t>Articles of Association</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of the Company to know the Bye- Laws &amp; Conditions applicable to the Company, including any </a:t>
            </a:r>
            <a:r>
              <a:rPr lang="en-US" b="1" dirty="0">
                <a:solidFill>
                  <a:srgbClr val="FF0000"/>
                </a:solidFill>
                <a:latin typeface="Times New Roman" pitchFamily="18" charset="0"/>
                <a:cs typeface="Times New Roman" pitchFamily="18" charset="0"/>
              </a:rPr>
              <a:t>Affirmative Vote items</a:t>
            </a:r>
            <a:r>
              <a:rPr lang="en-US" dirty="0">
                <a:latin typeface="Times New Roman" pitchFamily="18" charset="0"/>
                <a:cs typeface="Times New Roman" pitchFamily="18" charset="0"/>
              </a:rPr>
              <a:t>, if any</a:t>
            </a:r>
          </a:p>
          <a:p>
            <a:pPr lvl="0" algn="just">
              <a:buFont typeface="Wingdings" pitchFamily="2" charset="2"/>
              <a:buChar char="q"/>
            </a:pPr>
            <a:endParaRPr lang="en-US" dirty="0">
              <a:latin typeface="Times New Roman" pitchFamily="18" charset="0"/>
              <a:cs typeface="Times New Roman" pitchFamily="18" charset="0"/>
            </a:endParaRPr>
          </a:p>
          <a:p>
            <a:pPr algn="just">
              <a:buFont typeface="Wingdings" pitchFamily="2" charset="2"/>
              <a:buChar char="q"/>
            </a:pPr>
            <a:r>
              <a:rPr lang="en-US" dirty="0">
                <a:latin typeface="Times New Roman" pitchFamily="18" charset="0"/>
                <a:cs typeface="Times New Roman" pitchFamily="18" charset="0"/>
              </a:rPr>
              <a:t> The Secretarial Auditor shall </a:t>
            </a:r>
            <a:r>
              <a:rPr lang="en-US" b="1" dirty="0">
                <a:solidFill>
                  <a:srgbClr val="FF0000"/>
                </a:solidFill>
                <a:latin typeface="Times New Roman" pitchFamily="18" charset="0"/>
                <a:cs typeface="Times New Roman" pitchFamily="18" charset="0"/>
              </a:rPr>
              <a:t>check whether the business letterhead of the Company has the name, address of its registered office and the Corporate Identity Number along with Telephone Number, fax number, if any, e-mail address and website address of the Company . </a:t>
            </a:r>
          </a:p>
          <a:p>
            <a:pPr algn="just">
              <a:buFont typeface="Wingdings" pitchFamily="2" charset="2"/>
              <a:buChar char="q"/>
            </a:pPr>
            <a:endParaRPr lang="en-US" dirty="0">
              <a:latin typeface="Times New Roman" pitchFamily="18" charset="0"/>
              <a:cs typeface="Times New Roman" pitchFamily="18" charset="0"/>
            </a:endParaRPr>
          </a:p>
          <a:p>
            <a:pPr algn="just">
              <a:buFont typeface="Wingdings" pitchFamily="2" charset="2"/>
              <a:buChar char="q"/>
            </a:pPr>
            <a:r>
              <a:rPr lang="en-US" dirty="0">
                <a:latin typeface="Times New Roman" pitchFamily="18" charset="0"/>
                <a:cs typeface="Times New Roman" pitchFamily="18" charset="0"/>
              </a:rPr>
              <a:t> Display of having</a:t>
            </a:r>
            <a:r>
              <a:rPr lang="en-US" b="1" dirty="0">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Policy of Prevention of Sexual Harassment  at workplace along with Constitution of Internal Complaint Committee</a:t>
            </a:r>
            <a:r>
              <a:rPr lang="en-US" dirty="0">
                <a:latin typeface="Times New Roman" pitchFamily="18" charset="0"/>
                <a:cs typeface="Times New Roman" pitchFamily="18" charset="0"/>
              </a:rPr>
              <a:t>.</a:t>
            </a:r>
          </a:p>
          <a:p>
            <a:pPr lvl="0" algn="just">
              <a:buFont typeface="Wingdings" pitchFamily="2" charset="2"/>
              <a:buChar char="q"/>
            </a:pPr>
            <a:endParaRPr lang="en-US" dirty="0">
              <a:latin typeface="Times New Roman" pitchFamily="18" charset="0"/>
              <a:cs typeface="Times New Roman" pitchFamily="18" charset="0"/>
            </a:endParaRPr>
          </a:p>
          <a:p>
            <a:pPr algn="just">
              <a:buFont typeface="Wingdings" pitchFamily="2" charset="2"/>
              <a:buChar char="q"/>
            </a:pPr>
            <a:r>
              <a:rPr lang="en-US" dirty="0">
                <a:latin typeface="Times New Roman" pitchFamily="18" charset="0"/>
                <a:cs typeface="Times New Roman" pitchFamily="18" charset="0"/>
              </a:rPr>
              <a:t> The Secretarial Auditor shall ask for </a:t>
            </a:r>
            <a:r>
              <a:rPr lang="en-US" dirty="0">
                <a:solidFill>
                  <a:srgbClr val="0070C0"/>
                </a:solidFill>
                <a:latin typeface="Times New Roman" pitchFamily="18" charset="0"/>
                <a:cs typeface="Times New Roman" pitchFamily="18" charset="0"/>
              </a:rPr>
              <a:t>the forms filed by the Company under Section 179(3) of the Act  or which are directly filed to the Central Government and are not available for public inspection such as  Form MGT-14, Form CRA 2, IEPF forms etc</a:t>
            </a:r>
            <a:r>
              <a:rPr lang="en-US" dirty="0">
                <a:latin typeface="Times New Roman" pitchFamily="18" charset="0"/>
                <a:cs typeface="Times New Roman" pitchFamily="18" charset="0"/>
              </a:rPr>
              <a:t>. </a:t>
            </a:r>
          </a:p>
          <a:p>
            <a:pPr lvl="0">
              <a:buFont typeface="Courier New" pitchFamily="49" charset="0"/>
              <a:buChar char="o"/>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16864" y="1600200"/>
            <a:ext cx="11375136" cy="5257800"/>
          </a:xfrm>
        </p:spPr>
        <p:txBody>
          <a:bodyPr>
            <a:normAutofit fontScale="92500" lnSpcReduction="20000"/>
          </a:bodyPr>
          <a:lstStyle/>
          <a:p>
            <a:pPr algn="just">
              <a:buFont typeface="Wingdings" pitchFamily="2" charset="2"/>
              <a:buChar char="q"/>
            </a:pPr>
            <a:r>
              <a:rPr lang="en-US" sz="2200" dirty="0">
                <a:latin typeface="Times New Roman" pitchFamily="18" charset="0"/>
                <a:cs typeface="Times New Roman" pitchFamily="18" charset="0"/>
              </a:rPr>
              <a:t> The Secretarial Auditor shall </a:t>
            </a:r>
            <a:r>
              <a:rPr lang="en-US" sz="2200" b="1" dirty="0">
                <a:solidFill>
                  <a:srgbClr val="FF0000"/>
                </a:solidFill>
                <a:latin typeface="Times New Roman" pitchFamily="18" charset="0"/>
                <a:cs typeface="Times New Roman" pitchFamily="18" charset="0"/>
              </a:rPr>
              <a:t>mandatorily check the Attendance Sheets of the Board Meetings, Committee Meetings and General Meetings</a:t>
            </a:r>
            <a:r>
              <a:rPr lang="en-US" sz="2200" dirty="0">
                <a:latin typeface="Times New Roman" pitchFamily="18" charset="0"/>
                <a:cs typeface="Times New Roman" pitchFamily="18" charset="0"/>
              </a:rPr>
              <a:t>, and such attendance shall also be matched to the attendance of the Directors given in the Minutes of the respective Meetings.</a:t>
            </a:r>
          </a:p>
          <a:p>
            <a:pPr algn="just">
              <a:buFont typeface="Wingdings" pitchFamily="2" charset="2"/>
              <a:buChar char="q"/>
            </a:pPr>
            <a:endParaRPr lang="en-US" sz="2200" dirty="0">
              <a:latin typeface="Times New Roman" pitchFamily="18" charset="0"/>
              <a:cs typeface="Times New Roman" pitchFamily="18" charset="0"/>
            </a:endParaRPr>
          </a:p>
          <a:p>
            <a:pPr algn="just">
              <a:buFont typeface="Wingdings" pitchFamily="2" charset="2"/>
              <a:buChar char="q"/>
            </a:pPr>
            <a:r>
              <a:rPr lang="en-US" sz="2200" dirty="0">
                <a:latin typeface="Times New Roman" pitchFamily="18" charset="0"/>
                <a:cs typeface="Times New Roman" pitchFamily="18" charset="0"/>
              </a:rPr>
              <a:t>Ask and refer the </a:t>
            </a:r>
            <a:r>
              <a:rPr lang="en-US" sz="2200" b="1" dirty="0">
                <a:solidFill>
                  <a:srgbClr val="FF0000"/>
                </a:solidFill>
                <a:latin typeface="Times New Roman" pitchFamily="18" charset="0"/>
                <a:cs typeface="Times New Roman" pitchFamily="18" charset="0"/>
              </a:rPr>
              <a:t>Share Purchase &amp; Share Subscription agreements</a:t>
            </a:r>
            <a:r>
              <a:rPr lang="en-US" sz="2200" dirty="0">
                <a:latin typeface="Times New Roman" pitchFamily="18" charset="0"/>
                <a:cs typeface="Times New Roman" pitchFamily="18" charset="0"/>
              </a:rPr>
              <a:t>, if any</a:t>
            </a:r>
          </a:p>
          <a:p>
            <a:pPr algn="just">
              <a:buFont typeface="Wingdings" pitchFamily="2" charset="2"/>
              <a:buChar char="q"/>
            </a:pPr>
            <a:endParaRPr lang="en-US" sz="2200" dirty="0">
              <a:latin typeface="Times New Roman" pitchFamily="18" charset="0"/>
              <a:cs typeface="Times New Roman" pitchFamily="18" charset="0"/>
            </a:endParaRPr>
          </a:p>
          <a:p>
            <a:pPr algn="just">
              <a:buFont typeface="Wingdings" pitchFamily="2" charset="2"/>
              <a:buChar char="q"/>
            </a:pPr>
            <a:r>
              <a:rPr lang="en-US" sz="2200" dirty="0">
                <a:latin typeface="Times New Roman" pitchFamily="18" charset="0"/>
                <a:cs typeface="Times New Roman" pitchFamily="18" charset="0"/>
              </a:rPr>
              <a:t>Ask for the</a:t>
            </a:r>
            <a:r>
              <a:rPr lang="en-US" sz="2200" b="1" dirty="0">
                <a:solidFill>
                  <a:srgbClr val="FF0000"/>
                </a:solidFill>
                <a:latin typeface="Times New Roman" pitchFamily="18" charset="0"/>
                <a:cs typeface="Times New Roman" pitchFamily="18" charset="0"/>
              </a:rPr>
              <a:t> Agreements &amp; Contracts of the company with Related parties</a:t>
            </a:r>
            <a:r>
              <a:rPr lang="en-US" sz="2200" b="1" dirty="0">
                <a:latin typeface="Times New Roman" pitchFamily="18" charset="0"/>
                <a:cs typeface="Times New Roman" pitchFamily="18" charset="0"/>
              </a:rPr>
              <a:t>  </a:t>
            </a:r>
            <a:r>
              <a:rPr lang="en-US" sz="2200" dirty="0">
                <a:latin typeface="Times New Roman" pitchFamily="18" charset="0"/>
                <a:cs typeface="Times New Roman" pitchFamily="18" charset="0"/>
              </a:rPr>
              <a:t>and also ask for the </a:t>
            </a:r>
            <a:r>
              <a:rPr lang="en-US" sz="2200" b="1" dirty="0">
                <a:solidFill>
                  <a:srgbClr val="FF0000"/>
                </a:solidFill>
                <a:latin typeface="Times New Roman" pitchFamily="18" charset="0"/>
                <a:cs typeface="Times New Roman" pitchFamily="18" charset="0"/>
              </a:rPr>
              <a:t>Excel sheet of Related Parties of the company</a:t>
            </a:r>
            <a:endParaRPr lang="en-US" sz="2200" dirty="0">
              <a:latin typeface="Times New Roman" pitchFamily="18" charset="0"/>
              <a:cs typeface="Times New Roman" pitchFamily="18" charset="0"/>
            </a:endParaRPr>
          </a:p>
          <a:p>
            <a:pPr algn="just">
              <a:buFont typeface="Wingdings" pitchFamily="2" charset="2"/>
              <a:buChar char="q"/>
            </a:pPr>
            <a:endParaRPr lang="en-US" sz="2200" dirty="0">
              <a:latin typeface="Times New Roman" pitchFamily="18" charset="0"/>
              <a:cs typeface="Times New Roman" pitchFamily="18" charset="0"/>
            </a:endParaRPr>
          </a:p>
          <a:p>
            <a:pPr algn="just">
              <a:buFont typeface="Wingdings" pitchFamily="2" charset="2"/>
              <a:buChar char="q"/>
            </a:pPr>
            <a:r>
              <a:rPr lang="en-US" sz="2200" dirty="0">
                <a:latin typeface="Times New Roman" pitchFamily="18" charset="0"/>
                <a:cs typeface="Times New Roman" pitchFamily="18" charset="0"/>
              </a:rPr>
              <a:t>Check whether </a:t>
            </a:r>
            <a:r>
              <a:rPr lang="en-US" sz="2200" b="1" dirty="0">
                <a:solidFill>
                  <a:srgbClr val="FF0000"/>
                </a:solidFill>
                <a:latin typeface="Times New Roman" pitchFamily="18" charset="0"/>
                <a:cs typeface="Times New Roman" pitchFamily="18" charset="0"/>
              </a:rPr>
              <a:t>List of Relatives</a:t>
            </a:r>
            <a:r>
              <a:rPr lang="en-US" sz="2200" b="1" dirty="0">
                <a:latin typeface="Times New Roman" pitchFamily="18" charset="0"/>
                <a:cs typeface="Times New Roman" pitchFamily="18" charset="0"/>
              </a:rPr>
              <a:t> </a:t>
            </a:r>
            <a:r>
              <a:rPr lang="en-US" sz="2200" dirty="0">
                <a:latin typeface="Times New Roman" pitchFamily="18" charset="0"/>
                <a:cs typeface="Times New Roman" pitchFamily="18" charset="0"/>
              </a:rPr>
              <a:t>has been obtained by the Company from Directors &amp; KMP  as required under SEBI PIT</a:t>
            </a:r>
          </a:p>
          <a:p>
            <a:pPr algn="just">
              <a:buFont typeface="Wingdings" pitchFamily="2" charset="2"/>
              <a:buChar char="q"/>
            </a:pPr>
            <a:endParaRPr lang="en-US" sz="2200" dirty="0">
              <a:latin typeface="Times New Roman" pitchFamily="18" charset="0"/>
              <a:cs typeface="Times New Roman" pitchFamily="18" charset="0"/>
            </a:endParaRPr>
          </a:p>
          <a:p>
            <a:pPr algn="just">
              <a:buFont typeface="Wingdings" pitchFamily="2" charset="2"/>
              <a:buChar char="q"/>
            </a:pPr>
            <a:r>
              <a:rPr lang="en-US" sz="2200" dirty="0">
                <a:latin typeface="Times New Roman" pitchFamily="18" charset="0"/>
                <a:cs typeface="Times New Roman" pitchFamily="18" charset="0"/>
              </a:rPr>
              <a:t>Ask for the </a:t>
            </a:r>
            <a:r>
              <a:rPr lang="en-US" sz="2200" b="1" dirty="0">
                <a:solidFill>
                  <a:srgbClr val="FF0000"/>
                </a:solidFill>
                <a:latin typeface="Times New Roman" pitchFamily="18" charset="0"/>
                <a:cs typeface="Times New Roman" pitchFamily="18" charset="0"/>
              </a:rPr>
              <a:t>Digital data of Employees </a:t>
            </a:r>
            <a:r>
              <a:rPr lang="en-US" sz="2200" dirty="0">
                <a:latin typeface="Times New Roman" pitchFamily="18" charset="0"/>
                <a:cs typeface="Times New Roman" pitchFamily="18" charset="0"/>
              </a:rPr>
              <a:t>who have the access of Unpublished Price Sensitive Information of the Company SEBI PIT, in case of listed entity. </a:t>
            </a:r>
          </a:p>
          <a:p>
            <a:pPr algn="just">
              <a:buFont typeface="Wingdings" pitchFamily="2" charset="2"/>
              <a:buChar char="q"/>
            </a:pPr>
            <a:endParaRPr lang="en-US" sz="2200" dirty="0">
              <a:latin typeface="Times New Roman" pitchFamily="18" charset="0"/>
              <a:cs typeface="Times New Roman" pitchFamily="18" charset="0"/>
            </a:endParaRPr>
          </a:p>
          <a:p>
            <a:pPr algn="just">
              <a:buFont typeface="Wingdings" pitchFamily="2" charset="2"/>
              <a:buChar char="q"/>
            </a:pPr>
            <a:r>
              <a:rPr lang="en-US" sz="2200" b="1" dirty="0">
                <a:solidFill>
                  <a:srgbClr val="FF0000"/>
                </a:solidFill>
                <a:latin typeface="Times New Roman" pitchFamily="18" charset="0"/>
                <a:cs typeface="Times New Roman" pitchFamily="18" charset="0"/>
              </a:rPr>
              <a:t>Run Audit Trail </a:t>
            </a:r>
            <a:r>
              <a:rPr lang="en-US" sz="2200" dirty="0">
                <a:latin typeface="Times New Roman" pitchFamily="18" charset="0"/>
                <a:cs typeface="Times New Roman" pitchFamily="18" charset="0"/>
              </a:rPr>
              <a:t>of Insider Trading Software's maintained by the Company to check trading by insiders.</a:t>
            </a:r>
            <a:endParaRPr lang="en-US" dirty="0"/>
          </a:p>
          <a:p>
            <a:endParaRPr lang="en-US" dirty="0"/>
          </a:p>
          <a:p>
            <a:endParaRPr lang="en-US" dirty="0"/>
          </a:p>
        </p:txBody>
      </p:sp>
      <p:sp>
        <p:nvSpPr>
          <p:cNvPr id="4" name="Title 1"/>
          <p:cNvSpPr>
            <a:spLocks noGrp="1"/>
          </p:cNvSpPr>
          <p:nvPr>
            <p:ph type="title"/>
          </p:nvPr>
        </p:nvSpPr>
        <p:spPr>
          <a:xfrm>
            <a:off x="816864" y="228600"/>
            <a:ext cx="10871200" cy="990600"/>
          </a:xfrm>
        </p:spPr>
        <p:txBody>
          <a:bodyPr>
            <a:normAutofit/>
          </a:bodyPr>
          <a:lstStyle/>
          <a:p>
            <a:r>
              <a:rPr lang="en-US" sz="4800" b="1" dirty="0">
                <a:solidFill>
                  <a:schemeClr val="tx1"/>
                </a:solidFill>
              </a:rPr>
              <a:t>KEY ASPECTS OF SEC. AUDIT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16864" y="1600200"/>
            <a:ext cx="11375136" cy="5257800"/>
          </a:xfrm>
        </p:spPr>
        <p:txBody>
          <a:bodyPr>
            <a:noAutofit/>
          </a:bodyPr>
          <a:lstStyle/>
          <a:p>
            <a:pPr algn="just">
              <a:buClrTx/>
              <a:buFont typeface="Wingdings" pitchFamily="2" charset="2"/>
              <a:buChar char="q"/>
            </a:pPr>
            <a:r>
              <a:rPr lang="en-US" sz="1800" dirty="0">
                <a:latin typeface="Times New Roman" pitchFamily="18" charset="0"/>
                <a:cs typeface="Times New Roman" pitchFamily="18" charset="0"/>
              </a:rPr>
              <a:t>The Secretarial Auditors shall </a:t>
            </a:r>
            <a:r>
              <a:rPr lang="en-US" sz="1800" b="1" dirty="0">
                <a:solidFill>
                  <a:srgbClr val="FF0000"/>
                </a:solidFill>
                <a:latin typeface="Times New Roman" pitchFamily="18" charset="0"/>
                <a:cs typeface="Times New Roman" pitchFamily="18" charset="0"/>
              </a:rPr>
              <a:t>check the SOP( Standard Operating Procedure) List on the website of BSE &amp; NSE</a:t>
            </a:r>
            <a:r>
              <a:rPr lang="en-US" sz="1800" b="1" dirty="0">
                <a:latin typeface="Times New Roman" pitchFamily="18" charset="0"/>
                <a:cs typeface="Times New Roman" pitchFamily="18" charset="0"/>
              </a:rPr>
              <a:t>  </a:t>
            </a:r>
            <a:r>
              <a:rPr lang="en-US" sz="1800" dirty="0">
                <a:latin typeface="Times New Roman" pitchFamily="18" charset="0"/>
                <a:cs typeface="Times New Roman" pitchFamily="18" charset="0"/>
              </a:rPr>
              <a:t>to  verify if the name of the Company appears under</a:t>
            </a:r>
            <a:r>
              <a:rPr lang="en-US" sz="1800" dirty="0">
                <a:solidFill>
                  <a:srgbClr val="FF0000"/>
                </a:solidFill>
                <a:latin typeface="Times New Roman" pitchFamily="18" charset="0"/>
                <a:cs typeface="Times New Roman" pitchFamily="18" charset="0"/>
              </a:rPr>
              <a:t> </a:t>
            </a:r>
            <a:r>
              <a:rPr lang="en-US" sz="1800" b="1" dirty="0">
                <a:solidFill>
                  <a:srgbClr val="FF0000"/>
                </a:solidFill>
                <a:latin typeface="Times New Roman" pitchFamily="18" charset="0"/>
                <a:cs typeface="Times New Roman" pitchFamily="18" charset="0"/>
              </a:rPr>
              <a:t>List of Non- Compliant Companies </a:t>
            </a:r>
            <a:r>
              <a:rPr lang="en-US" sz="1800" dirty="0">
                <a:latin typeface="Times New Roman" pitchFamily="18" charset="0"/>
                <a:cs typeface="Times New Roman" pitchFamily="18" charset="0"/>
              </a:rPr>
              <a:t>or not. </a:t>
            </a:r>
          </a:p>
          <a:p>
            <a:pPr algn="just">
              <a:buClrTx/>
              <a:buNone/>
            </a:pPr>
            <a:r>
              <a:rPr lang="en-US" sz="1800" dirty="0">
                <a:latin typeface="Times New Roman" pitchFamily="18" charset="0"/>
                <a:cs typeface="Times New Roman" pitchFamily="18" charset="0"/>
              </a:rPr>
              <a:t>	The list on the BSE website can be checked as follows-</a:t>
            </a:r>
          </a:p>
          <a:p>
            <a:pPr algn="just">
              <a:buClrTx/>
              <a:buNone/>
            </a:pPr>
            <a:r>
              <a:rPr lang="en-US" sz="1800" b="1" dirty="0">
                <a:solidFill>
                  <a:srgbClr val="FF0000"/>
                </a:solidFill>
                <a:latin typeface="Times New Roman" pitchFamily="18" charset="0"/>
                <a:cs typeface="Times New Roman" pitchFamily="18" charset="0"/>
              </a:rPr>
              <a:t>	CORPORATES</a:t>
            </a:r>
            <a:r>
              <a:rPr lang="en-US" sz="1800" dirty="0">
                <a:latin typeface="Times New Roman" pitchFamily="18" charset="0"/>
                <a:cs typeface="Times New Roman" pitchFamily="18" charset="0"/>
              </a:rPr>
              <a:t> &gt; </a:t>
            </a:r>
            <a:r>
              <a:rPr lang="en-US" sz="1800" b="1" dirty="0">
                <a:solidFill>
                  <a:srgbClr val="FF0000"/>
                </a:solidFill>
                <a:latin typeface="Times New Roman" pitchFamily="18" charset="0"/>
                <a:cs typeface="Times New Roman" pitchFamily="18" charset="0"/>
              </a:rPr>
              <a:t>COMPLIANCES &amp; OTHER INFO </a:t>
            </a:r>
            <a:r>
              <a:rPr lang="en-US" sz="1800" dirty="0">
                <a:latin typeface="Times New Roman" pitchFamily="18" charset="0"/>
                <a:cs typeface="Times New Roman" pitchFamily="18" charset="0"/>
              </a:rPr>
              <a:t>&gt; </a:t>
            </a:r>
            <a:r>
              <a:rPr lang="en-US" sz="1800" b="1" dirty="0">
                <a:solidFill>
                  <a:srgbClr val="FF0000"/>
                </a:solidFill>
                <a:latin typeface="Times New Roman" pitchFamily="18" charset="0"/>
                <a:cs typeface="Times New Roman" pitchFamily="18" charset="0"/>
              </a:rPr>
              <a:t>Under Compliance Tab</a:t>
            </a:r>
            <a:r>
              <a:rPr lang="en-US" sz="1800" b="1" dirty="0">
                <a:latin typeface="Times New Roman" pitchFamily="18" charset="0"/>
                <a:cs typeface="Times New Roman" pitchFamily="18" charset="0"/>
              </a:rPr>
              <a:t>, </a:t>
            </a:r>
            <a:r>
              <a:rPr lang="en-US" sz="1800" dirty="0">
                <a:latin typeface="Times New Roman" pitchFamily="18" charset="0"/>
                <a:cs typeface="Times New Roman" pitchFamily="18" charset="0"/>
              </a:rPr>
              <a:t>click on </a:t>
            </a:r>
            <a:r>
              <a:rPr lang="en-US" sz="1800" b="1" dirty="0">
                <a:solidFill>
                  <a:srgbClr val="FF0000"/>
                </a:solidFill>
                <a:latin typeface="Times New Roman" pitchFamily="18" charset="0"/>
                <a:cs typeface="Times New Roman" pitchFamily="18" charset="0"/>
              </a:rPr>
              <a:t>SOP NON COMPLIANCE UNDER LODR</a:t>
            </a:r>
            <a:r>
              <a:rPr lang="en-US" sz="1800" dirty="0">
                <a:latin typeface="Times New Roman" pitchFamily="18" charset="0"/>
                <a:cs typeface="Times New Roman" pitchFamily="18" charset="0"/>
              </a:rPr>
              <a:t>. Check the list of Non Compliant Companies.</a:t>
            </a:r>
          </a:p>
          <a:p>
            <a:pPr algn="just">
              <a:buClrTx/>
              <a:buNone/>
            </a:pPr>
            <a:r>
              <a:rPr lang="en-US" sz="1800" dirty="0">
                <a:latin typeface="Times New Roman" pitchFamily="18" charset="0"/>
                <a:cs typeface="Times New Roman" pitchFamily="18" charset="0"/>
              </a:rPr>
              <a:t>	Where the Fine has been imposed, Ask for the Proof of Payment of Fine.</a:t>
            </a:r>
          </a:p>
          <a:p>
            <a:pPr algn="just">
              <a:buClrTx/>
              <a:buFont typeface="Wingdings" pitchFamily="2" charset="2"/>
              <a:buChar char="q"/>
            </a:pPr>
            <a:endParaRPr lang="en-US" sz="1800" dirty="0">
              <a:latin typeface="Times New Roman" pitchFamily="18" charset="0"/>
              <a:cs typeface="Times New Roman" pitchFamily="18" charset="0"/>
            </a:endParaRPr>
          </a:p>
          <a:p>
            <a:pPr algn="just">
              <a:buClrTx/>
              <a:buFont typeface="Wingdings" pitchFamily="2" charset="2"/>
              <a:buChar char="q"/>
            </a:pPr>
            <a:r>
              <a:rPr lang="en-US" sz="1800" dirty="0">
                <a:latin typeface="Times New Roman" pitchFamily="18" charset="0"/>
                <a:cs typeface="Times New Roman" pitchFamily="18" charset="0"/>
              </a:rPr>
              <a:t>In case of Listed Company, Check whether </a:t>
            </a:r>
            <a:r>
              <a:rPr lang="en-US" sz="1800" b="1" dirty="0">
                <a:solidFill>
                  <a:srgbClr val="FF0000"/>
                </a:solidFill>
                <a:latin typeface="Times New Roman" pitchFamily="18" charset="0"/>
                <a:cs typeface="Times New Roman" pitchFamily="18" charset="0"/>
              </a:rPr>
              <a:t>all the Event based Disclosures  are made as required under Regulation 30 </a:t>
            </a:r>
            <a:r>
              <a:rPr lang="en-US" sz="1800" dirty="0">
                <a:latin typeface="Times New Roman" pitchFamily="18" charset="0"/>
                <a:cs typeface="Times New Roman" pitchFamily="18" charset="0"/>
              </a:rPr>
              <a:t>of SEBI LODR.</a:t>
            </a:r>
          </a:p>
          <a:p>
            <a:pPr algn="just">
              <a:buClrTx/>
              <a:buFont typeface="Wingdings" pitchFamily="2" charset="2"/>
              <a:buChar char="q"/>
            </a:pPr>
            <a:endParaRPr lang="en-US" sz="1800" dirty="0">
              <a:latin typeface="Times New Roman" pitchFamily="18" charset="0"/>
              <a:cs typeface="Times New Roman" pitchFamily="18" charset="0"/>
            </a:endParaRPr>
          </a:p>
          <a:p>
            <a:pPr algn="just">
              <a:buClrTx/>
              <a:buFont typeface="Wingdings" pitchFamily="2" charset="2"/>
              <a:buChar char="q"/>
            </a:pPr>
            <a:r>
              <a:rPr lang="en-US" sz="1800" dirty="0">
                <a:latin typeface="Times New Roman" pitchFamily="18" charset="0"/>
                <a:cs typeface="Times New Roman" pitchFamily="18" charset="0"/>
              </a:rPr>
              <a:t>The Secretarial Auditor shall ask </a:t>
            </a:r>
            <a:r>
              <a:rPr lang="en-US" sz="1800" b="1" dirty="0">
                <a:solidFill>
                  <a:srgbClr val="FF0000"/>
                </a:solidFill>
                <a:latin typeface="Times New Roman" pitchFamily="18" charset="0"/>
                <a:cs typeface="Times New Roman" pitchFamily="18" charset="0"/>
              </a:rPr>
              <a:t>for any Show Cause Notice issued to the Company , its Directors or Promoters by SEBII/BSE/NSE/MCA/ROC/RBI/ED/Income Tax etc </a:t>
            </a:r>
            <a:r>
              <a:rPr lang="en-US" sz="1800" dirty="0">
                <a:latin typeface="Times New Roman" pitchFamily="18" charset="0"/>
                <a:cs typeface="Times New Roman" pitchFamily="18" charset="0"/>
              </a:rPr>
              <a:t>any replies made by the Company.</a:t>
            </a:r>
          </a:p>
          <a:p>
            <a:pPr algn="just">
              <a:buClrTx/>
              <a:buFont typeface="Wingdings" pitchFamily="2" charset="2"/>
              <a:buChar char="q"/>
            </a:pPr>
            <a:endParaRPr lang="en-US" sz="1800" dirty="0">
              <a:latin typeface="Times New Roman" pitchFamily="18" charset="0"/>
              <a:cs typeface="Times New Roman" pitchFamily="18" charset="0"/>
            </a:endParaRPr>
          </a:p>
          <a:p>
            <a:pPr algn="just">
              <a:buClrTx/>
              <a:buFont typeface="Wingdings" pitchFamily="2" charset="2"/>
              <a:buChar char="q"/>
            </a:pPr>
            <a:r>
              <a:rPr lang="en-US" sz="1800" dirty="0">
                <a:latin typeface="Times New Roman" pitchFamily="18" charset="0"/>
                <a:cs typeface="Times New Roman" pitchFamily="18" charset="0"/>
              </a:rPr>
              <a:t> Check the applicability on the Company for filing </a:t>
            </a:r>
            <a:r>
              <a:rPr lang="en-US" sz="1800" b="1" dirty="0">
                <a:solidFill>
                  <a:srgbClr val="FF0000"/>
                </a:solidFill>
                <a:latin typeface="Times New Roman" pitchFamily="18" charset="0"/>
                <a:cs typeface="Times New Roman" pitchFamily="18" charset="0"/>
              </a:rPr>
              <a:t>BEN Forms, </a:t>
            </a:r>
            <a:r>
              <a:rPr lang="en-US" sz="1800" dirty="0">
                <a:latin typeface="Times New Roman" pitchFamily="18" charset="0"/>
                <a:cs typeface="Times New Roman" pitchFamily="18" charset="0"/>
              </a:rPr>
              <a:t>whether notices have been issued by the company in</a:t>
            </a:r>
            <a:r>
              <a:rPr lang="en-US" sz="1800" b="1" dirty="0">
                <a:solidFill>
                  <a:srgbClr val="FF0000"/>
                </a:solidFill>
                <a:latin typeface="Times New Roman" pitchFamily="18" charset="0"/>
                <a:cs typeface="Times New Roman" pitchFamily="18" charset="0"/>
              </a:rPr>
              <a:t> BEN-4 </a:t>
            </a:r>
            <a:r>
              <a:rPr lang="en-US" sz="1800" dirty="0">
                <a:latin typeface="Times New Roman" pitchFamily="18" charset="0"/>
                <a:cs typeface="Times New Roman" pitchFamily="18" charset="0"/>
              </a:rPr>
              <a:t>to corporate shareholders if it is so applicable, whether the Company has complied with it or not.</a:t>
            </a:r>
          </a:p>
          <a:p>
            <a:pPr>
              <a:buClrTx/>
              <a:buFont typeface="Courier New" pitchFamily="49" charset="0"/>
              <a:buChar char="o"/>
            </a:pPr>
            <a:endParaRPr lang="en-US" sz="1600" dirty="0"/>
          </a:p>
          <a:p>
            <a:pPr>
              <a:buClrTx/>
              <a:buFont typeface="Courier New" pitchFamily="49" charset="0"/>
              <a:buChar char="o"/>
            </a:pPr>
            <a:endParaRPr lang="en-US" sz="1600" dirty="0"/>
          </a:p>
          <a:p>
            <a:pPr>
              <a:buClrTx/>
              <a:buFont typeface="Courier New" pitchFamily="49" charset="0"/>
              <a:buChar char="o"/>
            </a:pPr>
            <a:endParaRPr lang="en-US" sz="1600" dirty="0"/>
          </a:p>
          <a:p>
            <a:pPr>
              <a:buClrTx/>
              <a:buFont typeface="Courier New" pitchFamily="49" charset="0"/>
              <a:buChar char="o"/>
            </a:pPr>
            <a:endParaRPr lang="en-US" sz="1600" dirty="0"/>
          </a:p>
          <a:p>
            <a:pPr>
              <a:buClrTx/>
              <a:buFont typeface="Courier New" pitchFamily="49" charset="0"/>
              <a:buChar char="o"/>
            </a:pPr>
            <a:endParaRPr lang="en-US" sz="1600" dirty="0"/>
          </a:p>
          <a:p>
            <a:pPr>
              <a:buClrTx/>
              <a:buFont typeface="Courier New" pitchFamily="49" charset="0"/>
              <a:buChar char="o"/>
            </a:pPr>
            <a:endParaRPr lang="en-US" sz="1600" dirty="0"/>
          </a:p>
          <a:p>
            <a:pPr>
              <a:buClrTx/>
              <a:buFont typeface="Courier New" pitchFamily="49" charset="0"/>
              <a:buChar char="o"/>
            </a:pPr>
            <a:endParaRPr lang="en-US" sz="1600" dirty="0"/>
          </a:p>
        </p:txBody>
      </p:sp>
      <p:sp>
        <p:nvSpPr>
          <p:cNvPr id="10" name="Title 1"/>
          <p:cNvSpPr>
            <a:spLocks noGrp="1"/>
          </p:cNvSpPr>
          <p:nvPr>
            <p:ph type="title"/>
          </p:nvPr>
        </p:nvSpPr>
        <p:spPr>
          <a:xfrm>
            <a:off x="816864" y="228600"/>
            <a:ext cx="10871200" cy="990600"/>
          </a:xfrm>
        </p:spPr>
        <p:txBody>
          <a:bodyPr>
            <a:normAutofit/>
          </a:bodyPr>
          <a:lstStyle/>
          <a:p>
            <a:r>
              <a:rPr lang="en-US" sz="4800" b="1" dirty="0">
                <a:solidFill>
                  <a:schemeClr val="tx1"/>
                </a:solidFill>
              </a:rPr>
              <a:t>KEY ASPECTS OF SEC. AUDIT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16864" y="1600200"/>
            <a:ext cx="11375136" cy="5257800"/>
          </a:xfrm>
        </p:spPr>
        <p:txBody>
          <a:bodyPr>
            <a:normAutofit fontScale="92500" lnSpcReduction="10000"/>
          </a:bodyPr>
          <a:lstStyle/>
          <a:p>
            <a:pPr algn="just">
              <a:buFont typeface="Wingdings" pitchFamily="2" charset="2"/>
              <a:buChar char="q"/>
            </a:pPr>
            <a:r>
              <a:rPr lang="en-US" sz="2000" dirty="0">
                <a:latin typeface="Times New Roman" pitchFamily="18" charset="0"/>
                <a:cs typeface="Times New Roman" pitchFamily="18" charset="0"/>
              </a:rPr>
              <a:t> Check random </a:t>
            </a:r>
            <a:r>
              <a:rPr lang="en-US" sz="2000" b="1" dirty="0">
                <a:solidFill>
                  <a:srgbClr val="FF0000"/>
                </a:solidFill>
                <a:latin typeface="Times New Roman" pitchFamily="18" charset="0"/>
                <a:cs typeface="Times New Roman" pitchFamily="18" charset="0"/>
              </a:rPr>
              <a:t>affirmations to the Code of conduct by employees </a:t>
            </a:r>
            <a:r>
              <a:rPr lang="en-US" sz="2000" dirty="0">
                <a:latin typeface="Times New Roman" pitchFamily="18" charset="0"/>
                <a:cs typeface="Times New Roman" pitchFamily="18" charset="0"/>
              </a:rPr>
              <a:t>of the Company.</a:t>
            </a:r>
          </a:p>
          <a:p>
            <a:pPr algn="just">
              <a:buFont typeface="Wingdings" pitchFamily="2" charset="2"/>
              <a:buChar char="q"/>
            </a:pPr>
            <a:endParaRPr lang="en-US" sz="2000" dirty="0">
              <a:latin typeface="Times New Roman" pitchFamily="18" charset="0"/>
              <a:cs typeface="Times New Roman" pitchFamily="18" charset="0"/>
            </a:endParaRPr>
          </a:p>
          <a:p>
            <a:pPr algn="just">
              <a:buFont typeface="Wingdings" pitchFamily="2" charset="2"/>
              <a:buChar char="q"/>
            </a:pPr>
            <a:r>
              <a:rPr lang="en-US" sz="2000" dirty="0">
                <a:latin typeface="Times New Roman" pitchFamily="18" charset="0"/>
                <a:cs typeface="Times New Roman" pitchFamily="18" charset="0"/>
              </a:rPr>
              <a:t>Prepare the </a:t>
            </a:r>
            <a:r>
              <a:rPr lang="en-US" sz="2000" b="1" dirty="0">
                <a:solidFill>
                  <a:srgbClr val="FF0000"/>
                </a:solidFill>
                <a:latin typeface="Times New Roman" pitchFamily="18" charset="0"/>
                <a:cs typeface="Times New Roman" pitchFamily="18" charset="0"/>
              </a:rPr>
              <a:t>Preliminary Observations</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for seeking appropriate reply and clarifications from the Company and after that </a:t>
            </a:r>
            <a:r>
              <a:rPr lang="en-US" sz="2000" b="1" dirty="0">
                <a:solidFill>
                  <a:srgbClr val="0070C0"/>
                </a:solidFill>
                <a:latin typeface="Times New Roman" pitchFamily="18" charset="0"/>
                <a:cs typeface="Times New Roman" pitchFamily="18" charset="0"/>
              </a:rPr>
              <a:t>share the Final Observations with the Management of the Company</a:t>
            </a:r>
            <a:r>
              <a:rPr lang="en-US" sz="2000" dirty="0">
                <a:latin typeface="Times New Roman" pitchFamily="18" charset="0"/>
                <a:cs typeface="Times New Roman" pitchFamily="18" charset="0"/>
              </a:rPr>
              <a:t>.</a:t>
            </a:r>
          </a:p>
          <a:p>
            <a:pPr algn="just">
              <a:buFont typeface="Wingdings" pitchFamily="2" charset="2"/>
              <a:buChar char="q"/>
            </a:pPr>
            <a:endParaRPr lang="en-US" sz="2000" dirty="0">
              <a:latin typeface="Times New Roman" pitchFamily="18" charset="0"/>
              <a:cs typeface="Times New Roman" pitchFamily="18" charset="0"/>
            </a:endParaRPr>
          </a:p>
          <a:p>
            <a:pPr algn="just">
              <a:buFont typeface="Wingdings" pitchFamily="2" charset="2"/>
              <a:buChar char="q"/>
            </a:pPr>
            <a:r>
              <a:rPr lang="en-US" sz="2000" dirty="0">
                <a:latin typeface="Times New Roman" pitchFamily="18" charset="0"/>
                <a:cs typeface="Times New Roman" pitchFamily="18" charset="0"/>
              </a:rPr>
              <a:t>Ensure that </a:t>
            </a:r>
            <a:r>
              <a:rPr lang="en-US" sz="2000" b="1" dirty="0">
                <a:solidFill>
                  <a:srgbClr val="FF0000"/>
                </a:solidFill>
                <a:latin typeface="Times New Roman" pitchFamily="18" charset="0"/>
                <a:cs typeface="Times New Roman" pitchFamily="18" charset="0"/>
              </a:rPr>
              <a:t>Material Events are disclosed in MR-3 </a:t>
            </a:r>
            <a:r>
              <a:rPr lang="en-US" sz="2000" dirty="0">
                <a:latin typeface="Times New Roman" pitchFamily="18" charset="0"/>
                <a:cs typeface="Times New Roman" pitchFamily="18" charset="0"/>
              </a:rPr>
              <a:t>by the Secretarial Auditors such as Resolutions passed </a:t>
            </a:r>
          </a:p>
          <a:p>
            <a:pPr algn="just">
              <a:buFont typeface="Wingdings" pitchFamily="2" charset="2"/>
              <a:buChar char="q"/>
            </a:pPr>
            <a:r>
              <a:rPr lang="en-US" sz="2000" dirty="0">
                <a:latin typeface="Times New Roman" pitchFamily="18" charset="0"/>
                <a:cs typeface="Times New Roman" pitchFamily="18" charset="0"/>
              </a:rPr>
              <a:t>u/s 180, Allotment of Securities, any Restructuring in the Company,  etc.   </a:t>
            </a:r>
          </a:p>
          <a:p>
            <a:pPr algn="just">
              <a:buFont typeface="Wingdings" pitchFamily="2" charset="2"/>
              <a:buChar char="q"/>
            </a:pPr>
            <a:endParaRPr lang="en-US" sz="2000" dirty="0">
              <a:latin typeface="Times New Roman" pitchFamily="18" charset="0"/>
              <a:cs typeface="Times New Roman" pitchFamily="18" charset="0"/>
            </a:endParaRPr>
          </a:p>
          <a:p>
            <a:pPr algn="just">
              <a:buFont typeface="Wingdings" pitchFamily="2" charset="2"/>
              <a:buChar char="q"/>
            </a:pPr>
            <a:r>
              <a:rPr lang="en-US" sz="2000" dirty="0">
                <a:latin typeface="Times New Roman" pitchFamily="18" charset="0"/>
                <a:cs typeface="Times New Roman" pitchFamily="18" charset="0"/>
              </a:rPr>
              <a:t>The Secretarial Auditor shall obtain </a:t>
            </a:r>
            <a:r>
              <a:rPr lang="en-US" sz="2000" b="1" dirty="0">
                <a:solidFill>
                  <a:srgbClr val="FF0000"/>
                </a:solidFill>
                <a:latin typeface="Times New Roman" pitchFamily="18" charset="0"/>
                <a:cs typeface="Times New Roman" pitchFamily="18" charset="0"/>
              </a:rPr>
              <a:t>Management Representation Letter, Draft Financials for Current year </a:t>
            </a:r>
            <a:r>
              <a:rPr lang="en-US" sz="2000" dirty="0">
                <a:latin typeface="Times New Roman" pitchFamily="18" charset="0"/>
                <a:cs typeface="Times New Roman" pitchFamily="18" charset="0"/>
              </a:rPr>
              <a:t>from the Company before signing the MR-3.</a:t>
            </a:r>
          </a:p>
          <a:p>
            <a:pPr algn="just">
              <a:buFont typeface="Wingdings" pitchFamily="2" charset="2"/>
              <a:buChar char="q"/>
            </a:pPr>
            <a:endParaRPr lang="en-US" sz="2000" dirty="0">
              <a:latin typeface="Times New Roman" pitchFamily="18" charset="0"/>
              <a:cs typeface="Times New Roman" pitchFamily="18" charset="0"/>
            </a:endParaRPr>
          </a:p>
          <a:p>
            <a:pPr algn="just">
              <a:buFont typeface="Wingdings" pitchFamily="2" charset="2"/>
              <a:buChar char="q"/>
            </a:pPr>
            <a:r>
              <a:rPr lang="en-US" sz="2000" dirty="0">
                <a:latin typeface="Times New Roman" pitchFamily="18" charset="0"/>
                <a:cs typeface="Times New Roman" pitchFamily="18" charset="0"/>
              </a:rPr>
              <a:t>The Secretarial Auditor shall </a:t>
            </a:r>
            <a:r>
              <a:rPr lang="en-US" sz="2000" b="1" dirty="0">
                <a:solidFill>
                  <a:srgbClr val="FF0000"/>
                </a:solidFill>
                <a:latin typeface="Times New Roman" pitchFamily="18" charset="0"/>
                <a:cs typeface="Times New Roman" pitchFamily="18" charset="0"/>
              </a:rPr>
              <a:t>mention its Peer Review Number </a:t>
            </a:r>
            <a:r>
              <a:rPr lang="en-US" sz="2000" dirty="0">
                <a:latin typeface="Times New Roman" pitchFamily="18" charset="0"/>
                <a:cs typeface="Times New Roman" pitchFamily="18" charset="0"/>
              </a:rPr>
              <a:t>along with its COP and Membership Number.</a:t>
            </a:r>
          </a:p>
          <a:p>
            <a:pPr algn="just">
              <a:buFont typeface="Wingdings" pitchFamily="2" charset="2"/>
              <a:buChar char="q"/>
            </a:pPr>
            <a:endParaRPr lang="en-US" sz="2000" dirty="0">
              <a:latin typeface="Times New Roman" pitchFamily="18" charset="0"/>
              <a:cs typeface="Times New Roman" pitchFamily="18" charset="0"/>
            </a:endParaRPr>
          </a:p>
          <a:p>
            <a:pPr algn="just">
              <a:buFont typeface="Wingdings" pitchFamily="2" charset="2"/>
              <a:buChar char="q"/>
            </a:pPr>
            <a:r>
              <a:rPr lang="en-US" sz="2000" dirty="0">
                <a:latin typeface="Times New Roman" pitchFamily="18" charset="0"/>
                <a:cs typeface="Times New Roman" pitchFamily="18" charset="0"/>
              </a:rPr>
              <a:t> Check if the </a:t>
            </a:r>
            <a:r>
              <a:rPr lang="en-US" sz="2000" b="1" dirty="0">
                <a:solidFill>
                  <a:srgbClr val="FF0000"/>
                </a:solidFill>
                <a:latin typeface="Times New Roman" pitchFamily="18" charset="0"/>
                <a:cs typeface="Times New Roman" pitchFamily="18" charset="0"/>
              </a:rPr>
              <a:t>Company has affixed its name and the address of the Registered Office </a:t>
            </a:r>
            <a:r>
              <a:rPr lang="en-US" sz="2000" dirty="0">
                <a:latin typeface="Times New Roman" pitchFamily="18" charset="0"/>
                <a:cs typeface="Times New Roman" pitchFamily="18" charset="0"/>
              </a:rPr>
              <a:t>outside every office or place in which its business is carried on.</a:t>
            </a:r>
          </a:p>
          <a:p>
            <a:pPr>
              <a:buFont typeface="Courier New" pitchFamily="49" charset="0"/>
              <a:buChar char="o"/>
            </a:pPr>
            <a:endParaRPr lang="en-US" sz="2800" dirty="0"/>
          </a:p>
          <a:p>
            <a:endParaRPr lang="en-US" sz="2800" dirty="0"/>
          </a:p>
        </p:txBody>
      </p:sp>
      <p:sp>
        <p:nvSpPr>
          <p:cNvPr id="6" name="Title 1"/>
          <p:cNvSpPr>
            <a:spLocks noGrp="1"/>
          </p:cNvSpPr>
          <p:nvPr>
            <p:ph type="title"/>
          </p:nvPr>
        </p:nvSpPr>
        <p:spPr>
          <a:xfrm>
            <a:off x="816864" y="228600"/>
            <a:ext cx="10871200" cy="990600"/>
          </a:xfrm>
        </p:spPr>
        <p:txBody>
          <a:bodyPr>
            <a:normAutofit/>
          </a:bodyPr>
          <a:lstStyle/>
          <a:p>
            <a:r>
              <a:rPr lang="en-US" sz="4800" b="1" dirty="0">
                <a:solidFill>
                  <a:schemeClr val="tx1"/>
                </a:solidFill>
              </a:rPr>
              <a:t>KEY ASPECTS OF SEC. AUDIT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solidFill>
                  <a:schemeClr val="tx1"/>
                </a:solidFill>
              </a:rPr>
              <a:t>AT A GLANCE</a:t>
            </a:r>
          </a:p>
        </p:txBody>
      </p:sp>
      <p:sp>
        <p:nvSpPr>
          <p:cNvPr id="3" name="Content Placeholder 2"/>
          <p:cNvSpPr>
            <a:spLocks noGrp="1"/>
          </p:cNvSpPr>
          <p:nvPr>
            <p:ph sz="quarter" idx="1"/>
          </p:nvPr>
        </p:nvSpPr>
        <p:spPr>
          <a:xfrm>
            <a:off x="816864" y="1600200"/>
            <a:ext cx="10871200" cy="5257800"/>
          </a:xfrm>
        </p:spPr>
        <p:style>
          <a:lnRef idx="2">
            <a:schemeClr val="accent1"/>
          </a:lnRef>
          <a:fillRef idx="1">
            <a:schemeClr val="lt1"/>
          </a:fillRef>
          <a:effectRef idx="0">
            <a:schemeClr val="accent1"/>
          </a:effectRef>
          <a:fontRef idx="minor">
            <a:schemeClr val="dk1"/>
          </a:fontRef>
        </p:style>
        <p:txBody>
          <a:bodyPr>
            <a:normAutofit/>
          </a:bodyPr>
          <a:lstStyle/>
          <a:p>
            <a:pPr fontAlgn="t">
              <a:buFont typeface="Wingdings" pitchFamily="2" charset="2"/>
              <a:buChar char="v"/>
            </a:pPr>
            <a:r>
              <a:rPr lang="en-US" sz="2800" b="1" dirty="0">
                <a:latin typeface="Times New Roman" pitchFamily="18" charset="0"/>
                <a:cs typeface="Times New Roman" pitchFamily="18" charset="0"/>
              </a:rPr>
              <a:t>What is Secretarial Audit?</a:t>
            </a:r>
          </a:p>
          <a:p>
            <a:pPr fontAlgn="t">
              <a:buFont typeface="Wingdings" pitchFamily="2" charset="2"/>
              <a:buChar char="v"/>
            </a:pPr>
            <a:r>
              <a:rPr lang="en-US" sz="2800" b="1" dirty="0">
                <a:latin typeface="Times New Roman" pitchFamily="18" charset="0"/>
                <a:cs typeface="Times New Roman" pitchFamily="18" charset="0"/>
              </a:rPr>
              <a:t>Legal Provisions governing Secretarial Audit</a:t>
            </a:r>
          </a:p>
          <a:p>
            <a:pPr fontAlgn="t">
              <a:buFont typeface="Wingdings" pitchFamily="2" charset="2"/>
              <a:buChar char="v"/>
            </a:pPr>
            <a:r>
              <a:rPr lang="en-US" sz="2800" b="1" dirty="0">
                <a:latin typeface="Times New Roman" pitchFamily="18" charset="0"/>
                <a:cs typeface="Times New Roman" pitchFamily="18" charset="0"/>
              </a:rPr>
              <a:t>Eligibility Criteria for Secretarial Auditor</a:t>
            </a:r>
          </a:p>
          <a:p>
            <a:pPr fontAlgn="t">
              <a:buFont typeface="Wingdings" pitchFamily="2" charset="2"/>
              <a:buChar char="v"/>
            </a:pPr>
            <a:r>
              <a:rPr lang="en-US" sz="2800" b="1" dirty="0">
                <a:latin typeface="Times New Roman" pitchFamily="18" charset="0"/>
                <a:cs typeface="Times New Roman" pitchFamily="18" charset="0"/>
              </a:rPr>
              <a:t>Secretarial Audit by Peer Reviewed CS</a:t>
            </a:r>
          </a:p>
          <a:p>
            <a:pPr fontAlgn="t">
              <a:buFont typeface="Wingdings" pitchFamily="2" charset="2"/>
              <a:buChar char="v"/>
            </a:pPr>
            <a:r>
              <a:rPr lang="en-US" sz="2800" b="1" dirty="0">
                <a:latin typeface="Times New Roman" pitchFamily="18" charset="0"/>
                <a:cs typeface="Times New Roman" pitchFamily="18" charset="0"/>
              </a:rPr>
              <a:t>Limit on Secretarial Audit</a:t>
            </a:r>
          </a:p>
          <a:p>
            <a:pPr fontAlgn="t">
              <a:buFont typeface="Wingdings" pitchFamily="2" charset="2"/>
              <a:buChar char="v"/>
            </a:pPr>
            <a:r>
              <a:rPr lang="en-US" sz="2800" b="1" dirty="0">
                <a:latin typeface="Times New Roman" pitchFamily="18" charset="0"/>
                <a:cs typeface="Times New Roman" pitchFamily="18" charset="0"/>
              </a:rPr>
              <a:t>Scope of Secretarial Audit</a:t>
            </a:r>
          </a:p>
          <a:p>
            <a:pPr fontAlgn="t">
              <a:buFont typeface="Wingdings" pitchFamily="2" charset="2"/>
              <a:buChar char="v"/>
            </a:pPr>
            <a:r>
              <a:rPr lang="en-US" sz="2800" b="1" dirty="0">
                <a:latin typeface="Times New Roman" pitchFamily="18" charset="0"/>
                <a:cs typeface="Times New Roman" pitchFamily="18" charset="0"/>
              </a:rPr>
              <a:t>Source of Information for Secretarial Audit</a:t>
            </a:r>
          </a:p>
          <a:p>
            <a:pPr fontAlgn="t">
              <a:buFont typeface="Wingdings" pitchFamily="2" charset="2"/>
              <a:buChar char="v"/>
            </a:pPr>
            <a:r>
              <a:rPr lang="en-US" sz="2800" b="1" dirty="0">
                <a:latin typeface="Times New Roman" pitchFamily="18" charset="0"/>
                <a:cs typeface="Times New Roman" pitchFamily="18" charset="0"/>
              </a:rPr>
              <a:t>Preparation for Secretarial Audit </a:t>
            </a:r>
          </a:p>
          <a:p>
            <a:pPr fontAlgn="t">
              <a:buFont typeface="Wingdings" pitchFamily="2" charset="2"/>
              <a:buChar char="v"/>
            </a:pPr>
            <a:r>
              <a:rPr lang="en-US" sz="2800" b="1" dirty="0">
                <a:latin typeface="Times New Roman" pitchFamily="18" charset="0"/>
                <a:cs typeface="Times New Roman" pitchFamily="18" charset="0"/>
              </a:rPr>
              <a:t>Points to be considered while Audit</a:t>
            </a:r>
          </a:p>
          <a:p>
            <a:pPr fontAlgn="t">
              <a:buFont typeface="Wingdings" pitchFamily="2" charset="2"/>
              <a:buChar char="v"/>
            </a:pPr>
            <a:r>
              <a:rPr lang="en-US" sz="2800" b="1" dirty="0">
                <a:latin typeface="Times New Roman" pitchFamily="18" charset="0"/>
                <a:cs typeface="Times New Roman" pitchFamily="18" charset="0"/>
              </a:rPr>
              <a:t>Key Aspects of Secretarial Audit</a:t>
            </a:r>
          </a:p>
          <a:p>
            <a:endParaRPr lang="en-US" sz="2400" b="1"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10896600" cy="1066800"/>
          </a:xfrm>
        </p:spPr>
        <p:txBody>
          <a:bodyPr>
            <a:noAutofit/>
          </a:bodyPr>
          <a:lstStyle/>
          <a:p>
            <a:pPr algn="ctr"/>
            <a:r>
              <a:rPr lang="en-US" sz="12800" b="1" dirty="0">
                <a:solidFill>
                  <a:schemeClr val="tx1"/>
                </a:solidFill>
              </a:rPr>
              <a:t>THANK YOU</a:t>
            </a:r>
          </a:p>
        </p:txBody>
      </p:sp>
      <p:sp>
        <p:nvSpPr>
          <p:cNvPr id="4" name="TextBox 5"/>
          <p:cNvSpPr txBox="1">
            <a:spLocks noChangeArrowheads="1"/>
          </p:cNvSpPr>
          <p:nvPr/>
        </p:nvSpPr>
        <p:spPr bwMode="auto">
          <a:xfrm>
            <a:off x="762000" y="1752600"/>
            <a:ext cx="11201400" cy="1569660"/>
          </a:xfrm>
          <a:prstGeom prst="rect">
            <a:avLst/>
          </a:prstGeom>
          <a:noFill/>
          <a:ln w="9525">
            <a:noFill/>
            <a:miter lim="800000"/>
            <a:headEnd/>
            <a:tailEnd/>
          </a:ln>
        </p:spPr>
        <p:txBody>
          <a:bodyPr wrap="square">
            <a:spAutoFit/>
          </a:bodyPr>
          <a:lstStyle/>
          <a:p>
            <a:pPr algn="just" eaLnBrk="0" hangingPunct="0"/>
            <a:r>
              <a:rPr lang="en-US" sz="1600" b="1" i="1" dirty="0">
                <a:solidFill>
                  <a:srgbClr val="FF0000"/>
                </a:solidFill>
              </a:rPr>
              <a:t>Disclaimer: </a:t>
            </a:r>
            <a:r>
              <a:rPr lang="en-US" sz="1600" dirty="0"/>
              <a:t>This document has been prepared for Seminar organized by Faridabad Chapter of NIRC of ICSI  purposes only. It provides general information and guidance as on date of preparation and does not express views or expert opinions of author or any entity he may be associated with or the ICSI. The document is meant for general guidance and no responsibility/ liability for loss arising to any person acting or refraining from acting as a result of any material contained in this document will be accepted. It is recommended that professional advice be sought based on the specific facts and circumstances. This document does not substitute the need to refer to the original pronouncements.</a:t>
            </a:r>
            <a:endParaRPr lang="en-US" sz="1600" i="1" dirty="0">
              <a:solidFill>
                <a:srgbClr val="FF0000"/>
              </a:solidFill>
            </a:endParaRPr>
          </a:p>
        </p:txBody>
      </p:sp>
      <p:sp>
        <p:nvSpPr>
          <p:cNvPr id="5" name="Rectangle 2"/>
          <p:cNvSpPr>
            <a:spLocks noChangeArrowheads="1"/>
          </p:cNvSpPr>
          <p:nvPr/>
        </p:nvSpPr>
        <p:spPr bwMode="auto">
          <a:xfrm>
            <a:off x="2362200" y="3226237"/>
            <a:ext cx="6934200" cy="3631763"/>
          </a:xfrm>
          <a:prstGeom prst="rect">
            <a:avLst/>
          </a:prstGeom>
          <a:noFill/>
          <a:ln w="9525">
            <a:noFill/>
            <a:miter lim="800000"/>
            <a:headEnd/>
            <a:tailEnd/>
          </a:ln>
        </p:spPr>
        <p:txBody>
          <a:bodyPr wrap="square">
            <a:spAutoFit/>
          </a:bodyPr>
          <a:lstStyle/>
          <a:p>
            <a:pPr algn="ctr" eaLnBrk="0" hangingPunct="0"/>
            <a:r>
              <a:rPr lang="en-US" dirty="0">
                <a:solidFill>
                  <a:srgbClr val="002060"/>
                </a:solidFill>
                <a:latin typeface="Book Antiqua" pitchFamily="18" charset="0"/>
              </a:rPr>
              <a:t/>
            </a:r>
            <a:br>
              <a:rPr lang="en-US" dirty="0">
                <a:solidFill>
                  <a:srgbClr val="002060"/>
                </a:solidFill>
                <a:latin typeface="Book Antiqua" pitchFamily="18" charset="0"/>
              </a:rPr>
            </a:br>
            <a:r>
              <a:rPr lang="en-US" sz="4800" b="1" dirty="0">
                <a:solidFill>
                  <a:srgbClr val="FF0000"/>
                </a:solidFill>
              </a:rPr>
              <a:t>DEEPAK KUKREJA</a:t>
            </a:r>
          </a:p>
          <a:p>
            <a:pPr algn="ctr" eaLnBrk="0" hangingPunct="0"/>
            <a:r>
              <a:rPr lang="en-US" sz="2800" b="1" dirty="0">
                <a:solidFill>
                  <a:srgbClr val="FF0000"/>
                </a:solidFill>
              </a:rPr>
              <a:t>FORMER- CHAIRMAN, ICSI- NIRC </a:t>
            </a:r>
          </a:p>
          <a:p>
            <a:pPr algn="ctr" eaLnBrk="0" hangingPunct="0"/>
            <a:r>
              <a:rPr lang="en-US" sz="2400" dirty="0"/>
              <a:t>PARTNER</a:t>
            </a:r>
          </a:p>
          <a:p>
            <a:pPr algn="ctr" eaLnBrk="0" hangingPunct="0"/>
            <a:r>
              <a:rPr lang="en-US" sz="4000" b="1" dirty="0">
                <a:solidFill>
                  <a:srgbClr val="000099"/>
                </a:solidFill>
                <a:latin typeface="Aharoni" pitchFamily="2" charset="-79"/>
                <a:cs typeface="Aharoni" pitchFamily="2" charset="-79"/>
              </a:rPr>
              <a:t>DMK ASSOCIATES</a:t>
            </a:r>
          </a:p>
          <a:p>
            <a:pPr algn="ctr" eaLnBrk="0" hangingPunct="0"/>
            <a:r>
              <a:rPr lang="en-US" sz="2400" dirty="0"/>
              <a:t>COMPANY SECRETARIES</a:t>
            </a:r>
          </a:p>
          <a:p>
            <a:pPr algn="ctr" eaLnBrk="0" hangingPunct="0"/>
            <a:r>
              <a:rPr lang="en-US" sz="2400" b="1" dirty="0"/>
              <a:t>Email:</a:t>
            </a:r>
            <a:r>
              <a:rPr lang="en-US" sz="2400" dirty="0"/>
              <a:t> </a:t>
            </a:r>
            <a:r>
              <a:rPr lang="en-US" sz="2400" dirty="0">
                <a:solidFill>
                  <a:srgbClr val="00B050"/>
                </a:solidFill>
                <a:hlinkClick r:id="rId2"/>
              </a:rPr>
              <a:t>csdeepakkukreja@yahoo.com</a:t>
            </a:r>
            <a:endParaRPr lang="en-US" sz="2400" dirty="0">
              <a:solidFill>
                <a:srgbClr val="00B050"/>
              </a:solidFill>
            </a:endParaRPr>
          </a:p>
          <a:p>
            <a:pPr algn="ctr" eaLnBrk="0" hangingPunct="0"/>
            <a:r>
              <a:rPr lang="en-US" sz="2400" b="1" dirty="0"/>
              <a:t>Mobile: 9871315000</a:t>
            </a:r>
          </a:p>
        </p:txBody>
      </p:sp>
      <p:pic>
        <p:nvPicPr>
          <p:cNvPr id="6" name="Picture 5" descr="G:\Users\DEEPAK\Desktop\Untitled.png"/>
          <p:cNvPicPr/>
          <p:nvPr/>
        </p:nvPicPr>
        <p:blipFill>
          <a:blip r:embed="rId3"/>
          <a:srcRect/>
          <a:stretch>
            <a:fillRect/>
          </a:stretch>
        </p:blipFill>
        <p:spPr bwMode="auto">
          <a:xfrm>
            <a:off x="9448800" y="6096000"/>
            <a:ext cx="2743200" cy="762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5672073" y="6624015"/>
            <a:ext cx="847090"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FFFFFF"/>
                </a:solidFill>
                <a:latin typeface="Tahoma"/>
                <a:cs typeface="Tahoma"/>
              </a:rPr>
              <a:t>Page No.</a:t>
            </a:r>
            <a:r>
              <a:rPr sz="1200" b="1" spc="-114" dirty="0">
                <a:solidFill>
                  <a:srgbClr val="FFFFFF"/>
                </a:solidFill>
                <a:latin typeface="Tahoma"/>
                <a:cs typeface="Tahoma"/>
              </a:rPr>
              <a:t> </a:t>
            </a:r>
            <a:r>
              <a:rPr sz="1200" b="1" dirty="0">
                <a:solidFill>
                  <a:srgbClr val="FFFFFF"/>
                </a:solidFill>
                <a:latin typeface="Tahoma"/>
                <a:cs typeface="Tahoma"/>
              </a:rPr>
              <a:t>2</a:t>
            </a:r>
            <a:endParaRPr sz="1200">
              <a:latin typeface="Tahoma"/>
              <a:cs typeface="Tahoma"/>
            </a:endParaRPr>
          </a:p>
        </p:txBody>
      </p:sp>
      <p:sp>
        <p:nvSpPr>
          <p:cNvPr id="31" name="object 31"/>
          <p:cNvSpPr txBox="1"/>
          <p:nvPr/>
        </p:nvSpPr>
        <p:spPr>
          <a:xfrm>
            <a:off x="838200" y="1575308"/>
            <a:ext cx="11201400" cy="5975354"/>
          </a:xfrm>
          <a:prstGeom prst="rect">
            <a:avLst/>
          </a:prstGeom>
        </p:spPr>
        <p:txBody>
          <a:bodyPr vert="horz" wrap="square" lIns="0" tIns="12065" rIns="0" bIns="0" rtlCol="0">
            <a:spAutoFit/>
          </a:bodyPr>
          <a:lstStyle/>
          <a:p>
            <a:pPr marL="38100" marR="30480" algn="just">
              <a:spcBef>
                <a:spcPts val="95"/>
              </a:spcBef>
              <a:buFont typeface="Wingdings" pitchFamily="2" charset="2"/>
              <a:buChar char="q"/>
            </a:pPr>
            <a:r>
              <a:rPr lang="en-US" sz="2000" dirty="0"/>
              <a:t>The term “</a:t>
            </a:r>
            <a:r>
              <a:rPr lang="en-US" sz="2000" b="1" dirty="0">
                <a:solidFill>
                  <a:srgbClr val="FF0000"/>
                </a:solidFill>
              </a:rPr>
              <a:t>SECRETARIAL AUDIT</a:t>
            </a:r>
            <a:r>
              <a:rPr lang="en-US" sz="2000" dirty="0"/>
              <a:t>” is a mechanism which is connected with the </a:t>
            </a:r>
            <a:r>
              <a:rPr lang="en-US" sz="2000" dirty="0">
                <a:solidFill>
                  <a:srgbClr val="0070C0"/>
                </a:solidFill>
              </a:rPr>
              <a:t>audit of the non-financial aspects of the company</a:t>
            </a:r>
            <a:r>
              <a:rPr lang="en-US" sz="2000" dirty="0"/>
              <a:t>.</a:t>
            </a:r>
            <a:endParaRPr lang="en-US" sz="2000" b="1" dirty="0">
              <a:solidFill>
                <a:srgbClr val="002060"/>
              </a:solidFill>
              <a:cs typeface="Arial" panose="020B0604020202020204" pitchFamily="34" charset="0"/>
            </a:endParaRPr>
          </a:p>
          <a:p>
            <a:pPr marL="38100" marR="30480" algn="just">
              <a:spcBef>
                <a:spcPts val="95"/>
              </a:spcBef>
              <a:buFont typeface="Wingdings" pitchFamily="2" charset="2"/>
              <a:buChar char="q"/>
            </a:pPr>
            <a:endParaRPr lang="en-US" sz="2000" b="1" dirty="0">
              <a:solidFill>
                <a:srgbClr val="002060"/>
              </a:solidFill>
              <a:cs typeface="Arial" panose="020B0604020202020204" pitchFamily="34" charset="0"/>
            </a:endParaRPr>
          </a:p>
          <a:p>
            <a:pPr marL="38100" marR="30480" algn="just">
              <a:spcBef>
                <a:spcPts val="95"/>
              </a:spcBef>
              <a:buFont typeface="Wingdings" pitchFamily="2" charset="2"/>
              <a:buChar char="q"/>
            </a:pPr>
            <a:r>
              <a:rPr lang="en-US" sz="2000" dirty="0"/>
              <a:t>Secretarial Audit provides an effective mechanism to ensure that compliance of various legislations and regulations including the Companies Act, SEBI Law, Secretarial Standards and other corporate and economic laws applicable to the company has been diligently done. </a:t>
            </a:r>
            <a:r>
              <a:rPr lang="en-US" sz="2000" b="1" i="1" dirty="0">
                <a:solidFill>
                  <a:srgbClr val="0070C0"/>
                </a:solidFill>
              </a:rPr>
              <a:t>The periodical Secretarial Audit helps to detect the instances of non-compliances and facilitates taking corrective-measures well in time to avoid any further risk</a:t>
            </a:r>
            <a:r>
              <a:rPr lang="en-US" sz="2000" dirty="0"/>
              <a:t>.</a:t>
            </a:r>
          </a:p>
          <a:p>
            <a:pPr marL="38100" marR="30480" algn="just">
              <a:spcBef>
                <a:spcPts val="95"/>
              </a:spcBef>
              <a:buFont typeface="Wingdings" pitchFamily="2" charset="2"/>
              <a:buChar char="q"/>
            </a:pPr>
            <a:endParaRPr lang="en-US" sz="2000" dirty="0">
              <a:cs typeface="Tahoma"/>
            </a:endParaRPr>
          </a:p>
          <a:p>
            <a:pPr marL="38100" marR="30480" algn="just">
              <a:spcBef>
                <a:spcPts val="95"/>
              </a:spcBef>
              <a:buFont typeface="Wingdings" pitchFamily="2" charset="2"/>
              <a:buChar char="q"/>
            </a:pPr>
            <a:r>
              <a:rPr lang="en-US" sz="2000" dirty="0"/>
              <a:t>The Secretarial Audit is an independent verification of the records, books, papers and documents by a Company Secretary to check the compliance status of the company according to the provisions of various statutes, laws and rules &amp; regulations and also to ensure the compliance of legal and procedural requirements and processes followed by the company.</a:t>
            </a:r>
          </a:p>
          <a:p>
            <a:pPr marL="38100" marR="30480" algn="just">
              <a:spcBef>
                <a:spcPts val="95"/>
              </a:spcBef>
              <a:buFont typeface="Wingdings" pitchFamily="2" charset="2"/>
              <a:buChar char="q"/>
            </a:pPr>
            <a:endParaRPr lang="en-US" sz="2000" dirty="0"/>
          </a:p>
          <a:p>
            <a:pPr marL="38100" marR="30480" algn="just">
              <a:spcBef>
                <a:spcPts val="95"/>
              </a:spcBef>
              <a:buFont typeface="Wingdings" pitchFamily="2" charset="2"/>
              <a:buChar char="q"/>
            </a:pPr>
            <a:r>
              <a:rPr lang="en-US" sz="2000" b="1" i="1" dirty="0"/>
              <a:t>The </a:t>
            </a:r>
            <a:r>
              <a:rPr lang="en-US" sz="2000" b="1" i="1" dirty="0">
                <a:solidFill>
                  <a:srgbClr val="FF0000"/>
                </a:solidFill>
              </a:rPr>
              <a:t>purpose of Secretarial Audit  </a:t>
            </a:r>
            <a:r>
              <a:rPr lang="en-US" sz="2000" b="1" i="1" dirty="0"/>
              <a:t>is not only to find the instances’ of Non Compliances but to ensure that the Company operates effectively and efficiently and abides by the laws, rules and regulations and Code of Conduct applicable to the Company.</a:t>
            </a:r>
          </a:p>
          <a:p>
            <a:pPr marL="38100" marR="30480" algn="just">
              <a:spcBef>
                <a:spcPts val="95"/>
              </a:spcBef>
              <a:buFont typeface="Wingdings" pitchFamily="2" charset="2"/>
              <a:buChar char="q"/>
            </a:pPr>
            <a:endParaRPr lang="en-US" sz="2000" dirty="0"/>
          </a:p>
          <a:p>
            <a:pPr marL="38100" marR="30480" algn="just">
              <a:spcBef>
                <a:spcPts val="95"/>
              </a:spcBef>
              <a:buFont typeface="Wingdings" pitchFamily="2" charset="2"/>
              <a:buChar char="q"/>
            </a:pPr>
            <a:endParaRPr lang="en-US" sz="2000" dirty="0">
              <a:latin typeface="Tahoma"/>
              <a:cs typeface="Tahoma"/>
            </a:endParaRPr>
          </a:p>
          <a:p>
            <a:pPr marL="38100" marR="30480">
              <a:lnSpc>
                <a:spcPct val="100000"/>
              </a:lnSpc>
              <a:spcBef>
                <a:spcPts val="95"/>
              </a:spcBef>
            </a:pPr>
            <a:endParaRPr sz="2000" dirty="0">
              <a:latin typeface="Tahoma"/>
              <a:cs typeface="Tahoma"/>
            </a:endParaRPr>
          </a:p>
        </p:txBody>
      </p:sp>
      <p:sp>
        <p:nvSpPr>
          <p:cNvPr id="35" name="Title 34"/>
          <p:cNvSpPr>
            <a:spLocks noGrp="1"/>
          </p:cNvSpPr>
          <p:nvPr>
            <p:ph type="title"/>
          </p:nvPr>
        </p:nvSpPr>
        <p:spPr/>
        <p:txBody>
          <a:bodyPr>
            <a:normAutofit/>
          </a:bodyPr>
          <a:lstStyle/>
          <a:p>
            <a:r>
              <a:rPr lang="en-US" sz="5400" b="1" dirty="0">
                <a:solidFill>
                  <a:schemeClr val="tx1"/>
                </a:solidFill>
              </a:rPr>
              <a:t>WHAT IS SECRETARIAL AUDIT?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4"/>
          <p:cNvSpPr txBox="1">
            <a:spLocks/>
          </p:cNvSpPr>
          <p:nvPr/>
        </p:nvSpPr>
        <p:spPr>
          <a:xfrm>
            <a:off x="685800" y="228600"/>
            <a:ext cx="11023600" cy="990600"/>
          </a:xfrm>
          <a:prstGeom prst="rect">
            <a:avLst/>
          </a:prstGeom>
        </p:spPr>
        <p:txBody>
          <a:bodyPr vert="horz" anchor="ctr">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5400" b="1" dirty="0">
                <a:latin typeface="+mj-lt"/>
                <a:ea typeface="+mj-ea"/>
                <a:cs typeface="+mj-cs"/>
              </a:rPr>
              <a:t>LEGAL PROVISIONS OF SECRETARIAL AUDIT </a:t>
            </a:r>
            <a:endParaRPr kumimoji="0" lang="en-US" sz="5400" b="1" i="0" u="none" strike="noStrike" kern="1200" cap="none" spc="0" normalizeH="0" baseline="0" noProof="0" dirty="0">
              <a:ln>
                <a:noFill/>
              </a:ln>
              <a:solidFill>
                <a:schemeClr val="tx1"/>
              </a:solidFill>
              <a:effectLst/>
              <a:uLnTx/>
              <a:uFillTx/>
              <a:latin typeface="+mj-lt"/>
              <a:ea typeface="+mj-ea"/>
              <a:cs typeface="+mj-cs"/>
            </a:endParaRPr>
          </a:p>
        </p:txBody>
      </p:sp>
      <p:sp>
        <p:nvSpPr>
          <p:cNvPr id="11" name="object 6"/>
          <p:cNvSpPr txBox="1"/>
          <p:nvPr/>
        </p:nvSpPr>
        <p:spPr>
          <a:xfrm>
            <a:off x="685800" y="1600200"/>
            <a:ext cx="11277600" cy="5745163"/>
          </a:xfrm>
          <a:prstGeom prst="rect">
            <a:avLst/>
          </a:prstGeom>
        </p:spPr>
        <p:txBody>
          <a:bodyPr vert="horz" wrap="square" lIns="0" tIns="15240" rIns="0" bIns="0" rtlCol="0">
            <a:spAutoFit/>
          </a:bodyPr>
          <a:lstStyle/>
          <a:p>
            <a:pPr marL="63500">
              <a:lnSpc>
                <a:spcPts val="2250"/>
              </a:lnSpc>
              <a:spcBef>
                <a:spcPts val="120"/>
              </a:spcBef>
              <a:buFont typeface="Wingdings" pitchFamily="2" charset="2"/>
              <a:buChar char="q"/>
              <a:tabLst>
                <a:tab pos="579755" algn="l"/>
              </a:tabLst>
            </a:pPr>
            <a:r>
              <a:rPr lang="en-US" sz="2000" spc="-5" dirty="0">
                <a:solidFill>
                  <a:srgbClr val="3A3838"/>
                </a:solidFill>
                <a:latin typeface="Tahoma"/>
                <a:cs typeface="Tahoma"/>
              </a:rPr>
              <a:t> </a:t>
            </a:r>
            <a:r>
              <a:rPr lang="en-US" sz="2000" b="1" u="sng" dirty="0">
                <a:latin typeface="Times New Roman" pitchFamily="18" charset="0"/>
                <a:cs typeface="Times New Roman" pitchFamily="18" charset="0"/>
              </a:rPr>
              <a:t>SECTION 204(1) OF THE COMPANIES ACT, 2013 READ WITH RULE 9 OF THE COMPANIES (APPOINTMENT AND REMUNERATION OF MANAGERIAL PERSONNEL) RULES, 2014:</a:t>
            </a:r>
          </a:p>
          <a:p>
            <a:pPr marL="63500">
              <a:lnSpc>
                <a:spcPts val="2250"/>
              </a:lnSpc>
              <a:spcBef>
                <a:spcPts val="120"/>
              </a:spcBef>
              <a:tabLst>
                <a:tab pos="579755" algn="l"/>
              </a:tabLst>
            </a:pPr>
            <a:endParaRPr lang="en-US" sz="2000" b="1" u="sng" dirty="0">
              <a:latin typeface="Times New Roman" pitchFamily="18" charset="0"/>
              <a:cs typeface="Times New Roman" pitchFamily="18" charset="0"/>
            </a:endParaRPr>
          </a:p>
          <a:p>
            <a:pPr marL="406400" indent="-342900">
              <a:lnSpc>
                <a:spcPts val="2250"/>
              </a:lnSpc>
              <a:spcBef>
                <a:spcPts val="120"/>
              </a:spcBef>
              <a:buFont typeface="+mj-lt"/>
              <a:buAutoNum type="arabicPeriod"/>
              <a:tabLst>
                <a:tab pos="579755" algn="l"/>
              </a:tabLst>
            </a:pPr>
            <a:r>
              <a:rPr lang="en-US" sz="2000" dirty="0">
                <a:latin typeface="Times New Roman" pitchFamily="18" charset="0"/>
                <a:cs typeface="Times New Roman" pitchFamily="18" charset="0"/>
              </a:rPr>
              <a:t>Every </a:t>
            </a:r>
            <a:r>
              <a:rPr lang="en-US" sz="2000" b="1" dirty="0">
                <a:solidFill>
                  <a:srgbClr val="FF0000"/>
                </a:solidFill>
                <a:latin typeface="Times New Roman" pitchFamily="18" charset="0"/>
                <a:cs typeface="Times New Roman" pitchFamily="18" charset="0"/>
              </a:rPr>
              <a:t>LISTED COMPANY</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or</a:t>
            </a:r>
          </a:p>
          <a:p>
            <a:pPr marL="342900" lvl="0" indent="-342900">
              <a:buFont typeface="+mj-lt"/>
              <a:buAutoNum type="arabicPeriod"/>
            </a:pPr>
            <a:r>
              <a:rPr lang="en-US" sz="2000" dirty="0">
                <a:latin typeface="Times New Roman" pitchFamily="18" charset="0"/>
                <a:cs typeface="Times New Roman" pitchFamily="18" charset="0"/>
              </a:rPr>
              <a:t>Every </a:t>
            </a:r>
            <a:r>
              <a:rPr lang="en-US" sz="2000" b="1" dirty="0">
                <a:solidFill>
                  <a:srgbClr val="FF0000"/>
                </a:solidFill>
                <a:latin typeface="Times New Roman" pitchFamily="18" charset="0"/>
                <a:cs typeface="Times New Roman" pitchFamily="18" charset="0"/>
              </a:rPr>
              <a:t>PUBLIC COMPANY </a:t>
            </a:r>
            <a:r>
              <a:rPr lang="en-US" sz="2000" dirty="0">
                <a:latin typeface="Times New Roman" pitchFamily="18" charset="0"/>
                <a:cs typeface="Times New Roman" pitchFamily="18" charset="0"/>
              </a:rPr>
              <a:t>having a </a:t>
            </a:r>
            <a:r>
              <a:rPr lang="en-US" sz="2000" b="1" dirty="0">
                <a:latin typeface="Times New Roman" pitchFamily="18" charset="0"/>
                <a:cs typeface="Times New Roman" pitchFamily="18" charset="0"/>
              </a:rPr>
              <a:t>PAID-UP SHARE  CAPITAL OF  50 CRORE RUPEES OR MORE</a:t>
            </a:r>
            <a:r>
              <a:rPr lang="en-US" sz="2000" dirty="0">
                <a:latin typeface="Times New Roman" pitchFamily="18" charset="0"/>
                <a:cs typeface="Times New Roman" pitchFamily="18" charset="0"/>
              </a:rPr>
              <a:t>; or</a:t>
            </a:r>
          </a:p>
          <a:p>
            <a:pPr marL="342900" lvl="0" indent="-342900">
              <a:buFont typeface="+mj-lt"/>
              <a:buAutoNum type="arabicPeriod"/>
            </a:pPr>
            <a:r>
              <a:rPr lang="en-US" sz="2000" dirty="0">
                <a:latin typeface="Times New Roman" pitchFamily="18" charset="0"/>
                <a:cs typeface="Times New Roman" pitchFamily="18" charset="0"/>
              </a:rPr>
              <a:t>Every </a:t>
            </a:r>
            <a:r>
              <a:rPr lang="en-US" sz="2000" b="1" dirty="0">
                <a:solidFill>
                  <a:srgbClr val="FF0000"/>
                </a:solidFill>
                <a:latin typeface="Times New Roman" pitchFamily="18" charset="0"/>
                <a:cs typeface="Times New Roman" pitchFamily="18" charset="0"/>
              </a:rPr>
              <a:t>PUBLIC COMPANY </a:t>
            </a:r>
            <a:r>
              <a:rPr lang="en-US" sz="2000" dirty="0">
                <a:latin typeface="Times New Roman" pitchFamily="18" charset="0"/>
                <a:cs typeface="Times New Roman" pitchFamily="18" charset="0"/>
              </a:rPr>
              <a:t>having a </a:t>
            </a:r>
            <a:r>
              <a:rPr lang="en-US" sz="2000" b="1" dirty="0">
                <a:latin typeface="Times New Roman" pitchFamily="18" charset="0"/>
                <a:cs typeface="Times New Roman" pitchFamily="18" charset="0"/>
              </a:rPr>
              <a:t>TURNOVER OF 250 CRORE RUPEES OR MORE</a:t>
            </a:r>
            <a:r>
              <a:rPr lang="en-US" sz="2000" dirty="0">
                <a:latin typeface="Times New Roman" pitchFamily="18" charset="0"/>
                <a:cs typeface="Times New Roman" pitchFamily="18" charset="0"/>
              </a:rPr>
              <a:t>; or </a:t>
            </a:r>
          </a:p>
          <a:p>
            <a:pPr marL="342900" indent="-342900">
              <a:buFont typeface="+mj-lt"/>
              <a:buAutoNum type="arabicPeriod"/>
            </a:pPr>
            <a:r>
              <a:rPr lang="en-US" sz="2000" dirty="0">
                <a:latin typeface="Times New Roman" pitchFamily="18" charset="0"/>
                <a:cs typeface="Times New Roman" pitchFamily="18" charset="0"/>
              </a:rPr>
              <a:t>Every Company having outstanding loans or borrowings from banks or public financial institutions of one hundred </a:t>
            </a:r>
            <a:r>
              <a:rPr lang="en-US" sz="2000" dirty="0" err="1">
                <a:latin typeface="Times New Roman" pitchFamily="18" charset="0"/>
                <a:cs typeface="Times New Roman" pitchFamily="18" charset="0"/>
              </a:rPr>
              <a:t>crore</a:t>
            </a:r>
            <a:r>
              <a:rPr lang="en-US" sz="2000" dirty="0">
                <a:latin typeface="Times New Roman" pitchFamily="18" charset="0"/>
                <a:cs typeface="Times New Roman" pitchFamily="18" charset="0"/>
              </a:rPr>
              <a:t> rupees or more.</a:t>
            </a:r>
          </a:p>
          <a:p>
            <a:r>
              <a:rPr lang="en-US" sz="2000" dirty="0">
                <a:latin typeface="Times New Roman" pitchFamily="18" charset="0"/>
                <a:cs typeface="Times New Roman" pitchFamily="18" charset="0"/>
              </a:rPr>
              <a:t>shall annex with its </a:t>
            </a:r>
            <a:r>
              <a:rPr lang="en-US" sz="2000" dirty="0">
                <a:solidFill>
                  <a:srgbClr val="FF0000"/>
                </a:solidFill>
                <a:latin typeface="Times New Roman" pitchFamily="18" charset="0"/>
                <a:cs typeface="Times New Roman" pitchFamily="18" charset="0"/>
              </a:rPr>
              <a:t>BOARD’S REPORT </a:t>
            </a:r>
            <a:r>
              <a:rPr lang="en-US" sz="2000" dirty="0">
                <a:latin typeface="Times New Roman" pitchFamily="18" charset="0"/>
                <a:cs typeface="Times New Roman" pitchFamily="18" charset="0"/>
              </a:rPr>
              <a:t>made in terms of sub-section (3) of  section134, a Secretarial Audit Report, </a:t>
            </a:r>
            <a:r>
              <a:rPr lang="en-US" sz="2000" dirty="0">
                <a:solidFill>
                  <a:srgbClr val="FF0000"/>
                </a:solidFill>
                <a:latin typeface="Times New Roman" pitchFamily="18" charset="0"/>
                <a:cs typeface="Times New Roman" pitchFamily="18" charset="0"/>
              </a:rPr>
              <a:t>given by a Company Secretary in practice,</a:t>
            </a:r>
            <a:r>
              <a:rPr lang="en-US" sz="2000" dirty="0">
                <a:latin typeface="Times New Roman" pitchFamily="18" charset="0"/>
                <a:cs typeface="Times New Roman" pitchFamily="18" charset="0"/>
              </a:rPr>
              <a:t> in </a:t>
            </a:r>
            <a:r>
              <a:rPr lang="en-US" sz="2000" b="1" dirty="0">
                <a:solidFill>
                  <a:srgbClr val="FF0000"/>
                </a:solidFill>
                <a:latin typeface="Times New Roman" pitchFamily="18" charset="0"/>
                <a:cs typeface="Times New Roman" pitchFamily="18" charset="0"/>
              </a:rPr>
              <a:t>FORM MR- 3</a:t>
            </a:r>
            <a:r>
              <a:rPr lang="en-US" sz="2000" dirty="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pPr>
              <a:buFont typeface="Wingdings" pitchFamily="2" charset="2"/>
              <a:buChar char="q"/>
            </a:pPr>
            <a:r>
              <a:rPr lang="en-US" sz="2000" b="1" u="sng" dirty="0">
                <a:latin typeface="Times New Roman" pitchFamily="18" charset="0"/>
                <a:cs typeface="Times New Roman" pitchFamily="18" charset="0"/>
              </a:rPr>
              <a:t>REGULATION 24A OF SEBI (LODR) REGULATIONS, 2015:</a:t>
            </a:r>
          </a:p>
          <a:p>
            <a:endParaRPr lang="en-US" sz="2000" b="1" u="sng" dirty="0">
              <a:latin typeface="Times New Roman" pitchFamily="18" charset="0"/>
              <a:cs typeface="Times New Roman" pitchFamily="18" charset="0"/>
            </a:endParaRPr>
          </a:p>
          <a:p>
            <a:pPr lvl="0"/>
            <a:r>
              <a:rPr lang="en-US" sz="2000" dirty="0">
                <a:latin typeface="Times New Roman" pitchFamily="18" charset="0"/>
                <a:cs typeface="Times New Roman" pitchFamily="18" charset="0"/>
              </a:rPr>
              <a:t>(1) Every </a:t>
            </a:r>
            <a:r>
              <a:rPr lang="en-US" sz="2000" b="1" dirty="0">
                <a:solidFill>
                  <a:srgbClr val="FF0000"/>
                </a:solidFill>
                <a:latin typeface="Times New Roman" pitchFamily="18" charset="0"/>
                <a:cs typeface="Times New Roman" pitchFamily="18" charset="0"/>
              </a:rPr>
              <a:t>LISTED ENTITY &amp; ITS MATERIAL UNLISTED SUBSIDIARIES </a:t>
            </a:r>
            <a:r>
              <a:rPr lang="en-US" sz="2000" dirty="0">
                <a:latin typeface="Times New Roman" pitchFamily="18" charset="0"/>
                <a:cs typeface="Times New Roman" pitchFamily="18" charset="0"/>
              </a:rPr>
              <a:t>incorporated in India shall undertake secretarial audit and shall annex a secretarial audit report given by a company secretary in practice, with the annual report of the listed entity.</a:t>
            </a:r>
          </a:p>
          <a:p>
            <a:pPr lvl="0"/>
            <a:endParaRPr lang="en-US" sz="1400" dirty="0">
              <a:latin typeface="Times New Roman" pitchFamily="18" charset="0"/>
              <a:cs typeface="Times New Roman" pitchFamily="18" charset="0"/>
            </a:endParaRPr>
          </a:p>
          <a:p>
            <a:pPr marL="63500">
              <a:lnSpc>
                <a:spcPts val="2250"/>
              </a:lnSpc>
              <a:spcBef>
                <a:spcPts val="120"/>
              </a:spcBef>
              <a:tabLst>
                <a:tab pos="579755" algn="l"/>
              </a:tabLst>
            </a:pPr>
            <a:r>
              <a:rPr lang="en-US" sz="1600" dirty="0">
                <a:solidFill>
                  <a:srgbClr val="3A3838"/>
                </a:solidFill>
                <a:latin typeface="Tahoma"/>
                <a:cs typeface="Tahoma"/>
              </a:rPr>
              <a:t>						</a:t>
            </a:r>
            <a:endParaRPr lang="en-US" sz="2000" b="1" u="sng" dirty="0">
              <a:solidFill>
                <a:srgbClr val="3A3838"/>
              </a:solidFill>
              <a:latin typeface="Tahoma"/>
              <a:cs typeface="Tahom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514600"/>
          <a:ext cx="11734800"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457200" y="4876800"/>
          <a:ext cx="11734800" cy="19812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Rectangle 5"/>
          <p:cNvSpPr/>
          <p:nvPr/>
        </p:nvSpPr>
        <p:spPr>
          <a:xfrm>
            <a:off x="685800" y="1524000"/>
            <a:ext cx="10515600" cy="923330"/>
          </a:xfrm>
          <a:prstGeom prst="rect">
            <a:avLst/>
          </a:prstGeom>
        </p:spPr>
        <p:txBody>
          <a:bodyPr wrap="square">
            <a:spAutoFit/>
          </a:bodyPr>
          <a:lstStyle/>
          <a:p>
            <a:pPr>
              <a:buFont typeface="Wingdings" pitchFamily="2" charset="2"/>
              <a:buChar char="q"/>
            </a:pPr>
            <a:r>
              <a:rPr lang="en-US" dirty="0">
                <a:latin typeface="Times New Roman" pitchFamily="18" charset="0"/>
                <a:cs typeface="Times New Roman" pitchFamily="18" charset="0"/>
              </a:rPr>
              <a:t> The ICSI has setup an Auditing Standards Board for laying down the foundations of </a:t>
            </a:r>
            <a:r>
              <a:rPr lang="en-US" dirty="0">
                <a:solidFill>
                  <a:srgbClr val="0070C0"/>
                </a:solidFill>
                <a:latin typeface="Times New Roman" pitchFamily="18" charset="0"/>
                <a:cs typeface="Times New Roman" pitchFamily="18" charset="0"/>
              </a:rPr>
              <a:t>Company Secretaries Auditing Standards (CSAS) </a:t>
            </a:r>
            <a:r>
              <a:rPr lang="en-US" dirty="0">
                <a:latin typeface="Times New Roman" pitchFamily="18" charset="0"/>
                <a:cs typeface="Times New Roman" pitchFamily="18" charset="0"/>
              </a:rPr>
              <a:t>in India for </a:t>
            </a:r>
            <a:r>
              <a:rPr lang="en-US" b="1" dirty="0">
                <a:solidFill>
                  <a:srgbClr val="FF0000"/>
                </a:solidFill>
                <a:latin typeface="Times New Roman" pitchFamily="18" charset="0"/>
                <a:cs typeface="Times New Roman" pitchFamily="18" charset="0"/>
              </a:rPr>
              <a:t>PROMOTING BEST AUDITING PRACTICES, UNIFORMITY &amp; CONSISTENCY </a:t>
            </a:r>
            <a:r>
              <a:rPr lang="en-US" dirty="0">
                <a:latin typeface="Times New Roman" pitchFamily="18" charset="0"/>
                <a:cs typeface="Times New Roman" pitchFamily="18" charset="0"/>
              </a:rPr>
              <a:t>while conducting audits.</a:t>
            </a:r>
          </a:p>
        </p:txBody>
      </p:sp>
      <p:sp>
        <p:nvSpPr>
          <p:cNvPr id="7" name="Title 1"/>
          <p:cNvSpPr>
            <a:spLocks noGrp="1"/>
          </p:cNvSpPr>
          <p:nvPr>
            <p:ph type="title"/>
          </p:nvPr>
        </p:nvSpPr>
        <p:spPr>
          <a:xfrm>
            <a:off x="685800" y="228600"/>
            <a:ext cx="11002264" cy="990600"/>
          </a:xfrm>
        </p:spPr>
        <p:txBody>
          <a:bodyPr>
            <a:normAutofit fontScale="90000"/>
          </a:bodyPr>
          <a:lstStyle/>
          <a:p>
            <a:r>
              <a:rPr lang="en-US" sz="6700" b="1" dirty="0">
                <a:solidFill>
                  <a:schemeClr val="tx1"/>
                </a:solidFill>
              </a:rPr>
              <a:t>ICSI AUDITING STANDARDS </a:t>
            </a:r>
            <a:r>
              <a:rPr lang="en-US" sz="2700" b="1" u="sng" dirty="0">
                <a:solidFill>
                  <a:schemeClr val="accent5">
                    <a:lumMod val="50000"/>
                  </a:schemeClr>
                </a:solidFill>
              </a:rPr>
              <a:t/>
            </a:r>
            <a:br>
              <a:rPr lang="en-US" sz="2700" b="1" u="sng" dirty="0">
                <a:solidFill>
                  <a:schemeClr val="accent5">
                    <a:lumMod val="50000"/>
                  </a:schemeClr>
                </a:solidFill>
              </a:rPr>
            </a:br>
            <a:endParaRPr lang="en-US" sz="1600"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noGrp="1"/>
          </p:cNvSpPr>
          <p:nvPr>
            <p:ph type="title"/>
          </p:nvPr>
        </p:nvSpPr>
        <p:spPr>
          <a:xfrm>
            <a:off x="762000" y="228600"/>
            <a:ext cx="10490200" cy="9906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mj-lt"/>
                <a:ea typeface="+mj-ea"/>
                <a:cs typeface="+mj-cs"/>
              </a:rPr>
              <a:t>ELIGIBILITY</a:t>
            </a:r>
            <a:r>
              <a:rPr kumimoji="0" lang="en-US" sz="3600" b="1" i="0" u="none" strike="noStrike" kern="1200" cap="none" spc="0" normalizeH="0" noProof="0" dirty="0">
                <a:ln>
                  <a:noFill/>
                </a:ln>
                <a:solidFill>
                  <a:schemeClr val="tx1"/>
                </a:solidFill>
                <a:effectLst/>
                <a:uLnTx/>
                <a:uFillTx/>
                <a:latin typeface="+mj-lt"/>
                <a:ea typeface="+mj-ea"/>
                <a:cs typeface="+mj-cs"/>
              </a:rPr>
              <a:t> CRITERIA FOR SECRETARIAL AUDITOR</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
        <p:nvSpPr>
          <p:cNvPr id="4" name="TextBox 3"/>
          <p:cNvSpPr txBox="1"/>
          <p:nvPr/>
        </p:nvSpPr>
        <p:spPr>
          <a:xfrm>
            <a:off x="762000" y="1600200"/>
            <a:ext cx="11201400" cy="1754326"/>
          </a:xfrm>
          <a:prstGeom prst="rect">
            <a:avLst/>
          </a:prstGeom>
          <a:noFill/>
        </p:spPr>
        <p:txBody>
          <a:bodyPr wrap="square" rtlCol="0">
            <a:spAutoFit/>
          </a:bodyPr>
          <a:lstStyle/>
          <a:p>
            <a:pPr algn="just"/>
            <a:r>
              <a:rPr lang="en-US" dirty="0"/>
              <a:t>As per the Auditing Standards prescribed by the Institute of Companies Secretaries (ICSI), the </a:t>
            </a:r>
            <a:r>
              <a:rPr lang="en-US" b="1" dirty="0">
                <a:solidFill>
                  <a:srgbClr val="FF0000"/>
                </a:solidFill>
              </a:rPr>
              <a:t>SECRETARIAL</a:t>
            </a:r>
            <a:r>
              <a:rPr lang="en-US" dirty="0"/>
              <a:t> </a:t>
            </a:r>
            <a:r>
              <a:rPr lang="en-US" b="1" dirty="0">
                <a:solidFill>
                  <a:srgbClr val="FF0000"/>
                </a:solidFill>
              </a:rPr>
              <a:t>AUDITOR SHALL NOT HAVE ANY SUBSTANTIAL CONFLICT OF INTEREST WITH THE COMPANY</a:t>
            </a:r>
            <a:r>
              <a:rPr lang="en-US" dirty="0"/>
              <a:t> (the “</a:t>
            </a:r>
            <a:r>
              <a:rPr lang="en-US" dirty="0" err="1"/>
              <a:t>auditee</a:t>
            </a:r>
            <a:r>
              <a:rPr lang="en-US" dirty="0"/>
              <a:t>”). Any conflict of Interest, other than substantial conflict of Interest shall be disclosed before Audit Engagement or as soon as the Secretarial Auditor becomes aware of the same.</a:t>
            </a:r>
          </a:p>
          <a:p>
            <a:endParaRPr lang="en-US" dirty="0"/>
          </a:p>
          <a:p>
            <a:endParaRPr lang="en-US" dirty="0"/>
          </a:p>
        </p:txBody>
      </p:sp>
      <p:graphicFrame>
        <p:nvGraphicFramePr>
          <p:cNvPr id="6" name="Diagram 5"/>
          <p:cNvGraphicFramePr/>
          <p:nvPr/>
        </p:nvGraphicFramePr>
        <p:xfrm>
          <a:off x="3581400" y="2743200"/>
          <a:ext cx="86106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762000" y="3429000"/>
            <a:ext cx="3276600" cy="1754326"/>
          </a:xfrm>
          <a:prstGeom prst="rect">
            <a:avLst/>
          </a:prstGeom>
          <a:noFill/>
        </p:spPr>
        <p:txBody>
          <a:bodyPr wrap="square" rtlCol="0">
            <a:spAutoFit/>
          </a:bodyPr>
          <a:lstStyle/>
          <a:p>
            <a:pPr algn="ctr"/>
            <a:r>
              <a:rPr lang="en-US" sz="3600" u="sng" dirty="0">
                <a:solidFill>
                  <a:srgbClr val="0070C0"/>
                </a:solidFill>
                <a:latin typeface="Times New Roman" pitchFamily="18" charset="0"/>
                <a:cs typeface="Times New Roman" pitchFamily="18" charset="0"/>
              </a:rPr>
              <a:t>SUBSTANTIAL INTEREST </a:t>
            </a:r>
            <a:r>
              <a:rPr lang="en-US" sz="3600" dirty="0">
                <a:solidFill>
                  <a:srgbClr val="0070C0"/>
                </a:solidFill>
              </a:rPr>
              <a:t>MEANS: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solidFill>
                  <a:schemeClr val="tx1"/>
                </a:solidFill>
              </a:rPr>
              <a:t>SECRETARIAL AUDITS BY PEER REVIEWED PCS</a:t>
            </a:r>
            <a:endParaRPr lang="en-US" sz="4000" dirty="0"/>
          </a:p>
        </p:txBody>
      </p:sp>
      <p:sp>
        <p:nvSpPr>
          <p:cNvPr id="3" name="Content Placeholder 2"/>
          <p:cNvSpPr>
            <a:spLocks noGrp="1"/>
          </p:cNvSpPr>
          <p:nvPr>
            <p:ph sz="quarter" idx="1"/>
          </p:nvPr>
        </p:nvSpPr>
        <p:spPr>
          <a:xfrm>
            <a:off x="816864" y="1600200"/>
            <a:ext cx="11375136" cy="5257800"/>
          </a:xfrm>
        </p:spPr>
        <p:txBody>
          <a:bodyPr/>
          <a:lstStyle/>
          <a:p>
            <a:pPr>
              <a:buNone/>
            </a:pPr>
            <a:r>
              <a:rPr lang="en-US" sz="2400" dirty="0">
                <a:latin typeface="Times New Roman" pitchFamily="18" charset="0"/>
                <a:cs typeface="Times New Roman" pitchFamily="18" charset="0"/>
              </a:rPr>
              <a:t>	Only </a:t>
            </a:r>
            <a:r>
              <a:rPr lang="en-US" sz="2400" b="1" dirty="0">
                <a:solidFill>
                  <a:srgbClr val="FF0000"/>
                </a:solidFill>
                <a:latin typeface="Times New Roman" pitchFamily="18" charset="0"/>
                <a:cs typeface="Times New Roman" pitchFamily="18" charset="0"/>
              </a:rPr>
              <a:t>Peer Reviewed Units</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shall do the </a:t>
            </a:r>
            <a:r>
              <a:rPr lang="en-US" sz="2400" b="1" dirty="0">
                <a:solidFill>
                  <a:srgbClr val="FF0000"/>
                </a:solidFill>
                <a:latin typeface="Times New Roman" pitchFamily="18" charset="0"/>
                <a:cs typeface="Times New Roman" pitchFamily="18" charset="0"/>
              </a:rPr>
              <a:t>Secretarial Audits </a:t>
            </a:r>
            <a:r>
              <a:rPr lang="en-US" sz="2400" dirty="0">
                <a:latin typeface="Times New Roman" pitchFamily="18" charset="0"/>
                <a:cs typeface="Times New Roman" pitchFamily="18" charset="0"/>
              </a:rPr>
              <a:t>and prepare Secretarial Compliance Report for the following Companies:</a:t>
            </a:r>
          </a:p>
          <a:p>
            <a:pPr>
              <a:buNone/>
            </a:pPr>
            <a:endParaRPr lang="en-US" sz="2400" dirty="0">
              <a:latin typeface="Times New Roman" pitchFamily="18" charset="0"/>
              <a:cs typeface="Times New Roman" pitchFamily="18" charset="0"/>
            </a:endParaRPr>
          </a:p>
          <a:p>
            <a:pPr lvl="0" algn="just">
              <a:buFont typeface="Wingdings" pitchFamily="2" charset="2"/>
              <a:buChar char="Ø"/>
            </a:pPr>
            <a:r>
              <a:rPr lang="en-US" sz="2800" b="1" dirty="0">
                <a:solidFill>
                  <a:srgbClr val="0070C0"/>
                </a:solidFill>
                <a:latin typeface="Times New Roman" pitchFamily="18" charset="0"/>
                <a:cs typeface="Times New Roman" pitchFamily="18" charset="0"/>
              </a:rPr>
              <a:t>TOP 100 COMPANIES </a:t>
            </a:r>
            <a:r>
              <a:rPr lang="en-US" sz="2800" dirty="0">
                <a:latin typeface="Times New Roman" pitchFamily="18" charset="0"/>
                <a:cs typeface="Times New Roman" pitchFamily="18" charset="0"/>
              </a:rPr>
              <a:t>as per market capitalization </a:t>
            </a:r>
            <a:r>
              <a:rPr lang="en-US" sz="2800" dirty="0" err="1">
                <a:latin typeface="Times New Roman" pitchFamily="18" charset="0"/>
                <a:cs typeface="Times New Roman" pitchFamily="18" charset="0"/>
              </a:rPr>
              <a:t>w.e.f</a:t>
            </a:r>
            <a:r>
              <a:rPr lang="en-US" sz="2800" dirty="0">
                <a:latin typeface="Times New Roman" pitchFamily="18" charset="0"/>
                <a:cs typeface="Times New Roman" pitchFamily="18" charset="0"/>
              </a:rPr>
              <a:t> April 1, 2020</a:t>
            </a:r>
          </a:p>
          <a:p>
            <a:pPr lvl="0" algn="just">
              <a:buFont typeface="Wingdings" pitchFamily="2" charset="2"/>
              <a:buChar char="Ø"/>
            </a:pPr>
            <a:r>
              <a:rPr lang="en-US" sz="2800" b="1" dirty="0">
                <a:solidFill>
                  <a:srgbClr val="0070C0"/>
                </a:solidFill>
                <a:latin typeface="Times New Roman" pitchFamily="18" charset="0"/>
                <a:cs typeface="Times New Roman" pitchFamily="18" charset="0"/>
              </a:rPr>
              <a:t>TOP 500 COMPANIES </a:t>
            </a:r>
            <a:r>
              <a:rPr lang="en-US" sz="2800" dirty="0">
                <a:latin typeface="Times New Roman" pitchFamily="18" charset="0"/>
                <a:cs typeface="Times New Roman" pitchFamily="18" charset="0"/>
              </a:rPr>
              <a:t>as per market capitalization </a:t>
            </a:r>
            <a:r>
              <a:rPr lang="en-US" sz="2800" dirty="0" err="1">
                <a:latin typeface="Times New Roman" pitchFamily="18" charset="0"/>
                <a:cs typeface="Times New Roman" pitchFamily="18" charset="0"/>
              </a:rPr>
              <a:t>w.e.f</a:t>
            </a:r>
            <a:r>
              <a:rPr lang="en-US" sz="2800" dirty="0">
                <a:latin typeface="Times New Roman" pitchFamily="18" charset="0"/>
                <a:cs typeface="Times New Roman" pitchFamily="18" charset="0"/>
              </a:rPr>
              <a:t> April 1, 2021</a:t>
            </a:r>
          </a:p>
          <a:p>
            <a:pPr lvl="0" algn="just">
              <a:buFont typeface="Wingdings" pitchFamily="2" charset="2"/>
              <a:buChar char="Ø"/>
            </a:pPr>
            <a:r>
              <a:rPr lang="en-US" sz="2800" b="1" dirty="0">
                <a:solidFill>
                  <a:srgbClr val="0070C0"/>
                </a:solidFill>
                <a:latin typeface="Times New Roman" pitchFamily="18" charset="0"/>
                <a:cs typeface="Times New Roman" pitchFamily="18" charset="0"/>
              </a:rPr>
              <a:t>ALL LISTED COMPANIES </a:t>
            </a:r>
            <a:r>
              <a:rPr lang="en-US" sz="2800" dirty="0" err="1">
                <a:latin typeface="Times New Roman" pitchFamily="18" charset="0"/>
                <a:cs typeface="Times New Roman" pitchFamily="18" charset="0"/>
              </a:rPr>
              <a:t>w.e.f</a:t>
            </a:r>
            <a:r>
              <a:rPr lang="en-US" sz="2800" dirty="0">
                <a:latin typeface="Times New Roman" pitchFamily="18" charset="0"/>
                <a:cs typeface="Times New Roman" pitchFamily="18" charset="0"/>
              </a:rPr>
              <a:t> April 1, 2022</a:t>
            </a:r>
          </a:p>
          <a:p>
            <a:pPr lvl="0" algn="just">
              <a:buFont typeface="Wingdings" pitchFamily="2" charset="2"/>
              <a:buChar char="Ø"/>
            </a:pPr>
            <a:r>
              <a:rPr lang="en-US" sz="2800" b="1" dirty="0">
                <a:solidFill>
                  <a:srgbClr val="0070C0"/>
                </a:solidFill>
                <a:latin typeface="Times New Roman" pitchFamily="18" charset="0"/>
                <a:cs typeface="Times New Roman" pitchFamily="18" charset="0"/>
              </a:rPr>
              <a:t>ALL COMPANIES </a:t>
            </a:r>
            <a:r>
              <a:rPr lang="en-US" sz="2800" dirty="0" err="1">
                <a:latin typeface="Times New Roman" pitchFamily="18" charset="0"/>
                <a:cs typeface="Times New Roman" pitchFamily="18" charset="0"/>
              </a:rPr>
              <a:t>w.e.f</a:t>
            </a:r>
            <a:r>
              <a:rPr lang="en-US" sz="2800" dirty="0">
                <a:latin typeface="Times New Roman" pitchFamily="18" charset="0"/>
                <a:cs typeface="Times New Roman" pitchFamily="18" charset="0"/>
              </a:rPr>
              <a:t> April 1, 2023</a:t>
            </a:r>
          </a:p>
          <a:p>
            <a:endParaRPr lang="en-US" sz="2400" dirty="0">
              <a:latin typeface="Times New Roman" pitchFamily="18" charset="0"/>
              <a:cs typeface="Times New Roman" pitchFamily="18" charset="0"/>
            </a:endParaRPr>
          </a:p>
          <a:p>
            <a:endParaRPr lang="en-US" dirty="0"/>
          </a:p>
        </p:txBody>
      </p:sp>
      <p:sp>
        <p:nvSpPr>
          <p:cNvPr id="6" name="TextBox 5"/>
          <p:cNvSpPr txBox="1"/>
          <p:nvPr/>
        </p:nvSpPr>
        <p:spPr>
          <a:xfrm>
            <a:off x="990600" y="5657671"/>
            <a:ext cx="11201400" cy="1200329"/>
          </a:xfrm>
          <a:prstGeom prst="rect">
            <a:avLst/>
          </a:prstGeom>
          <a:noFill/>
        </p:spPr>
        <p:txBody>
          <a:bodyPr wrap="square" rtlCol="0">
            <a:spAutoFit/>
          </a:bodyPr>
          <a:lstStyle/>
          <a:p>
            <a:pPr algn="just"/>
            <a:r>
              <a:rPr lang="en-US" sz="2400" b="1" i="1" dirty="0">
                <a:latin typeface="Times New Roman" pitchFamily="18" charset="0"/>
                <a:cs typeface="Times New Roman" pitchFamily="18" charset="0"/>
              </a:rPr>
              <a:t>Peer Review is a mechanism initiated by ICSI to enhance credibility and provide competitive advantage . Each Practice unit shall be required to be Peer Reviewed at least once in a block of five years</a:t>
            </a:r>
            <a:r>
              <a:rPr lang="en-US" sz="2400" b="1" i="1"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lumMod val="95000"/>
                    <a:lumOff val="5000"/>
                  </a:schemeClr>
                </a:solidFill>
                <a:latin typeface="Times New Roman" pitchFamily="18" charset="0"/>
                <a:cs typeface="Times New Roman" pitchFamily="18" charset="0"/>
              </a:rPr>
              <a:t>LIMIT ON SECRETARIAL AUDIT</a:t>
            </a:r>
          </a:p>
        </p:txBody>
      </p:sp>
      <p:sp>
        <p:nvSpPr>
          <p:cNvPr id="3" name="Content Placeholder 2"/>
          <p:cNvSpPr>
            <a:spLocks noGrp="1"/>
          </p:cNvSpPr>
          <p:nvPr>
            <p:ph sz="quarter" idx="1"/>
          </p:nvPr>
        </p:nvSpPr>
        <p:spPr>
          <a:xfrm>
            <a:off x="685800" y="1524000"/>
            <a:ext cx="10871200" cy="4800600"/>
          </a:xfrm>
        </p:spPr>
        <p:txBody>
          <a:bodyPr>
            <a:normAutofit/>
          </a:bodyPr>
          <a:lstStyle/>
          <a:p>
            <a:pPr>
              <a:buClrTx/>
              <a:buNone/>
            </a:pPr>
            <a:r>
              <a:rPr lang="en-US" sz="2600" dirty="0">
                <a:latin typeface="Times New Roman" pitchFamily="18" charset="0"/>
                <a:cs typeface="Times New Roman" pitchFamily="18" charset="0"/>
              </a:rPr>
              <a:t>The limit for issuing the Secretarial Audit Report:</a:t>
            </a: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ClrTx/>
              <a:buNone/>
            </a:pPr>
            <a:endParaRPr lang="en-US" sz="2600" dirty="0">
              <a:latin typeface="Times New Roman" pitchFamily="18" charset="0"/>
              <a:cs typeface="Times New Roman" pitchFamily="18" charset="0"/>
            </a:endParaRPr>
          </a:p>
          <a:p>
            <a:endParaRPr lang="en-US" dirty="0"/>
          </a:p>
        </p:txBody>
      </p:sp>
      <p:graphicFrame>
        <p:nvGraphicFramePr>
          <p:cNvPr id="4" name="Diagram 3"/>
          <p:cNvGraphicFramePr/>
          <p:nvPr/>
        </p:nvGraphicFramePr>
        <p:xfrm>
          <a:off x="838200" y="2971800"/>
          <a:ext cx="106680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762000" y="304800"/>
            <a:ext cx="10972800" cy="990600"/>
          </a:xfrm>
          <a:prstGeom prst="rect">
            <a:avLst/>
          </a:prstGeom>
        </p:spPr>
        <p:txBody>
          <a:bodyPr vert="horz"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strike="noStrike" kern="1200" cap="none" spc="0" normalizeH="0" baseline="0" noProof="0" dirty="0">
                <a:ln>
                  <a:noFill/>
                </a:ln>
                <a:solidFill>
                  <a:schemeClr val="tx1"/>
                </a:solidFill>
                <a:effectLst/>
                <a:uLnTx/>
                <a:uFillTx/>
                <a:latin typeface="+mj-lt"/>
                <a:ea typeface="+mj-ea"/>
                <a:cs typeface="+mj-cs"/>
              </a:rPr>
              <a:t>SCOPE OF SECRETARIAL AUDIT</a:t>
            </a:r>
          </a:p>
        </p:txBody>
      </p:sp>
      <p:sp>
        <p:nvSpPr>
          <p:cNvPr id="5" name="TextBox 4"/>
          <p:cNvSpPr txBox="1"/>
          <p:nvPr/>
        </p:nvSpPr>
        <p:spPr>
          <a:xfrm>
            <a:off x="990600" y="2286000"/>
            <a:ext cx="184731" cy="369332"/>
          </a:xfrm>
          <a:prstGeom prst="rect">
            <a:avLst/>
          </a:prstGeom>
          <a:noFill/>
        </p:spPr>
        <p:txBody>
          <a:bodyPr wrap="none" rtlCol="0">
            <a:spAutoFit/>
          </a:bodyPr>
          <a:lstStyle/>
          <a:p>
            <a:endParaRPr lang="en-US" dirty="0"/>
          </a:p>
        </p:txBody>
      </p:sp>
      <p:sp>
        <p:nvSpPr>
          <p:cNvPr id="22" name="Content Placeholder 11"/>
          <p:cNvSpPr>
            <a:spLocks noGrp="1"/>
          </p:cNvSpPr>
          <p:nvPr>
            <p:ph sz="quarter" idx="1"/>
          </p:nvPr>
        </p:nvSpPr>
        <p:spPr>
          <a:xfrm>
            <a:off x="838200" y="1524000"/>
            <a:ext cx="11353800" cy="5181600"/>
          </a:xfrm>
        </p:spPr>
        <p:txBody>
          <a:bodyPr>
            <a:normAutofit lnSpcReduction="10000"/>
          </a:bodyPr>
          <a:lstStyle/>
          <a:p>
            <a:pPr lvl="0" algn="just"/>
            <a:r>
              <a:rPr lang="en-US" sz="2400" spc="-5" dirty="0">
                <a:solidFill>
                  <a:schemeClr val="tx1">
                    <a:lumMod val="95000"/>
                    <a:lumOff val="5000"/>
                  </a:schemeClr>
                </a:solidFill>
                <a:latin typeface="Tahoma"/>
                <a:cs typeface="Tahoma"/>
              </a:rPr>
              <a:t>The Scope of Secretarial Audit is not only to check the Compliance requirements of Corporate Laws such as </a:t>
            </a:r>
            <a:r>
              <a:rPr lang="en-US" sz="2400" b="1" spc="-5" dirty="0">
                <a:solidFill>
                  <a:srgbClr val="0070C0"/>
                </a:solidFill>
                <a:latin typeface="Tahoma"/>
                <a:cs typeface="Tahoma"/>
              </a:rPr>
              <a:t>COMPANIES ACT, 2013 </a:t>
            </a:r>
            <a:r>
              <a:rPr lang="en-US" sz="2400" spc="-5" dirty="0">
                <a:solidFill>
                  <a:srgbClr val="0070C0"/>
                </a:solidFill>
                <a:latin typeface="Tahoma"/>
                <a:cs typeface="Tahoma"/>
              </a:rPr>
              <a:t>, </a:t>
            </a:r>
            <a:r>
              <a:rPr lang="en-US" sz="2400" b="1" spc="-5" dirty="0">
                <a:solidFill>
                  <a:srgbClr val="0070C0"/>
                </a:solidFill>
                <a:latin typeface="Tahoma"/>
                <a:cs typeface="Tahoma"/>
              </a:rPr>
              <a:t>FEMA ACT &amp; REGULATIONS, SEBI REGULATIONS </a:t>
            </a:r>
            <a:r>
              <a:rPr lang="en-US" sz="2400" spc="-5" dirty="0">
                <a:solidFill>
                  <a:srgbClr val="0070C0"/>
                </a:solidFill>
                <a:latin typeface="Tahoma"/>
                <a:cs typeface="Tahoma"/>
              </a:rPr>
              <a:t>such as SEBI LODR, SEBI PIT REGULATIONS , SEBI DELISTING REGULATIONS etc</a:t>
            </a:r>
            <a:r>
              <a:rPr lang="en-US" sz="2400" spc="-5" dirty="0">
                <a:solidFill>
                  <a:srgbClr val="FF0000"/>
                </a:solidFill>
                <a:latin typeface="Tahoma"/>
                <a:cs typeface="Tahoma"/>
              </a:rPr>
              <a:t>.</a:t>
            </a:r>
          </a:p>
          <a:p>
            <a:pPr lvl="0" algn="just"/>
            <a:endParaRPr lang="en-US" sz="2400" spc="-5" dirty="0">
              <a:solidFill>
                <a:srgbClr val="FF0000"/>
              </a:solidFill>
              <a:latin typeface="Tahoma"/>
              <a:cs typeface="Tahoma"/>
            </a:endParaRPr>
          </a:p>
          <a:p>
            <a:pPr lvl="0" algn="just"/>
            <a:r>
              <a:rPr lang="en-US" sz="2400" spc="-5" dirty="0">
                <a:solidFill>
                  <a:schemeClr val="tx1">
                    <a:lumMod val="95000"/>
                    <a:lumOff val="5000"/>
                  </a:schemeClr>
                </a:solidFill>
                <a:latin typeface="Tahoma"/>
                <a:cs typeface="Tahoma"/>
              </a:rPr>
              <a:t>The Secretarial Auditor shall also look into the purview of </a:t>
            </a:r>
            <a:r>
              <a:rPr lang="en-US" sz="2400" spc="-5" dirty="0">
                <a:solidFill>
                  <a:srgbClr val="0070C0"/>
                </a:solidFill>
                <a:latin typeface="Tahoma"/>
                <a:cs typeface="Tahoma"/>
              </a:rPr>
              <a:t>other Sector specific laws such as Labour Laws, Food Safety and Standards, 2006, Competition Act, 2002, RERA , </a:t>
            </a:r>
            <a:r>
              <a:rPr lang="en-IN" sz="2400" dirty="0">
                <a:solidFill>
                  <a:srgbClr val="0070C0"/>
                </a:solidFill>
                <a:latin typeface="Tahoma" pitchFamily="34" charset="0"/>
                <a:ea typeface="Tahoma" pitchFamily="34" charset="0"/>
                <a:cs typeface="Tahoma" pitchFamily="34" charset="0"/>
              </a:rPr>
              <a:t>ELECTRICITY ACT, 2003 AND RULES/REGULATIONS/GUIDELINES MADE THEREUNDER </a:t>
            </a:r>
            <a:r>
              <a:rPr lang="en-US" sz="2400" spc="-5" dirty="0">
                <a:solidFill>
                  <a:srgbClr val="0070C0"/>
                </a:solidFill>
                <a:latin typeface="Tahoma"/>
                <a:cs typeface="Tahoma"/>
              </a:rPr>
              <a:t>etc.</a:t>
            </a:r>
          </a:p>
          <a:p>
            <a:pPr lvl="0" algn="just"/>
            <a:endParaRPr lang="en-US" sz="2400" dirty="0">
              <a:solidFill>
                <a:srgbClr val="0070C0"/>
              </a:solidFill>
            </a:endParaRPr>
          </a:p>
          <a:p>
            <a:pPr lvl="0" algn="just"/>
            <a:r>
              <a:rPr lang="en-US" sz="2400" spc="-5" dirty="0">
                <a:solidFill>
                  <a:schemeClr val="tx1">
                    <a:lumMod val="95000"/>
                    <a:lumOff val="5000"/>
                  </a:schemeClr>
                </a:solidFill>
                <a:latin typeface="Tahoma"/>
                <a:cs typeface="Tahoma"/>
              </a:rPr>
              <a:t>The Secretarial Auditors shall also check that </a:t>
            </a:r>
            <a:r>
              <a:rPr lang="en-US" sz="2400" spc="-5" dirty="0">
                <a:solidFill>
                  <a:srgbClr val="0070C0"/>
                </a:solidFill>
                <a:latin typeface="Tahoma"/>
                <a:cs typeface="Tahoma"/>
              </a:rPr>
              <a:t>whether the company has complied with the Secretarial Standards for ensuring the proper conduct of Board Meetings and General Meetings in true sprit &amp; letter.</a:t>
            </a:r>
          </a:p>
          <a:p>
            <a:pPr lvl="0" algn="just">
              <a:buNone/>
            </a:pPr>
            <a:endParaRPr lang="en-US" sz="2400" spc="-5" dirty="0">
              <a:solidFill>
                <a:srgbClr val="0070C0"/>
              </a:solidFill>
              <a:latin typeface="Tahoma"/>
              <a:cs typeface="Tahoma"/>
            </a:endParaRPr>
          </a:p>
          <a:p>
            <a:pPr lvl="0" algn="just"/>
            <a:endParaRPr lang="en-US" sz="3200" spc="-5" dirty="0">
              <a:solidFill>
                <a:schemeClr val="tx1">
                  <a:lumMod val="95000"/>
                  <a:lumOff val="5000"/>
                </a:schemeClr>
              </a:solidFill>
              <a:latin typeface="Tahoma"/>
              <a:cs typeface="Tahoma"/>
            </a:endParaRPr>
          </a:p>
          <a:p>
            <a:endParaRPr lang="en-US" b="1" u="sng"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1387</TotalTime>
  <Words>2478</Words>
  <Application>Microsoft Office PowerPoint</Application>
  <PresentationFormat>Custom</PresentationFormat>
  <Paragraphs>240</Paragraphs>
  <Slides>20</Slides>
  <Notes>2</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Median</vt:lpstr>
      <vt:lpstr>Diseño predeterminado</vt:lpstr>
      <vt:lpstr>PRACTICAL ASPECTS OF  SECRETARIAL AUDIT</vt:lpstr>
      <vt:lpstr>AT A GLANCE</vt:lpstr>
      <vt:lpstr>WHAT IS SECRETARIAL AUDIT?</vt:lpstr>
      <vt:lpstr>Slide 4</vt:lpstr>
      <vt:lpstr>ICSI AUDITING STANDARDS  </vt:lpstr>
      <vt:lpstr>ELIGIBILITY CRITERIA FOR SECRETARIAL AUDITOR</vt:lpstr>
      <vt:lpstr>SECRETARIAL AUDITS BY PEER REVIEWED PCS</vt:lpstr>
      <vt:lpstr>LIMIT ON SECRETARIAL AUDIT</vt:lpstr>
      <vt:lpstr>SCOPE OF SECRETARIAL AUDIT</vt:lpstr>
      <vt:lpstr>SOURCE OF INFORMATION FOR  SECRETARIAL AUDIT</vt:lpstr>
      <vt:lpstr>PREPARATION FOR SECRETARIAL AUDIT</vt:lpstr>
      <vt:lpstr>PREPARATION FOR SECRETARIAL AUDIT</vt:lpstr>
      <vt:lpstr>POINTS TO BE CONSIDERED WHILE AUDITING</vt:lpstr>
      <vt:lpstr>POINTS TO BE CONSIDERED WHILE AUDITING</vt:lpstr>
      <vt:lpstr>POINTS TO BE CONSIDERED WHILE AUDITING</vt:lpstr>
      <vt:lpstr>KEY ASPECTS OF SEC. AUDIT</vt:lpstr>
      <vt:lpstr>KEY ASPECTS OF SEC. AUDIT</vt:lpstr>
      <vt:lpstr>KEY ASPECTS OF SEC. AUDIT</vt:lpstr>
      <vt:lpstr>KEY ASPECTS OF SEC. AUDIT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Adeeba</dc:creator>
  <cp:lastModifiedBy>Faridabad Chapter</cp:lastModifiedBy>
  <cp:revision>162</cp:revision>
  <dcterms:created xsi:type="dcterms:W3CDTF">2020-09-16T10:16:05Z</dcterms:created>
  <dcterms:modified xsi:type="dcterms:W3CDTF">2022-08-22T04:59:29Z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2020-05-16T00:00:00Z</vt:filetime>
  </property>
  <property fmtid="{D5CDD505-2E9C-101B-9397-08002B2CF9AE}" pid="3" name="Creator">
    <vt:lpwstr>Microsoft® PowerPoint® 2016</vt:lpwstr>
  </property>
  <property fmtid="{D5CDD505-2E9C-101B-9397-08002B2CF9AE}" pid="4" name="LastSaved">
    <vt:filetime>2020-09-16T00:00:00Z</vt:filetime>
  </property>
</Properties>
</file>