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handoutMasterIdLst>
    <p:handoutMasterId r:id="rId53"/>
  </p:handoutMasterIdLst>
  <p:sldIdLst>
    <p:sldId id="256" r:id="rId2"/>
    <p:sldId id="258" r:id="rId3"/>
    <p:sldId id="259" r:id="rId4"/>
    <p:sldId id="260" r:id="rId5"/>
    <p:sldId id="485" r:id="rId6"/>
    <p:sldId id="262" r:id="rId7"/>
    <p:sldId id="263" r:id="rId8"/>
    <p:sldId id="264" r:id="rId9"/>
    <p:sldId id="265" r:id="rId10"/>
    <p:sldId id="498" r:id="rId11"/>
    <p:sldId id="268" r:id="rId12"/>
    <p:sldId id="269" r:id="rId13"/>
    <p:sldId id="505" r:id="rId14"/>
    <p:sldId id="506" r:id="rId15"/>
    <p:sldId id="271" r:id="rId16"/>
    <p:sldId id="272" r:id="rId17"/>
    <p:sldId id="495" r:id="rId18"/>
    <p:sldId id="489" r:id="rId19"/>
    <p:sldId id="273" r:id="rId20"/>
    <p:sldId id="464" r:id="rId21"/>
    <p:sldId id="465" r:id="rId22"/>
    <p:sldId id="466" r:id="rId23"/>
    <p:sldId id="507" r:id="rId24"/>
    <p:sldId id="499" r:id="rId25"/>
    <p:sldId id="500" r:id="rId26"/>
    <p:sldId id="467" r:id="rId27"/>
    <p:sldId id="470" r:id="rId28"/>
    <p:sldId id="471" r:id="rId29"/>
    <p:sldId id="472" r:id="rId30"/>
    <p:sldId id="501" r:id="rId31"/>
    <p:sldId id="474" r:id="rId32"/>
    <p:sldId id="475" r:id="rId33"/>
    <p:sldId id="502" r:id="rId34"/>
    <p:sldId id="476" r:id="rId35"/>
    <p:sldId id="503" r:id="rId36"/>
    <p:sldId id="477" r:id="rId37"/>
    <p:sldId id="494" r:id="rId38"/>
    <p:sldId id="496" r:id="rId39"/>
    <p:sldId id="480" r:id="rId40"/>
    <p:sldId id="481" r:id="rId41"/>
    <p:sldId id="490" r:id="rId42"/>
    <p:sldId id="491" r:id="rId43"/>
    <p:sldId id="492" r:id="rId44"/>
    <p:sldId id="482" r:id="rId45"/>
    <p:sldId id="483" r:id="rId46"/>
    <p:sldId id="493" r:id="rId47"/>
    <p:sldId id="484" r:id="rId48"/>
    <p:sldId id="504" r:id="rId49"/>
    <p:sldId id="487" r:id="rId50"/>
    <p:sldId id="488" r:id="rId51"/>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331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5623698" y="1"/>
            <a:ext cx="4302231" cy="341064"/>
          </a:xfrm>
          <a:prstGeom prst="rect">
            <a:avLst/>
          </a:prstGeom>
        </p:spPr>
        <p:txBody>
          <a:bodyPr vert="horz" lIns="91440" tIns="45720" rIns="91440" bIns="45720" rtlCol="0"/>
          <a:lstStyle>
            <a:lvl1pPr algn="r">
              <a:defRPr sz="1200"/>
            </a:lvl1pPr>
          </a:lstStyle>
          <a:p>
            <a:fld id="{3A6239EF-00E6-49B3-B17B-832EF56A3069}" type="datetimeFigureOut">
              <a:rPr lang="en-IN" smtClean="0"/>
              <a:t>04-07-2018</a:t>
            </a:fld>
            <a:endParaRPr lang="en-IN"/>
          </a:p>
        </p:txBody>
      </p:sp>
      <p:sp>
        <p:nvSpPr>
          <p:cNvPr id="4" name="Footer Placeholder 3"/>
          <p:cNvSpPr>
            <a:spLocks noGrp="1"/>
          </p:cNvSpPr>
          <p:nvPr>
            <p:ph type="ftr" sz="quarter" idx="2"/>
          </p:nvPr>
        </p:nvSpPr>
        <p:spPr>
          <a:xfrm>
            <a:off x="1" y="6456612"/>
            <a:ext cx="4302231" cy="341063"/>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5623698" y="6456612"/>
            <a:ext cx="4302231" cy="341063"/>
          </a:xfrm>
          <a:prstGeom prst="rect">
            <a:avLst/>
          </a:prstGeom>
        </p:spPr>
        <p:txBody>
          <a:bodyPr vert="horz" lIns="91440" tIns="45720" rIns="91440" bIns="45720" rtlCol="0" anchor="b"/>
          <a:lstStyle>
            <a:lvl1pPr algn="r">
              <a:defRPr sz="1200"/>
            </a:lvl1pPr>
          </a:lstStyle>
          <a:p>
            <a:fld id="{21CC2136-CFC4-4B8D-842E-8E7C18BA035F}" type="slidenum">
              <a:rPr lang="en-IN" smtClean="0"/>
              <a:t>‹#›</a:t>
            </a:fld>
            <a:endParaRPr lang="en-IN"/>
          </a:p>
        </p:txBody>
      </p:sp>
    </p:spTree>
    <p:extLst>
      <p:ext uri="{BB962C8B-B14F-4D97-AF65-F5344CB8AC3E}">
        <p14:creationId xmlns:p14="http://schemas.microsoft.com/office/powerpoint/2010/main" val="1088310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3698" y="0"/>
            <a:ext cx="4302231" cy="339884"/>
          </a:xfrm>
          <a:prstGeom prst="rect">
            <a:avLst/>
          </a:prstGeom>
        </p:spPr>
        <p:txBody>
          <a:bodyPr vert="horz" lIns="91440" tIns="45720" rIns="91440" bIns="45720" rtlCol="0"/>
          <a:lstStyle>
            <a:lvl1pPr algn="r">
              <a:defRPr sz="1200"/>
            </a:lvl1pPr>
          </a:lstStyle>
          <a:p>
            <a:fld id="{59166442-2E3D-4771-BF3A-2E8DD58A9255}" type="datetimeFigureOut">
              <a:rPr lang="en-US" smtClean="0"/>
              <a:pPr/>
              <a:t>7/4/2018</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2"/>
            <a:ext cx="4302231"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3698" y="6456612"/>
            <a:ext cx="4302231" cy="339884"/>
          </a:xfrm>
          <a:prstGeom prst="rect">
            <a:avLst/>
          </a:prstGeom>
        </p:spPr>
        <p:txBody>
          <a:bodyPr vert="horz" lIns="91440" tIns="45720" rIns="91440" bIns="45720" rtlCol="0" anchor="b"/>
          <a:lstStyle>
            <a:lvl1pPr algn="r">
              <a:defRPr sz="1200"/>
            </a:lvl1pPr>
          </a:lstStyle>
          <a:p>
            <a:fld id="{BDB36CD3-623F-4A74-959B-6AFE9AC018AF}" type="slidenum">
              <a:rPr lang="en-US" smtClean="0"/>
              <a:pPr/>
              <a:t>‹#›</a:t>
            </a:fld>
            <a:endParaRPr lang="en-US"/>
          </a:p>
        </p:txBody>
      </p:sp>
    </p:spTree>
    <p:extLst>
      <p:ext uri="{BB962C8B-B14F-4D97-AF65-F5344CB8AC3E}">
        <p14:creationId xmlns:p14="http://schemas.microsoft.com/office/powerpoint/2010/main" val="27941869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DB36CD3-623F-4A74-959B-6AFE9AC018AF}" type="slidenum">
              <a:rPr lang="en-US" smtClean="0"/>
              <a:pPr/>
              <a:t>1</a:t>
            </a:fld>
            <a:endParaRPr lang="en-US"/>
          </a:p>
        </p:txBody>
      </p:sp>
    </p:spTree>
    <p:extLst>
      <p:ext uri="{BB962C8B-B14F-4D97-AF65-F5344CB8AC3E}">
        <p14:creationId xmlns:p14="http://schemas.microsoft.com/office/powerpoint/2010/main" val="420753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B36CD3-623F-4A74-959B-6AFE9AC018AF}" type="slidenum">
              <a:rPr lang="en-US" smtClean="0"/>
              <a:pPr/>
              <a:t>34</a:t>
            </a:fld>
            <a:endParaRPr lang="en-US"/>
          </a:p>
        </p:txBody>
      </p:sp>
    </p:spTree>
    <p:extLst>
      <p:ext uri="{BB962C8B-B14F-4D97-AF65-F5344CB8AC3E}">
        <p14:creationId xmlns:p14="http://schemas.microsoft.com/office/powerpoint/2010/main" val="2209976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B36CD3-623F-4A74-959B-6AFE9AC018AF}" type="slidenum">
              <a:rPr lang="en-US" smtClean="0"/>
              <a:pPr/>
              <a:t>36</a:t>
            </a:fld>
            <a:endParaRPr lang="en-US"/>
          </a:p>
        </p:txBody>
      </p:sp>
    </p:spTree>
    <p:extLst>
      <p:ext uri="{BB962C8B-B14F-4D97-AF65-F5344CB8AC3E}">
        <p14:creationId xmlns:p14="http://schemas.microsoft.com/office/powerpoint/2010/main" val="63509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5EEDEA7-7CFB-4331-8851-0C7FC70F837F}" type="datetime1">
              <a:rPr lang="en-US" smtClean="0"/>
              <a:t>7/4/2018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65EB8D-7A55-41B4-97AF-09E316C666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10863B-4622-40BA-9B19-01A642ECC6C5}" type="datetime1">
              <a:rPr lang="en-US" smtClean="0"/>
              <a:t>7/4/2018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5EB8D-7A55-41B4-97AF-09E316C666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CF1C52-BAB8-4925-9E82-D39726987056}" type="datetime1">
              <a:rPr lang="en-US" smtClean="0"/>
              <a:t>7/4/2018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5EB8D-7A55-41B4-97AF-09E316C666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EDE973-2BD2-4A95-BFAB-DD044DF25649}" type="datetime1">
              <a:rPr lang="en-US" smtClean="0"/>
              <a:t>7/4/2018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5EB8D-7A55-41B4-97AF-09E316C6660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904033-A325-49E7-AFAD-A9AB19CDD9C8}" type="datetime1">
              <a:rPr lang="en-US" smtClean="0"/>
              <a:t>7/4/2018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65EB8D-7A55-41B4-97AF-09E316C6660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2BD7B8-158F-4D3B-B96E-9D344C562B78}" type="datetime1">
              <a:rPr lang="en-US" smtClean="0"/>
              <a:t>7/4/2018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65EB8D-7A55-41B4-97AF-09E316C6660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414E9E-EE1F-4038-8035-41C364A1FEF8}" type="datetime1">
              <a:rPr lang="en-US" smtClean="0"/>
              <a:t>7/4/2018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65EB8D-7A55-41B4-97AF-09E316C666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4026D9B-092C-4A79-AF21-D17DDB3249C9}" type="datetime1">
              <a:rPr lang="en-US" smtClean="0"/>
              <a:t>7/4/2018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65EB8D-7A55-41B4-97AF-09E316C6660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3598C8-31B7-4A6A-A2A9-C4E1015F1EDF}" type="datetime1">
              <a:rPr lang="en-US" smtClean="0"/>
              <a:t>7/4/2018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65EB8D-7A55-41B4-97AF-09E316C666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726F24-43A2-4B4D-99D5-0498AC003296}" type="datetime1">
              <a:rPr lang="en-US" smtClean="0"/>
              <a:t>7/4/2018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65EB8D-7A55-41B4-97AF-09E316C666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59BA41-1EBC-4F05-A1CE-2F602F7E6C81}" type="datetime1">
              <a:rPr lang="en-US" smtClean="0"/>
              <a:t>7/4/2018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65EB8D-7A55-41B4-97AF-09E316C6660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7C2D34-09DB-451F-81D2-6F2565CB593E}" type="datetime1">
              <a:rPr lang="en-US" smtClean="0"/>
              <a:t>7/4/2018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65EB8D-7A55-41B4-97AF-09E316C666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53762"/>
          </a:xfrm>
        </p:spPr>
        <p:txBody>
          <a:bodyPr>
            <a:normAutofit/>
          </a:bodyPr>
          <a:lstStyle/>
          <a:p>
            <a:r>
              <a:rPr lang="en-US" dirty="0" smtClean="0"/>
              <a:t> Critical Aspects of Companies (Amendment) Act, 2017</a:t>
            </a:r>
            <a:br>
              <a:rPr lang="en-US" dirty="0" smtClean="0"/>
            </a:br>
            <a:r>
              <a:rPr lang="en-US" dirty="0" smtClean="0"/>
              <a:t>               </a:t>
            </a:r>
            <a:endParaRPr lang="en-US" dirty="0"/>
          </a:p>
        </p:txBody>
      </p:sp>
      <p:sp>
        <p:nvSpPr>
          <p:cNvPr id="3" name="Subtitle 2"/>
          <p:cNvSpPr>
            <a:spLocks noGrp="1"/>
          </p:cNvSpPr>
          <p:nvPr>
            <p:ph type="subTitle" idx="1"/>
          </p:nvPr>
        </p:nvSpPr>
        <p:spPr>
          <a:xfrm>
            <a:off x="685800" y="3611606"/>
            <a:ext cx="7772400" cy="1569993"/>
          </a:xfrm>
        </p:spPr>
        <p:txBody>
          <a:bodyPr>
            <a:normAutofit/>
          </a:bodyPr>
          <a:lstStyle/>
          <a:p>
            <a:pPr>
              <a:buFontTx/>
              <a:buChar char="-"/>
            </a:pPr>
            <a:r>
              <a:rPr lang="en-US" b="1" dirty="0" smtClean="0"/>
              <a:t> </a:t>
            </a:r>
            <a:r>
              <a:rPr lang="en-US" b="1" dirty="0" err="1" smtClean="0"/>
              <a:t>Ramaswami</a:t>
            </a:r>
            <a:r>
              <a:rPr lang="en-US" b="1" dirty="0" smtClean="0"/>
              <a:t> </a:t>
            </a:r>
            <a:r>
              <a:rPr lang="en-US" b="1" dirty="0" err="1" smtClean="0"/>
              <a:t>Kalidas</a:t>
            </a:r>
            <a:endParaRPr lang="en-US" b="1" dirty="0" smtClean="0"/>
          </a:p>
          <a:p>
            <a:r>
              <a:rPr lang="en-US" dirty="0" smtClean="0"/>
              <a:t> </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1</a:t>
            </a:fld>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763000" cy="4525963"/>
          </a:xfrm>
        </p:spPr>
        <p:txBody>
          <a:bodyPr>
            <a:normAutofit/>
          </a:bodyPr>
          <a:lstStyle/>
          <a:p>
            <a:r>
              <a:rPr lang="en-US" b="1" dirty="0" smtClean="0"/>
              <a:t>New Section 3A (Notified on February 09, 2018)</a:t>
            </a:r>
          </a:p>
          <a:p>
            <a:pPr algn="just"/>
            <a:r>
              <a:rPr lang="en-US" dirty="0" smtClean="0"/>
              <a:t>If number of members fall below statutory minimum and company carries on business for more than six months thereof, every member aware of the above and who continues to be a member shall be severally liable for liabilities contracted during the period.</a:t>
            </a:r>
          </a:p>
          <a:p>
            <a:r>
              <a:rPr lang="en-US" dirty="0" smtClean="0"/>
              <a:t>Section corresponds to Section 11 of 1956 Act and removes anomaly in 2013 Act.</a:t>
            </a:r>
            <a:endParaRPr lang="en-US" dirty="0"/>
          </a:p>
        </p:txBody>
      </p:sp>
      <p:sp>
        <p:nvSpPr>
          <p:cNvPr id="3" name="Title 2"/>
          <p:cNvSpPr>
            <a:spLocks noGrp="1"/>
          </p:cNvSpPr>
          <p:nvPr>
            <p:ph type="title"/>
          </p:nvPr>
        </p:nvSpPr>
        <p:spPr/>
        <p:txBody>
          <a:bodyPr>
            <a:normAutofit fontScale="90000"/>
          </a:bodyPr>
          <a:lstStyle/>
          <a:p>
            <a:r>
              <a:rPr lang="en-US" dirty="0" smtClean="0"/>
              <a:t>Treatment of Company as non-corporate body</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10</a:t>
            </a:fld>
            <a:endParaRPr lang="en-US"/>
          </a:p>
        </p:txBody>
      </p:sp>
    </p:spTree>
    <p:extLst>
      <p:ext uri="{BB962C8B-B14F-4D97-AF65-F5344CB8AC3E}">
        <p14:creationId xmlns:p14="http://schemas.microsoft.com/office/powerpoint/2010/main" val="1159912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latin typeface="Arial" pitchFamily="34" charset="0"/>
                <a:cs typeface="Arial" pitchFamily="34" charset="0"/>
              </a:rPr>
              <a:t>Reservation of name both for incorporation and change- only for twenty days instead of 60 days.</a:t>
            </a:r>
          </a:p>
          <a:p>
            <a:pPr algn="just"/>
            <a:r>
              <a:rPr lang="en-US" sz="2400" dirty="0" smtClean="0">
                <a:latin typeface="Arial" pitchFamily="34" charset="0"/>
                <a:cs typeface="Arial" pitchFamily="34" charset="0"/>
              </a:rPr>
              <a:t>However, the Proviso added states that in case of change in name for existing company reservation for 60 days.</a:t>
            </a:r>
          </a:p>
          <a:p>
            <a:pPr algn="just"/>
            <a:r>
              <a:rPr lang="en-US" sz="2400" dirty="0" smtClean="0">
                <a:latin typeface="Arial" pitchFamily="34" charset="0"/>
                <a:cs typeface="Arial" pitchFamily="34" charset="0"/>
              </a:rPr>
              <a:t>Proviso contradicts above sub-section for an existing company.</a:t>
            </a:r>
          </a:p>
          <a:p>
            <a:pPr algn="just"/>
            <a:r>
              <a:rPr lang="en-US" sz="2400" b="1" dirty="0" smtClean="0">
                <a:latin typeface="Arial" pitchFamily="34" charset="0"/>
                <a:cs typeface="Arial" pitchFamily="34" charset="0"/>
              </a:rPr>
              <a:t>Anomaly needs to be addressed.</a:t>
            </a:r>
          </a:p>
          <a:p>
            <a:pPr algn="just"/>
            <a:r>
              <a:rPr lang="en-US" sz="2400" b="1" dirty="0" smtClean="0">
                <a:latin typeface="Arial" pitchFamily="34" charset="0"/>
                <a:cs typeface="Arial" pitchFamily="34" charset="0"/>
              </a:rPr>
              <a:t>Proposal in Amendment Bill 2016 to make objects clause open- ended removed in 2017 version</a:t>
            </a:r>
          </a:p>
          <a:p>
            <a:pPr algn="just"/>
            <a:r>
              <a:rPr lang="en-US" sz="2400" b="1" dirty="0" smtClean="0">
                <a:latin typeface="Arial" pitchFamily="34" charset="0"/>
                <a:cs typeface="Arial" pitchFamily="34" charset="0"/>
              </a:rPr>
              <a:t>Not yet notified</a:t>
            </a:r>
            <a:endParaRPr lang="en-US" sz="2400" b="1" dirty="0">
              <a:latin typeface="Arial" pitchFamily="34" charset="0"/>
              <a:cs typeface="Arial" pitchFamily="34" charset="0"/>
            </a:endParaRPr>
          </a:p>
        </p:txBody>
      </p:sp>
      <p:sp>
        <p:nvSpPr>
          <p:cNvPr id="3" name="Title 2"/>
          <p:cNvSpPr>
            <a:spLocks noGrp="1"/>
          </p:cNvSpPr>
          <p:nvPr>
            <p:ph type="title"/>
          </p:nvPr>
        </p:nvSpPr>
        <p:spPr/>
        <p:txBody>
          <a:bodyPr>
            <a:noAutofit/>
          </a:bodyPr>
          <a:lstStyle/>
          <a:p>
            <a:r>
              <a:rPr lang="en-US" sz="3600" dirty="0" smtClean="0">
                <a:latin typeface="Arial" pitchFamily="34" charset="0"/>
                <a:cs typeface="Arial" pitchFamily="34" charset="0"/>
              </a:rPr>
              <a:t>Provisions relating to Memorandum of Association - Sec 4 (5)(i)</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11</a:t>
            </a:fld>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Section 12-</a:t>
            </a:r>
            <a:r>
              <a:rPr lang="en-US" dirty="0" smtClean="0">
                <a:latin typeface="Arial" pitchFamily="34" charset="0"/>
                <a:cs typeface="Arial" pitchFamily="34" charset="0"/>
              </a:rPr>
              <a:t>Time line for having Registered office  Address upon incorporation extended to thirty days -Previous  15 days. For notifying change to ROC, period extended to 30 days from 15 days </a:t>
            </a:r>
          </a:p>
          <a:p>
            <a:pPr algn="just"/>
            <a:r>
              <a:rPr lang="en-US" b="1" dirty="0" smtClean="0">
                <a:latin typeface="Arial" pitchFamily="34" charset="0"/>
                <a:cs typeface="Arial" pitchFamily="34" charset="0"/>
              </a:rPr>
              <a:t>Not yet notified</a:t>
            </a:r>
          </a:p>
          <a:p>
            <a:pPr algn="just"/>
            <a:r>
              <a:rPr lang="en-US" b="1" dirty="0" smtClean="0">
                <a:latin typeface="Arial" pitchFamily="34" charset="0"/>
                <a:cs typeface="Arial" pitchFamily="34" charset="0"/>
              </a:rPr>
              <a:t>Section 21-</a:t>
            </a:r>
            <a:r>
              <a:rPr lang="en-US" dirty="0" smtClean="0">
                <a:latin typeface="Arial" pitchFamily="34" charset="0"/>
                <a:cs typeface="Arial" pitchFamily="34" charset="0"/>
              </a:rPr>
              <a:t>Authentication of documents can now be by KMPs, Officers and Employees . Previous only KMPs and Officers.</a:t>
            </a:r>
          </a:p>
          <a:p>
            <a:pPr algn="just"/>
            <a:r>
              <a:rPr lang="en-US" b="1" dirty="0" smtClean="0">
                <a:latin typeface="Arial" pitchFamily="34" charset="0"/>
                <a:cs typeface="Arial" pitchFamily="34" charset="0"/>
              </a:rPr>
              <a:t>Critique – </a:t>
            </a:r>
            <a:r>
              <a:rPr lang="en-US" i="1" dirty="0" smtClean="0">
                <a:latin typeface="Arial" pitchFamily="34" charset="0"/>
                <a:cs typeface="Arial" pitchFamily="34" charset="0"/>
              </a:rPr>
              <a:t>Amendment to include employee unnecessary considering that Officer under Section 2(59) already includes any person authorized by the Board</a:t>
            </a:r>
            <a:r>
              <a:rPr lang="en-US" dirty="0" smtClean="0">
                <a:latin typeface="Arial" pitchFamily="34" charset="0"/>
                <a:cs typeface="Arial" pitchFamily="34" charset="0"/>
              </a:rPr>
              <a:t>.</a:t>
            </a:r>
          </a:p>
          <a:p>
            <a:pPr algn="just"/>
            <a:r>
              <a:rPr lang="en-US" b="1" dirty="0" smtClean="0">
                <a:latin typeface="Arial" pitchFamily="34" charset="0"/>
                <a:cs typeface="Arial" pitchFamily="34" charset="0"/>
              </a:rPr>
              <a:t>Notified on February 09, 2018</a:t>
            </a:r>
          </a:p>
          <a:p>
            <a:endParaRPr lang="en-US" dirty="0" smtClean="0">
              <a:latin typeface="Arial" pitchFamily="34" charset="0"/>
              <a:cs typeface="Arial" pitchFamily="34" charset="0"/>
            </a:endParaRPr>
          </a:p>
          <a:p>
            <a:endParaRPr lang="en-US" dirty="0"/>
          </a:p>
        </p:txBody>
      </p:sp>
      <p:sp>
        <p:nvSpPr>
          <p:cNvPr id="3" name="Slide Number Placeholder 2"/>
          <p:cNvSpPr>
            <a:spLocks noGrp="1"/>
          </p:cNvSpPr>
          <p:nvPr>
            <p:ph type="sldNum" sz="quarter" idx="12"/>
          </p:nvPr>
        </p:nvSpPr>
        <p:spPr/>
        <p:txBody>
          <a:bodyPr/>
          <a:lstStyle/>
          <a:p>
            <a:fld id="{5A65EB8D-7A55-41B4-97AF-09E316C6660F}" type="slidenum">
              <a:rPr lang="en-US" smtClean="0"/>
              <a:pPr/>
              <a:t>12</a:t>
            </a:fld>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Clauses (a), (b) and (d) under Section 26(1) setting out information to be included in Prospectus deleted to align with disclosure requirements under SEBI Rules and Regulations.</a:t>
            </a:r>
          </a:p>
          <a:p>
            <a:r>
              <a:rPr lang="en-US" b="1" dirty="0" smtClean="0"/>
              <a:t>Notified on May 07, 2018</a:t>
            </a:r>
            <a:endParaRPr lang="en-US" b="1" dirty="0"/>
          </a:p>
        </p:txBody>
      </p:sp>
      <p:sp>
        <p:nvSpPr>
          <p:cNvPr id="3" name="Title 2"/>
          <p:cNvSpPr>
            <a:spLocks noGrp="1"/>
          </p:cNvSpPr>
          <p:nvPr>
            <p:ph type="title"/>
          </p:nvPr>
        </p:nvSpPr>
        <p:spPr/>
        <p:txBody>
          <a:bodyPr/>
          <a:lstStyle/>
          <a:p>
            <a:r>
              <a:rPr lang="en-US" dirty="0" smtClean="0"/>
              <a:t>Section 26 - Prospectus</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13</a:t>
            </a:fld>
            <a:endParaRPr lang="en-US"/>
          </a:p>
        </p:txBody>
      </p:sp>
    </p:spTree>
    <p:extLst>
      <p:ext uri="{BB962C8B-B14F-4D97-AF65-F5344CB8AC3E}">
        <p14:creationId xmlns:p14="http://schemas.microsoft.com/office/powerpoint/2010/main" val="37250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Major implications over existing Section</a:t>
            </a:r>
          </a:p>
          <a:p>
            <a:pPr marL="624078" indent="-514350" algn="just">
              <a:buAutoNum type="alphaLcParenBoth"/>
            </a:pPr>
            <a:r>
              <a:rPr lang="en-US" dirty="0" smtClean="0"/>
              <a:t>No right of renunciation in private placement.</a:t>
            </a:r>
          </a:p>
          <a:p>
            <a:pPr marL="624078" indent="-514350" algn="just">
              <a:buAutoNum type="alphaLcParenBoth"/>
            </a:pPr>
            <a:r>
              <a:rPr lang="en-US" dirty="0" smtClean="0"/>
              <a:t>No utilization of funds raised till allotment is made and return filed.</a:t>
            </a:r>
          </a:p>
          <a:p>
            <a:pPr marL="624078" indent="-514350" algn="just">
              <a:buAutoNum type="alphaLcParenBoth"/>
            </a:pPr>
            <a:r>
              <a:rPr lang="en-US" dirty="0" smtClean="0"/>
              <a:t>Penalty for non-filing of return of allotment inserted (</a:t>
            </a:r>
            <a:r>
              <a:rPr lang="en-US" dirty="0" err="1" smtClean="0"/>
              <a:t>Rs</a:t>
            </a:r>
            <a:r>
              <a:rPr lang="en-US" dirty="0" smtClean="0"/>
              <a:t>. 1k per day not exceeding </a:t>
            </a:r>
            <a:br>
              <a:rPr lang="en-US" dirty="0" smtClean="0"/>
            </a:br>
            <a:r>
              <a:rPr lang="en-US" dirty="0" err="1" smtClean="0"/>
              <a:t>Rs</a:t>
            </a:r>
            <a:r>
              <a:rPr lang="en-US" dirty="0" smtClean="0"/>
              <a:t>. 25Lacs)</a:t>
            </a:r>
          </a:p>
          <a:p>
            <a:pPr marL="624078" indent="-514350" algn="just">
              <a:buAutoNum type="alphaLcParenBoth"/>
            </a:pPr>
            <a:r>
              <a:rPr lang="en-US" dirty="0" smtClean="0"/>
              <a:t>Penalty for contravention of Section reduced from  amount involved in offer or </a:t>
            </a:r>
            <a:r>
              <a:rPr lang="en-US" dirty="0" err="1" smtClean="0"/>
              <a:t>Rs</a:t>
            </a:r>
            <a:r>
              <a:rPr lang="en-US" dirty="0" smtClean="0"/>
              <a:t>. 2 Cr, </a:t>
            </a:r>
            <a:r>
              <a:rPr lang="en-US" b="1" dirty="0" smtClean="0"/>
              <a:t>whichever higher TO whichever lower</a:t>
            </a:r>
            <a:r>
              <a:rPr lang="en-US" dirty="0" smtClean="0"/>
              <a:t>.</a:t>
            </a:r>
          </a:p>
          <a:p>
            <a:pPr marL="109728" indent="0">
              <a:buNone/>
            </a:pPr>
            <a:endParaRPr lang="en-US" b="1" dirty="0" smtClean="0"/>
          </a:p>
          <a:p>
            <a:pPr marL="109728" indent="0">
              <a:buNone/>
            </a:pPr>
            <a:r>
              <a:rPr lang="en-US" b="1" dirty="0" smtClean="0"/>
              <a:t>Not yet Notified</a:t>
            </a:r>
            <a:endParaRPr lang="en-US" b="1" dirty="0"/>
          </a:p>
        </p:txBody>
      </p:sp>
      <p:sp>
        <p:nvSpPr>
          <p:cNvPr id="3" name="Title 2"/>
          <p:cNvSpPr>
            <a:spLocks noGrp="1"/>
          </p:cNvSpPr>
          <p:nvPr>
            <p:ph type="title"/>
          </p:nvPr>
        </p:nvSpPr>
        <p:spPr/>
        <p:txBody>
          <a:bodyPr/>
          <a:lstStyle/>
          <a:p>
            <a:r>
              <a:rPr lang="en-US" dirty="0" smtClean="0"/>
              <a:t>Section 42 - Substituted</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14</a:t>
            </a:fld>
            <a:endParaRPr lang="en-US"/>
          </a:p>
        </p:txBody>
      </p:sp>
    </p:spTree>
    <p:extLst>
      <p:ext uri="{BB962C8B-B14F-4D97-AF65-F5344CB8AC3E}">
        <p14:creationId xmlns:p14="http://schemas.microsoft.com/office/powerpoint/2010/main" val="260672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fontScale="77500" lnSpcReduction="20000"/>
          </a:bodyPr>
          <a:lstStyle/>
          <a:p>
            <a:pPr algn="just"/>
            <a:r>
              <a:rPr lang="en-US" sz="2800" dirty="0" smtClean="0">
                <a:latin typeface="Arial" pitchFamily="34" charset="0"/>
                <a:cs typeface="Arial" pitchFamily="34" charset="0"/>
              </a:rPr>
              <a:t>Section 73(2)(i)(c) – Limit for maintenance of Liquid Assets on maturing  Deposits –Up from existing 15%  to 20% of deposits </a:t>
            </a:r>
            <a:r>
              <a:rPr lang="en-US" sz="2800" b="1" dirty="0" smtClean="0">
                <a:latin typeface="Arial" pitchFamily="34" charset="0"/>
                <a:cs typeface="Arial" pitchFamily="34" charset="0"/>
              </a:rPr>
              <a:t>maturing during following financial year</a:t>
            </a:r>
            <a:r>
              <a:rPr lang="en-US" sz="2800" dirty="0" smtClean="0">
                <a:latin typeface="Arial" pitchFamily="34" charset="0"/>
                <a:cs typeface="Arial" pitchFamily="34" charset="0"/>
              </a:rPr>
              <a:t>. </a:t>
            </a:r>
          </a:p>
          <a:p>
            <a:pPr algn="just"/>
            <a:r>
              <a:rPr lang="en-US" sz="2800" b="1" dirty="0" smtClean="0">
                <a:latin typeface="Arial" pitchFamily="34" charset="0"/>
                <a:cs typeface="Arial" pitchFamily="34" charset="0"/>
              </a:rPr>
              <a:t>Previous requirement -</a:t>
            </a:r>
            <a:r>
              <a:rPr lang="en-US" sz="2800" dirty="0" smtClean="0">
                <a:latin typeface="Arial" pitchFamily="34" charset="0"/>
                <a:cs typeface="Arial" pitchFamily="34" charset="0"/>
              </a:rPr>
              <a:t> 15% of amounts due for repayments  both in current financial  year and following year.</a:t>
            </a:r>
          </a:p>
          <a:p>
            <a:pPr algn="just">
              <a:buNone/>
            </a:pPr>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Implication</a:t>
            </a:r>
            <a:r>
              <a:rPr lang="en-US" sz="2800" dirty="0" smtClean="0">
                <a:latin typeface="Arial" pitchFamily="34" charset="0"/>
                <a:cs typeface="Arial" pitchFamily="34" charset="0"/>
              </a:rPr>
              <a:t>-Lesser Quantum to be kept as contingency deposit in liquid unencumbered Accounts.</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Requirement of  </a:t>
            </a:r>
            <a:r>
              <a:rPr lang="en-US" sz="2800" b="1" dirty="0" smtClean="0">
                <a:latin typeface="Arial" pitchFamily="34" charset="0"/>
                <a:cs typeface="Arial" pitchFamily="34" charset="0"/>
              </a:rPr>
              <a:t>Deposit Insurance </a:t>
            </a:r>
            <a:r>
              <a:rPr lang="en-US" sz="2800" dirty="0" smtClean="0">
                <a:latin typeface="Arial" pitchFamily="34" charset="0"/>
                <a:cs typeface="Arial" pitchFamily="34" charset="0"/>
              </a:rPr>
              <a:t>- Dispensed through Deletion of Section 73(2)(d).</a:t>
            </a:r>
          </a:p>
          <a:p>
            <a:pPr algn="just"/>
            <a:r>
              <a:rPr lang="en-US" sz="2800" b="1" dirty="0" smtClean="0">
                <a:latin typeface="Arial" pitchFamily="34" charset="0"/>
                <a:cs typeface="Arial" pitchFamily="34" charset="0"/>
              </a:rPr>
              <a:t>Not yet notified.</a:t>
            </a:r>
          </a:p>
          <a:p>
            <a:pPr>
              <a:buNone/>
            </a:pPr>
            <a:endParaRPr lang="en-US"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Changes in provisions relating to Public  Deposits</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15</a:t>
            </a:fld>
            <a:endParaRPr lang="en-US"/>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400" b="1" dirty="0" smtClean="0">
                <a:latin typeface="Arial" pitchFamily="34" charset="0"/>
                <a:cs typeface="Arial" pitchFamily="34" charset="0"/>
              </a:rPr>
              <a:t>Section 73(2)(e)- Relaxation of Eligibility to raise deposits</a:t>
            </a:r>
          </a:p>
          <a:p>
            <a:pPr lvl="0" algn="just">
              <a:buNone/>
            </a:pPr>
            <a:r>
              <a:rPr lang="en-US" sz="2400" dirty="0" smtClean="0">
                <a:latin typeface="Arial" pitchFamily="34" charset="0"/>
                <a:cs typeface="Arial" pitchFamily="34" charset="0"/>
              </a:rPr>
              <a:t>	At present– Company to certify no default in  repayment of principal or in payment of interest on amounts raised either before or after the commencement of  Act. </a:t>
            </a:r>
          </a:p>
          <a:p>
            <a:pPr lvl="0" algn="just"/>
            <a:endParaRPr lang="en-US" sz="1000" dirty="0" smtClean="0">
              <a:latin typeface="Arial" pitchFamily="34" charset="0"/>
              <a:cs typeface="Arial" pitchFamily="34" charset="0"/>
            </a:endParaRPr>
          </a:p>
          <a:p>
            <a:pPr lvl="0" algn="just">
              <a:buNone/>
            </a:pPr>
            <a:r>
              <a:rPr lang="en-US" sz="2400" dirty="0" smtClean="0">
                <a:latin typeface="Arial" pitchFamily="34" charset="0"/>
                <a:cs typeface="Arial" pitchFamily="34" charset="0"/>
              </a:rPr>
              <a:t>	Provision being  eased. Where  default had occurred, company can  raise deposits subject to  having made good the default and  five years have  elapsed from the  date of making good the  default.</a:t>
            </a:r>
          </a:p>
          <a:p>
            <a:pPr lvl="0" algn="just">
              <a:buNone/>
            </a:pPr>
            <a:r>
              <a:rPr lang="en-US" sz="2400" b="1" dirty="0" smtClean="0">
                <a:latin typeface="Arial" pitchFamily="34" charset="0"/>
                <a:cs typeface="Arial" pitchFamily="34" charset="0"/>
              </a:rPr>
              <a:t>Not Notified</a:t>
            </a:r>
          </a:p>
          <a:p>
            <a:pPr lvl="0" algn="just">
              <a:buNone/>
            </a:pPr>
            <a:endParaRPr lang="en-US" sz="600" dirty="0" smtClean="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Changes in provisions relating to Public  Deposits</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16</a:t>
            </a:fld>
            <a:endParaRPr lang="en-US"/>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458200" cy="4525963"/>
          </a:xfrm>
        </p:spPr>
        <p:txBody>
          <a:bodyPr>
            <a:normAutofit lnSpcReduction="10000"/>
          </a:bodyPr>
          <a:lstStyle/>
          <a:p>
            <a:pPr algn="just"/>
            <a:r>
              <a:rPr lang="en-US" sz="2800" b="1" dirty="0" smtClean="0">
                <a:latin typeface="Arial" pitchFamily="34" charset="0"/>
                <a:cs typeface="Arial" pitchFamily="34" charset="0"/>
              </a:rPr>
              <a:t>Section 74 </a:t>
            </a:r>
            <a:r>
              <a:rPr lang="en-US" sz="2800" dirty="0" smtClean="0">
                <a:latin typeface="Arial" pitchFamily="34" charset="0"/>
                <a:cs typeface="Arial" pitchFamily="34" charset="0"/>
              </a:rPr>
              <a:t>- Repayment period for  Deposits taken under old Act extended to  within three years of commencement of new Act or before expiry of period of deposit whichever is earlier against existing provision of one year from date of commencement of Act. </a:t>
            </a:r>
            <a:r>
              <a:rPr lang="en-US" sz="2800" b="1" dirty="0" smtClean="0">
                <a:latin typeface="Arial" pitchFamily="34" charset="0"/>
                <a:cs typeface="Arial" pitchFamily="34" charset="0"/>
              </a:rPr>
              <a:t>Not Notified</a:t>
            </a:r>
          </a:p>
          <a:p>
            <a:pPr algn="just"/>
            <a:r>
              <a:rPr lang="en-US" sz="2800" i="1" dirty="0" smtClean="0">
                <a:latin typeface="Arial" pitchFamily="34" charset="0"/>
                <a:cs typeface="Arial" pitchFamily="34" charset="0"/>
              </a:rPr>
              <a:t>Amendment to Section 74 cosmetic only.</a:t>
            </a:r>
          </a:p>
          <a:p>
            <a:pPr algn="just"/>
            <a:r>
              <a:rPr lang="en-US" sz="2800" b="1" dirty="0" smtClean="0">
                <a:latin typeface="Arial" pitchFamily="34" charset="0"/>
                <a:cs typeface="Arial" pitchFamily="34" charset="0"/>
              </a:rPr>
              <a:t>Section 76A </a:t>
            </a:r>
            <a:r>
              <a:rPr lang="en-US" sz="2800" dirty="0" smtClean="0">
                <a:latin typeface="Arial" pitchFamily="34" charset="0"/>
                <a:cs typeface="Arial" pitchFamily="34" charset="0"/>
              </a:rPr>
              <a:t>- Reduction in  penalty for non-payment to one </a:t>
            </a:r>
            <a:r>
              <a:rPr lang="en-US" sz="2800" dirty="0" err="1" smtClean="0">
                <a:latin typeface="Arial" pitchFamily="34" charset="0"/>
                <a:cs typeface="Arial" pitchFamily="34" charset="0"/>
              </a:rPr>
              <a:t>crore</a:t>
            </a:r>
            <a:r>
              <a:rPr lang="en-US" sz="2800" dirty="0" smtClean="0">
                <a:latin typeface="Arial" pitchFamily="34" charset="0"/>
                <a:cs typeface="Arial" pitchFamily="34" charset="0"/>
              </a:rPr>
              <a:t> or twice the amount of Deposit whichever lower from previous limit of one </a:t>
            </a:r>
            <a:r>
              <a:rPr lang="en-US" sz="2800" dirty="0" err="1" smtClean="0">
                <a:latin typeface="Arial" pitchFamily="34" charset="0"/>
                <a:cs typeface="Arial" pitchFamily="34" charset="0"/>
              </a:rPr>
              <a:t>crore</a:t>
            </a:r>
            <a:r>
              <a:rPr lang="en-US" sz="2800" dirty="0" smtClean="0">
                <a:latin typeface="Arial" pitchFamily="34" charset="0"/>
                <a:cs typeface="Arial" pitchFamily="34" charset="0"/>
              </a:rPr>
              <a:t>. </a:t>
            </a:r>
            <a:r>
              <a:rPr lang="en-US" sz="2800" b="1" dirty="0" smtClean="0">
                <a:latin typeface="Arial" pitchFamily="34" charset="0"/>
                <a:cs typeface="Arial" pitchFamily="34" charset="0"/>
              </a:rPr>
              <a:t>Notified on February 09, 2018</a:t>
            </a:r>
          </a:p>
          <a:p>
            <a:endParaRPr lang="en-US" dirty="0"/>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Changes in provisions relating to Public  Deposits</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b="1" dirty="0" smtClean="0">
                <a:latin typeface="Arial" pitchFamily="34" charset="0"/>
                <a:cs typeface="Arial" pitchFamily="34" charset="0"/>
              </a:rPr>
              <a:t>Registration of charges (Sec 77): </a:t>
            </a:r>
            <a:r>
              <a:rPr lang="en-US" dirty="0" smtClean="0">
                <a:latin typeface="Arial" pitchFamily="34" charset="0"/>
                <a:cs typeface="Arial" pitchFamily="34" charset="0"/>
              </a:rPr>
              <a:t>Charges as prescribed in consultation with RBI to be exempt from Registration. </a:t>
            </a:r>
          </a:p>
          <a:p>
            <a:pPr marL="109728" indent="0" algn="just">
              <a:buNone/>
            </a:pPr>
            <a:r>
              <a:rPr lang="en-US" b="1" dirty="0">
                <a:latin typeface="Arial" pitchFamily="34" charset="0"/>
                <a:cs typeface="Arial" pitchFamily="34" charset="0"/>
              </a:rPr>
              <a:t> </a:t>
            </a:r>
            <a:r>
              <a:rPr lang="en-US" b="1" dirty="0" smtClean="0">
                <a:latin typeface="Arial" pitchFamily="34" charset="0"/>
                <a:cs typeface="Arial" pitchFamily="34" charset="0"/>
              </a:rPr>
              <a:t>  Notified on May 07, 2018</a:t>
            </a:r>
          </a:p>
          <a:p>
            <a:pPr marL="109728" indent="0" algn="just">
              <a:buNone/>
            </a:pPr>
            <a:r>
              <a:rPr lang="en-US" b="1" dirty="0" smtClean="0">
                <a:latin typeface="Arial" pitchFamily="34" charset="0"/>
                <a:cs typeface="Arial" pitchFamily="34" charset="0"/>
              </a:rPr>
              <a:t>Note – No notification appears to have been issued by RBI on the above</a:t>
            </a:r>
          </a:p>
          <a:p>
            <a:pPr algn="just">
              <a:buNone/>
            </a:pPr>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Recording of Satisfaction (Sec 82):</a:t>
            </a:r>
            <a:r>
              <a:rPr lang="en-US" dirty="0" smtClean="0">
                <a:latin typeface="Arial" pitchFamily="34" charset="0"/>
                <a:cs typeface="Arial" pitchFamily="34" charset="0"/>
              </a:rPr>
              <a:t> Registrar upon receipt of application from company or charge holder to record satisfaction within 300 days from date of satisfaction.Now-30 days from Satisfaction date.</a:t>
            </a:r>
          </a:p>
          <a:p>
            <a:pPr algn="just"/>
            <a:r>
              <a:rPr lang="en-US" b="1" dirty="0" smtClean="0">
                <a:latin typeface="Arial" pitchFamily="34" charset="0"/>
                <a:cs typeface="Arial" pitchFamily="34" charset="0"/>
              </a:rPr>
              <a:t>Not Notified</a:t>
            </a:r>
            <a:endParaRPr lang="en-US" b="1"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pPr lvl="0"/>
            <a:r>
              <a:rPr lang="en-US" dirty="0" smtClean="0">
                <a:latin typeface="Arial" pitchFamily="34" charset="0"/>
                <a:cs typeface="Arial" pitchFamily="34" charset="0"/>
              </a:rPr>
              <a:t>Charges</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18</a:t>
            </a:fld>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b="1" dirty="0" smtClean="0">
                <a:latin typeface="Arial" pitchFamily="34" charset="0"/>
                <a:cs typeface="Arial" pitchFamily="34" charset="0"/>
              </a:rPr>
              <a:t>Present Provision- </a:t>
            </a:r>
            <a:r>
              <a:rPr lang="en-US" dirty="0" smtClean="0">
                <a:latin typeface="Arial" pitchFamily="34" charset="0"/>
                <a:cs typeface="Arial" pitchFamily="34" charset="0"/>
              </a:rPr>
              <a:t>Empowers Central Govt.to investigate into beneficial ownership of shares through appointing competent persons.</a:t>
            </a:r>
          </a:p>
          <a:p>
            <a:pPr algn="just"/>
            <a:r>
              <a:rPr lang="en-US" dirty="0" smtClean="0">
                <a:latin typeface="Arial" pitchFamily="34" charset="0"/>
                <a:cs typeface="Arial" pitchFamily="34" charset="0"/>
              </a:rPr>
              <a:t> </a:t>
            </a:r>
            <a:r>
              <a:rPr lang="en-US" b="1" dirty="0" smtClean="0">
                <a:latin typeface="Arial" pitchFamily="34" charset="0"/>
                <a:cs typeface="Arial" pitchFamily="34" charset="0"/>
              </a:rPr>
              <a:t>New provision- </a:t>
            </a:r>
            <a:r>
              <a:rPr lang="en-US" dirty="0" smtClean="0">
                <a:latin typeface="Arial" pitchFamily="34" charset="0"/>
                <a:cs typeface="Arial" pitchFamily="34" charset="0"/>
              </a:rPr>
              <a:t>Any person  holding either alone or through others or Trusts and through persons resident outside India beneficial interest over 25% or more in the shares of a company or the right to exercise significant influence or control over the company as per  Section 2(27) shall be “significant beneficial owner”.</a:t>
            </a:r>
          </a:p>
          <a:p>
            <a:pPr algn="just"/>
            <a:r>
              <a:rPr lang="en-US" dirty="0" smtClean="0">
                <a:latin typeface="Arial" pitchFamily="34" charset="0"/>
                <a:cs typeface="Arial" pitchFamily="34" charset="0"/>
              </a:rPr>
              <a:t> Such person to  make  declaration to the company of his beneficial interest. </a:t>
            </a:r>
          </a:p>
          <a:p>
            <a:pPr algn="just"/>
            <a:r>
              <a:rPr lang="en-US" dirty="0" smtClean="0">
                <a:latin typeface="Arial" pitchFamily="34" charset="0"/>
                <a:cs typeface="Arial" pitchFamily="34" charset="0"/>
              </a:rPr>
              <a:t>Power to Central Govt. to exempt certain classes of persons from making declarations.</a:t>
            </a:r>
          </a:p>
          <a:p>
            <a:pPr algn="just"/>
            <a:endParaRPr lang="en-US"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algn="just"/>
            <a:r>
              <a:rPr lang="en-US" sz="3200" dirty="0" smtClean="0">
                <a:latin typeface="Arial" pitchFamily="34" charset="0"/>
                <a:cs typeface="Arial" pitchFamily="34" charset="0"/>
              </a:rPr>
              <a:t>Provisions relating to declaration of Beneficial Interest - Substituted(Sec 90)(Notified -June 13, 2018)</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19</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84698091"/>
              </p:ext>
            </p:extLst>
          </p:nvPr>
        </p:nvGraphicFramePr>
        <p:xfrm>
          <a:off x="457200" y="1465899"/>
          <a:ext cx="8229600" cy="6306502"/>
        </p:xfrm>
        <a:graphic>
          <a:graphicData uri="http://schemas.openxmlformats.org/drawingml/2006/table">
            <a:tbl>
              <a:tblPr firstRow="1" bandRow="1">
                <a:tableStyleId>{5C22544A-7EE6-4342-B048-85BDC9FD1C3A}</a:tableStyleId>
              </a:tblPr>
              <a:tblGrid>
                <a:gridCol w="4114800"/>
                <a:gridCol w="4114800"/>
              </a:tblGrid>
              <a:tr h="423862">
                <a:tc>
                  <a:txBody>
                    <a:bodyPr/>
                    <a:lstStyle/>
                    <a:p>
                      <a:pPr algn="just"/>
                      <a:r>
                        <a:rPr lang="en-US" sz="2000" dirty="0" smtClean="0">
                          <a:latin typeface="Arial" pitchFamily="34" charset="0"/>
                          <a:cs typeface="Arial" pitchFamily="34" charset="0"/>
                        </a:rPr>
                        <a:t>Existing</a:t>
                      </a:r>
                      <a:r>
                        <a:rPr lang="en-US" sz="2000" baseline="0" dirty="0" smtClean="0">
                          <a:latin typeface="Arial" pitchFamily="34" charset="0"/>
                          <a:cs typeface="Arial" pitchFamily="34" charset="0"/>
                        </a:rPr>
                        <a:t> Provision </a:t>
                      </a:r>
                      <a:endParaRPr lang="en-US" sz="2000" dirty="0">
                        <a:latin typeface="Arial" pitchFamily="34" charset="0"/>
                        <a:cs typeface="Arial" pitchFamily="34" charset="0"/>
                      </a:endParaRPr>
                    </a:p>
                  </a:txBody>
                  <a:tcPr/>
                </a:tc>
                <a:tc>
                  <a:txBody>
                    <a:bodyPr/>
                    <a:lstStyle/>
                    <a:p>
                      <a:pPr algn="just"/>
                      <a:r>
                        <a:rPr lang="en-US" sz="2000" dirty="0" smtClean="0">
                          <a:latin typeface="Arial" pitchFamily="34" charset="0"/>
                          <a:cs typeface="Arial" pitchFamily="34" charset="0"/>
                        </a:rPr>
                        <a:t>Proposed Change</a:t>
                      </a:r>
                      <a:endParaRPr lang="en-US" sz="2000" dirty="0">
                        <a:latin typeface="Arial" pitchFamily="34" charset="0"/>
                        <a:cs typeface="Arial" pitchFamily="34" charset="0"/>
                      </a:endParaRPr>
                    </a:p>
                  </a:txBody>
                  <a:tcPr/>
                </a:tc>
              </a:tr>
              <a:tr h="2819400">
                <a:tc>
                  <a:txBody>
                    <a:bodyPr/>
                    <a:lstStyle/>
                    <a:p>
                      <a:pPr algn="just">
                        <a:buFont typeface="Wingdings" pitchFamily="2" charset="2"/>
                        <a:buChar char="§"/>
                      </a:pPr>
                      <a:r>
                        <a:rPr lang="en-US" sz="2000" baseline="0" dirty="0" smtClean="0">
                          <a:latin typeface="Arial" pitchFamily="34" charset="0"/>
                          <a:cs typeface="Arial" pitchFamily="34" charset="0"/>
                        </a:rPr>
                        <a:t>The term </a:t>
                      </a:r>
                      <a:r>
                        <a:rPr lang="en-US" sz="2000" b="1" baseline="0" dirty="0" smtClean="0">
                          <a:latin typeface="Arial" pitchFamily="34" charset="0"/>
                          <a:cs typeface="Arial" pitchFamily="34" charset="0"/>
                        </a:rPr>
                        <a:t>“Significant influence</a:t>
                      </a:r>
                      <a:r>
                        <a:rPr lang="en-US" sz="2000" baseline="0" dirty="0" smtClean="0">
                          <a:latin typeface="Arial" pitchFamily="34" charset="0"/>
                          <a:cs typeface="Arial" pitchFamily="34" charset="0"/>
                        </a:rPr>
                        <a:t>” =  control  over at least  20% of </a:t>
                      </a:r>
                      <a:r>
                        <a:rPr lang="en-US" sz="2000" b="1" baseline="0" dirty="0" smtClean="0">
                          <a:latin typeface="Arial" pitchFamily="34" charset="0"/>
                          <a:cs typeface="Arial" pitchFamily="34" charset="0"/>
                        </a:rPr>
                        <a:t>total share Capital.</a:t>
                      </a:r>
                    </a:p>
                    <a:p>
                      <a:pPr algn="just">
                        <a:buFont typeface="Wingdings" pitchFamily="2" charset="2"/>
                        <a:buNone/>
                      </a:pPr>
                      <a:endParaRPr lang="en-US" sz="2000" b="1" baseline="0" dirty="0" smtClean="0">
                        <a:latin typeface="Arial" pitchFamily="34" charset="0"/>
                        <a:cs typeface="Arial" pitchFamily="34" charset="0"/>
                      </a:endParaRPr>
                    </a:p>
                    <a:p>
                      <a:pPr algn="just">
                        <a:buFont typeface="Wingdings" pitchFamily="2" charset="2"/>
                        <a:buChar char="§"/>
                      </a:pPr>
                      <a:r>
                        <a:rPr lang="en-US" sz="2000" baseline="0" dirty="0" smtClean="0">
                          <a:latin typeface="Arial" pitchFamily="34" charset="0"/>
                          <a:cs typeface="Arial" pitchFamily="34" charset="0"/>
                        </a:rPr>
                        <a:t> Total Share Capital = aggregate of equity share capital + convertible preference share  capital [Rule 2(r) of Companies (Specification of Definitions) Rules, 2014]</a:t>
                      </a:r>
                    </a:p>
                  </a:txBody>
                  <a:tcPr/>
                </a:tc>
                <a:tc>
                  <a:txBody>
                    <a:bodyPr/>
                    <a:lstStyle/>
                    <a:p>
                      <a:pPr algn="just">
                        <a:buFont typeface="Wingdings" pitchFamily="2" charset="2"/>
                        <a:buChar char="§"/>
                      </a:pPr>
                      <a:r>
                        <a:rPr lang="en-US" sz="2000" b="1" baseline="0" dirty="0" smtClean="0">
                          <a:latin typeface="Arial" pitchFamily="34" charset="0"/>
                          <a:cs typeface="Arial" pitchFamily="34" charset="0"/>
                        </a:rPr>
                        <a:t>“Significant influence”         </a:t>
                      </a:r>
                    </a:p>
                    <a:p>
                      <a:pPr algn="just">
                        <a:buFont typeface="Wingdings" pitchFamily="2" charset="2"/>
                        <a:buNone/>
                      </a:pPr>
                      <a:r>
                        <a:rPr lang="en-US" sz="2000" baseline="0" dirty="0" smtClean="0">
                          <a:latin typeface="Arial" pitchFamily="34" charset="0"/>
                          <a:cs typeface="Arial" pitchFamily="34" charset="0"/>
                        </a:rPr>
                        <a:t>= control over at least 20% of </a:t>
                      </a:r>
                      <a:r>
                        <a:rPr lang="en-US" sz="2000" b="1" baseline="0" dirty="0" smtClean="0">
                          <a:latin typeface="Arial" pitchFamily="34" charset="0"/>
                          <a:cs typeface="Arial" pitchFamily="34" charset="0"/>
                        </a:rPr>
                        <a:t>total voting power or control of or participation in business decisions under Agreement.</a:t>
                      </a:r>
                    </a:p>
                    <a:p>
                      <a:pPr algn="just">
                        <a:buFont typeface="Wingdings" pitchFamily="2" charset="2"/>
                        <a:buChar char="§"/>
                      </a:pPr>
                      <a:endParaRPr lang="en-US" sz="2000" b="1" baseline="0" dirty="0" smtClean="0">
                        <a:latin typeface="Arial" pitchFamily="34" charset="0"/>
                        <a:cs typeface="Arial" pitchFamily="34" charset="0"/>
                      </a:endParaRPr>
                    </a:p>
                    <a:p>
                      <a:pPr algn="just">
                        <a:buFont typeface="Wingdings" pitchFamily="2" charset="2"/>
                        <a:buChar char="§"/>
                      </a:pPr>
                      <a:r>
                        <a:rPr lang="en-US" sz="2000" b="1" baseline="0" dirty="0" smtClean="0">
                          <a:latin typeface="Arial" pitchFamily="34" charset="0"/>
                          <a:cs typeface="Arial" pitchFamily="34" charset="0"/>
                        </a:rPr>
                        <a:t> Voting Power </a:t>
                      </a:r>
                      <a:r>
                        <a:rPr lang="en-US" sz="2000" b="0" baseline="0" dirty="0" smtClean="0">
                          <a:latin typeface="Arial" pitchFamily="34" charset="0"/>
                          <a:cs typeface="Arial" pitchFamily="34" charset="0"/>
                        </a:rPr>
                        <a:t>= Equity shares + preference shareholders covered under first proviso of section 47.</a:t>
                      </a:r>
                    </a:p>
                    <a:p>
                      <a:pPr marL="0" indent="-342900" algn="just" rtl="0" eaLnBrk="1" latinLnBrk="0" hangingPunct="1">
                        <a:buFont typeface="Wingdings" pitchFamily="2" charset="2"/>
                        <a:buChar char="§"/>
                      </a:pPr>
                      <a:r>
                        <a:rPr kumimoji="0" lang="en-US" sz="2000" b="1" kern="1200" baseline="0" dirty="0" smtClean="0">
                          <a:solidFill>
                            <a:schemeClr val="dk1"/>
                          </a:solidFill>
                          <a:latin typeface="Arial" pitchFamily="34" charset="0"/>
                          <a:ea typeface="+mn-ea"/>
                          <a:cs typeface="Arial" pitchFamily="34" charset="0"/>
                        </a:rPr>
                        <a:t>“Control”-</a:t>
                      </a:r>
                      <a:r>
                        <a:rPr kumimoji="0" lang="en-US" sz="2000" b="0" kern="1200" baseline="0" dirty="0" smtClean="0">
                          <a:solidFill>
                            <a:schemeClr val="dk1"/>
                          </a:solidFill>
                          <a:latin typeface="Arial" pitchFamily="34" charset="0"/>
                          <a:ea typeface="+mn-ea"/>
                          <a:cs typeface="Arial" pitchFamily="34" charset="0"/>
                        </a:rPr>
                        <a:t>To carry the meaning as provided by Section2(27)</a:t>
                      </a:r>
                    </a:p>
                    <a:p>
                      <a:pPr marL="0" indent="-342900" algn="just" rtl="0" eaLnBrk="1" latinLnBrk="0" hangingPunct="1">
                        <a:buFont typeface="Wingdings" pitchFamily="2" charset="2"/>
                        <a:buChar char="§"/>
                      </a:pPr>
                      <a:endParaRPr kumimoji="0" lang="en-US" sz="2000" b="0" kern="1200" baseline="0" dirty="0" smtClean="0">
                        <a:solidFill>
                          <a:schemeClr val="dk1"/>
                        </a:solidFill>
                        <a:latin typeface="Arial" pitchFamily="34" charset="0"/>
                        <a:ea typeface="+mn-ea"/>
                        <a:cs typeface="Arial" pitchFamily="34" charset="0"/>
                      </a:endParaRPr>
                    </a:p>
                    <a:p>
                      <a:pPr marL="0" marR="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lang="en-US" sz="2000" dirty="0" smtClean="0">
                          <a:latin typeface="Arial" pitchFamily="34" charset="0"/>
                          <a:cs typeface="Arial" pitchFamily="34" charset="0"/>
                        </a:rPr>
                        <a:t> </a:t>
                      </a:r>
                      <a:r>
                        <a:rPr lang="en-US" sz="2000" b="1" dirty="0" smtClean="0">
                          <a:latin typeface="Arial" pitchFamily="34" charset="0"/>
                          <a:cs typeface="Arial" pitchFamily="34" charset="0"/>
                        </a:rPr>
                        <a:t>Note: Change notified on May 07, 2018</a:t>
                      </a:r>
                    </a:p>
                    <a:p>
                      <a:pPr marL="0" indent="-342900" algn="just" rtl="0" eaLnBrk="1" latinLnBrk="0" hangingPunct="1">
                        <a:buFont typeface="Wingdings" pitchFamily="2" charset="2"/>
                        <a:buChar char="§"/>
                      </a:pPr>
                      <a:endParaRPr kumimoji="0" lang="en-US" sz="2000" b="0" kern="1200" baseline="0" dirty="0" smtClean="0">
                        <a:solidFill>
                          <a:schemeClr val="dk1"/>
                        </a:solidFill>
                        <a:latin typeface="Arial" pitchFamily="34" charset="0"/>
                        <a:ea typeface="+mn-ea"/>
                        <a:cs typeface="Arial" pitchFamily="34" charset="0"/>
                      </a:endParaRPr>
                    </a:p>
                    <a:p>
                      <a:pPr marL="0" indent="-342900" algn="just" rtl="0" eaLnBrk="1" latinLnBrk="0" hangingPunct="1">
                        <a:buFont typeface="Wingdings" pitchFamily="2" charset="2"/>
                        <a:buChar char="§"/>
                      </a:pPr>
                      <a:endParaRPr kumimoji="0" lang="en-US" sz="2000" b="0" kern="1200" baseline="0" dirty="0" smtClean="0">
                        <a:solidFill>
                          <a:schemeClr val="dk1"/>
                        </a:solidFill>
                        <a:latin typeface="Arial" pitchFamily="34" charset="0"/>
                        <a:ea typeface="+mn-ea"/>
                        <a:cs typeface="Arial" pitchFamily="34" charset="0"/>
                      </a:endParaRPr>
                    </a:p>
                    <a:p>
                      <a:pPr algn="just"/>
                      <a:endParaRPr lang="en-US" sz="2000" b="1" baseline="0" dirty="0" smtClean="0">
                        <a:latin typeface="Arial" pitchFamily="34" charset="0"/>
                        <a:cs typeface="Arial" pitchFamily="34" charset="0"/>
                      </a:endParaRPr>
                    </a:p>
                    <a:p>
                      <a:pPr algn="just"/>
                      <a:endParaRPr lang="en-US" sz="2000" b="1" dirty="0">
                        <a:latin typeface="Arial" pitchFamily="34" charset="0"/>
                        <a:cs typeface="Arial" pitchFamily="34" charset="0"/>
                      </a:endParaRPr>
                    </a:p>
                  </a:txBody>
                  <a:tcPr/>
                </a:tc>
              </a:tr>
            </a:tbl>
          </a:graphicData>
        </a:graphic>
      </p:graphicFrame>
      <p:sp>
        <p:nvSpPr>
          <p:cNvPr id="3" name="Title 2"/>
          <p:cNvSpPr>
            <a:spLocks noGrp="1"/>
          </p:cNvSpPr>
          <p:nvPr>
            <p:ph type="title"/>
          </p:nvPr>
        </p:nvSpPr>
        <p:spPr/>
        <p:txBody>
          <a:bodyPr>
            <a:normAutofit/>
          </a:bodyPr>
          <a:lstStyle/>
          <a:p>
            <a:r>
              <a:rPr lang="en-US" dirty="0" smtClean="0">
                <a:latin typeface="Arial" pitchFamily="34" charset="0"/>
              </a:rPr>
              <a:t>Associate Company- sec 2(6)</a:t>
            </a:r>
            <a:endParaRPr lang="en-US" dirty="0">
              <a:latin typeface="Arial" pitchFamily="34" charset="0"/>
            </a:endParaRPr>
          </a:p>
        </p:txBody>
      </p:sp>
      <p:sp>
        <p:nvSpPr>
          <p:cNvPr id="2" name="Slide Number Placeholder 1"/>
          <p:cNvSpPr>
            <a:spLocks noGrp="1"/>
          </p:cNvSpPr>
          <p:nvPr>
            <p:ph type="sldNum" sz="quarter" idx="12"/>
          </p:nvPr>
        </p:nvSpPr>
        <p:spPr/>
        <p:txBody>
          <a:bodyPr/>
          <a:lstStyle/>
          <a:p>
            <a:fld id="{5A65EB8D-7A55-41B4-97AF-09E316C6660F}" type="slidenum">
              <a:rPr lang="en-US" smtClean="0"/>
              <a:pPr/>
              <a:t>2</a:t>
            </a:fld>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b="1" dirty="0" smtClean="0">
                <a:latin typeface="Arial" pitchFamily="34" charset="0"/>
                <a:cs typeface="Arial" pitchFamily="34" charset="0"/>
              </a:rPr>
              <a:t>Obligations of Company</a:t>
            </a:r>
          </a:p>
          <a:p>
            <a:pPr algn="just"/>
            <a:r>
              <a:rPr lang="en-US" dirty="0" smtClean="0">
                <a:latin typeface="Arial" pitchFamily="34" charset="0"/>
                <a:cs typeface="Arial" pitchFamily="34" charset="0"/>
              </a:rPr>
              <a:t>If Company  believes that  any person is a significant beneficial owner- can send  notice  to the concerned person seeking the required information.</a:t>
            </a:r>
          </a:p>
          <a:p>
            <a:pPr algn="just"/>
            <a:r>
              <a:rPr lang="en-US" dirty="0" smtClean="0">
                <a:latin typeface="Arial" pitchFamily="34" charset="0"/>
                <a:cs typeface="Arial" pitchFamily="34" charset="0"/>
              </a:rPr>
              <a:t>Also empowered to apply  to Tribunal for restriction as to transferability, suspension of all rights thereto.</a:t>
            </a:r>
          </a:p>
          <a:p>
            <a:pPr algn="just"/>
            <a:r>
              <a:rPr lang="en-US" dirty="0" smtClean="0">
                <a:latin typeface="Arial" pitchFamily="34" charset="0"/>
                <a:cs typeface="Arial" pitchFamily="34" charset="0"/>
              </a:rPr>
              <a:t>To file Return of significant beneficial owners and changes therein with ROC.</a:t>
            </a:r>
          </a:p>
          <a:p>
            <a:pPr algn="just">
              <a:buNone/>
            </a:pPr>
            <a:endParaRPr lang="en-US"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sp>
        <p:nvSpPr>
          <p:cNvPr id="3" name="Title 2"/>
          <p:cNvSpPr>
            <a:spLocks noGrp="1"/>
          </p:cNvSpPr>
          <p:nvPr>
            <p:ph type="title"/>
          </p:nvPr>
        </p:nvSpPr>
        <p:spPr/>
        <p:txBody>
          <a:bodyPr>
            <a:noAutofit/>
          </a:bodyPr>
          <a:lstStyle/>
          <a:p>
            <a:r>
              <a:rPr lang="en-US" sz="3600" dirty="0" smtClean="0">
                <a:latin typeface="Arial" pitchFamily="34" charset="0"/>
                <a:cs typeface="Arial" pitchFamily="34" charset="0"/>
              </a:rPr>
              <a:t>Provisions relating to declaration of Beneficial Interest (Sec 90)…</a:t>
            </a:r>
            <a:r>
              <a:rPr lang="en-US" sz="3600" dirty="0" err="1" smtClean="0">
                <a:latin typeface="Arial" pitchFamily="34" charset="0"/>
                <a:cs typeface="Arial" pitchFamily="34" charset="0"/>
              </a:rPr>
              <a:t>contd</a:t>
            </a:r>
            <a:endParaRPr lang="en-US" sz="3600"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20</a:t>
            </a:fld>
            <a:endParaRPr lang="en-U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19600"/>
          </a:xfrm>
        </p:spPr>
        <p:txBody>
          <a:bodyPr>
            <a:normAutofit fontScale="77500" lnSpcReduction="20000"/>
          </a:bodyPr>
          <a:lstStyle/>
          <a:p>
            <a:pPr algn="just"/>
            <a:r>
              <a:rPr lang="en-US" dirty="0" smtClean="0">
                <a:latin typeface="Arial" pitchFamily="34" charset="0"/>
                <a:cs typeface="Arial" pitchFamily="34" charset="0"/>
              </a:rPr>
              <a:t>Details of indebtedness – Need not  to be stated.</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Details of shares held by FIIs not to be stated in  AR.</a:t>
            </a:r>
          </a:p>
          <a:p>
            <a:pPr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Provision of Abridged Form for small Companies, OPCs.</a:t>
            </a:r>
          </a:p>
          <a:p>
            <a:pPr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Extract of Annual Return (MGT-9) not to be part of Directors’ Report.</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Return only to be uploaded on Company’s website and  link to be provided  in Directors’ Report.</a:t>
            </a:r>
          </a:p>
          <a:p>
            <a:pPr algn="just"/>
            <a:r>
              <a:rPr lang="en-US" b="1" dirty="0" smtClean="0">
                <a:latin typeface="Arial" pitchFamily="34" charset="0"/>
                <a:cs typeface="Arial" pitchFamily="34" charset="0"/>
              </a:rPr>
              <a:t>Not Notified except for deletion of provisions relating to delayed filing through payment of additional fees u/s 403.</a:t>
            </a:r>
          </a:p>
          <a:p>
            <a:pPr algn="just">
              <a:buNone/>
            </a:pPr>
            <a:endParaRPr lang="en-US" dirty="0" smtClean="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dirty="0" smtClean="0">
                <a:latin typeface="Arial" pitchFamily="34" charset="0"/>
                <a:cs typeface="Arial" pitchFamily="34" charset="0"/>
              </a:rPr>
              <a:t> Annual Return: Section 92</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21</a:t>
            </a:fld>
            <a:endParaRPr lang="en-US"/>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0037"/>
            <a:ext cx="8229600" cy="4525963"/>
          </a:xfrm>
        </p:spPr>
        <p:txBody>
          <a:bodyPr>
            <a:normAutofit/>
          </a:bodyPr>
          <a:lstStyle/>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Requirement for  listed companies to file the details of promoters’ and top ten shareholders stake (MGT-10) –  Reporting 2%  Movement  in number of shares held being withdrawn.</a:t>
            </a:r>
          </a:p>
          <a:p>
            <a:pPr algn="just"/>
            <a:r>
              <a:rPr lang="en-US" sz="2800" b="1" dirty="0" smtClean="0">
                <a:latin typeface="Arial" pitchFamily="34" charset="0"/>
                <a:cs typeface="Arial" pitchFamily="34" charset="0"/>
              </a:rPr>
              <a:t> Notified on June 13, 2018</a:t>
            </a:r>
          </a:p>
          <a:p>
            <a:pPr algn="just">
              <a:buNone/>
            </a:pPr>
            <a:endParaRPr lang="en-US" sz="2800" dirty="0" smtClean="0">
              <a:latin typeface="Arial" pitchFamily="34" charset="0"/>
              <a:cs typeface="Arial" pitchFamily="34" charset="0"/>
            </a:endParaRPr>
          </a:p>
        </p:txBody>
      </p:sp>
      <p:sp>
        <p:nvSpPr>
          <p:cNvPr id="3" name="Title 2"/>
          <p:cNvSpPr>
            <a:spLocks noGrp="1"/>
          </p:cNvSpPr>
          <p:nvPr>
            <p:ph type="title"/>
          </p:nvPr>
        </p:nvSpPr>
        <p:spPr/>
        <p:txBody>
          <a:bodyPr>
            <a:noAutofit/>
          </a:bodyPr>
          <a:lstStyle/>
          <a:p>
            <a:r>
              <a:rPr lang="en-US" sz="3600" dirty="0" smtClean="0">
                <a:latin typeface="Arial" pitchFamily="34" charset="0"/>
                <a:cs typeface="Arial" pitchFamily="34" charset="0"/>
              </a:rPr>
              <a:t>Return of Promoters’ stake Changes - Section 93</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22</a:t>
            </a:fld>
            <a:endParaRPr lang="en-US"/>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74837"/>
            <a:ext cx="8229600" cy="4525963"/>
          </a:xfrm>
        </p:spPr>
        <p:txBody>
          <a:bodyPr>
            <a:normAutofit fontScale="92500" lnSpcReduction="10000"/>
          </a:bodyPr>
          <a:lstStyle/>
          <a:p>
            <a:pPr algn="just"/>
            <a:r>
              <a:rPr lang="en-US" dirty="0" smtClean="0"/>
              <a:t>Section now allows an unlisted company to hold its AGM anywhere in India, provided consent thereto is given by all the members in writing in advance.</a:t>
            </a:r>
          </a:p>
          <a:p>
            <a:endParaRPr lang="en-US" dirty="0"/>
          </a:p>
          <a:p>
            <a:pPr algn="just"/>
            <a:r>
              <a:rPr lang="en-US" i="1" dirty="0" smtClean="0"/>
              <a:t>Critique: As listed company under Section 2(52) refers to a company which has any of its securities listed, the above relaxation should have covered only a company whose equity is listed.</a:t>
            </a:r>
          </a:p>
          <a:p>
            <a:pPr algn="just"/>
            <a:endParaRPr lang="en-US" b="1" i="1" dirty="0"/>
          </a:p>
          <a:p>
            <a:pPr algn="just"/>
            <a:r>
              <a:rPr lang="en-US" b="1" dirty="0" smtClean="0"/>
              <a:t> Notified on June 13, 2018</a:t>
            </a:r>
          </a:p>
          <a:p>
            <a:endParaRPr lang="en-US" dirty="0"/>
          </a:p>
        </p:txBody>
      </p:sp>
      <p:sp>
        <p:nvSpPr>
          <p:cNvPr id="3" name="Title 2"/>
          <p:cNvSpPr>
            <a:spLocks noGrp="1"/>
          </p:cNvSpPr>
          <p:nvPr>
            <p:ph type="title"/>
          </p:nvPr>
        </p:nvSpPr>
        <p:spPr/>
        <p:txBody>
          <a:bodyPr>
            <a:normAutofit fontScale="90000"/>
          </a:bodyPr>
          <a:lstStyle/>
          <a:p>
            <a:r>
              <a:rPr lang="en-US" dirty="0" smtClean="0"/>
              <a:t>Section 96 – Relaxation of venue of AGM for unlisted cos.</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23</a:t>
            </a:fld>
            <a:endParaRPr lang="en-US"/>
          </a:p>
        </p:txBody>
      </p:sp>
    </p:spTree>
    <p:extLst>
      <p:ext uri="{BB962C8B-B14F-4D97-AF65-F5344CB8AC3E}">
        <p14:creationId xmlns:p14="http://schemas.microsoft.com/office/powerpoint/2010/main" val="2879515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Section 100</a:t>
            </a:r>
            <a:r>
              <a:rPr lang="en-US" dirty="0" smtClean="0"/>
              <a:t>-Insert of Proviso to state that EGM of a Company other than 100% subsidiary of overseas Holding company can hold EGM anywhere in India. Hence EGM of Indian Company cannot be held outside India.</a:t>
            </a:r>
          </a:p>
          <a:p>
            <a:r>
              <a:rPr lang="en-US" dirty="0" smtClean="0"/>
              <a:t>Explanation to Rule 17(2) of the </a:t>
            </a:r>
            <a:r>
              <a:rPr lang="en-US" dirty="0" err="1" smtClean="0"/>
              <a:t>Mgt</a:t>
            </a:r>
            <a:r>
              <a:rPr lang="en-US" dirty="0" smtClean="0"/>
              <a:t> &amp; Admin Rules states that the requisitionists can convene their meeting at the place of registered office. Hence inference that EGM can be held at any location in India.</a:t>
            </a:r>
          </a:p>
          <a:p>
            <a:r>
              <a:rPr lang="en-US" dirty="0" smtClean="0"/>
              <a:t>Amendment in line with Para 1.2.4 of SS2 which allows such facility.</a:t>
            </a:r>
          </a:p>
          <a:p>
            <a:r>
              <a:rPr lang="en-US" dirty="0" smtClean="0"/>
              <a:t>Act does not </a:t>
            </a:r>
            <a:r>
              <a:rPr lang="en-US" b="1" dirty="0" smtClean="0"/>
              <a:t>explicitly</a:t>
            </a:r>
            <a:r>
              <a:rPr lang="en-US" dirty="0" smtClean="0"/>
              <a:t> allow EGM at any location in India.</a:t>
            </a:r>
          </a:p>
          <a:p>
            <a:r>
              <a:rPr lang="en-US" b="1" dirty="0" smtClean="0"/>
              <a:t>Notified on February 09, 2018</a:t>
            </a:r>
          </a:p>
        </p:txBody>
      </p:sp>
      <p:sp>
        <p:nvSpPr>
          <p:cNvPr id="3" name="Title 2"/>
          <p:cNvSpPr>
            <a:spLocks noGrp="1"/>
          </p:cNvSpPr>
          <p:nvPr>
            <p:ph type="title"/>
          </p:nvPr>
        </p:nvSpPr>
        <p:spPr/>
        <p:txBody>
          <a:bodyPr>
            <a:normAutofit fontScale="90000"/>
          </a:bodyPr>
          <a:lstStyle/>
          <a:p>
            <a:r>
              <a:rPr lang="en-US" dirty="0" smtClean="0"/>
              <a:t>Relaxation regarding holding EGM</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24</a:t>
            </a:fld>
            <a:endParaRPr lang="en-US"/>
          </a:p>
        </p:txBody>
      </p:sp>
    </p:spTree>
    <p:extLst>
      <p:ext uri="{BB962C8B-B14F-4D97-AF65-F5344CB8AC3E}">
        <p14:creationId xmlns:p14="http://schemas.microsoft.com/office/powerpoint/2010/main" val="3259869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Flexibility to allow items previously to be transacted only by postal ballot to be transacted at General Meeting subject to provision of e-voting facility and at the venue of meeting. </a:t>
            </a:r>
          </a:p>
          <a:p>
            <a:pPr algn="just"/>
            <a:r>
              <a:rPr lang="en-US" dirty="0" smtClean="0"/>
              <a:t>Implications: Amendment to Rule 22(16) of the Mgt. &amp; Admin Rules which lists out items to be transacted through Postal Ballot only will be necessary.</a:t>
            </a:r>
          </a:p>
          <a:p>
            <a:pPr algn="just"/>
            <a:endParaRPr lang="en-US" dirty="0"/>
          </a:p>
          <a:p>
            <a:pPr algn="just"/>
            <a:r>
              <a:rPr lang="en-US" b="1" dirty="0" smtClean="0"/>
              <a:t>Notified on February 09, 2018</a:t>
            </a:r>
            <a:endParaRPr lang="en-US" b="1" dirty="0"/>
          </a:p>
        </p:txBody>
      </p:sp>
      <p:sp>
        <p:nvSpPr>
          <p:cNvPr id="3" name="Title 2"/>
          <p:cNvSpPr>
            <a:spLocks noGrp="1"/>
          </p:cNvSpPr>
          <p:nvPr>
            <p:ph type="title"/>
          </p:nvPr>
        </p:nvSpPr>
        <p:spPr/>
        <p:txBody>
          <a:bodyPr/>
          <a:lstStyle/>
          <a:p>
            <a:r>
              <a:rPr lang="en-US" dirty="0" smtClean="0"/>
              <a:t>Section 110-Postal Ballot</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25</a:t>
            </a:fld>
            <a:endParaRPr lang="en-US"/>
          </a:p>
        </p:txBody>
      </p:sp>
    </p:spTree>
    <p:extLst>
      <p:ext uri="{BB962C8B-B14F-4D97-AF65-F5344CB8AC3E}">
        <p14:creationId xmlns:p14="http://schemas.microsoft.com/office/powerpoint/2010/main" val="1754457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Interim Dividend-Section 123</a:t>
            </a:r>
          </a:p>
          <a:p>
            <a:pPr algn="just"/>
            <a:r>
              <a:rPr lang="en-US" sz="2800" dirty="0" smtClean="0">
                <a:latin typeface="Arial" pitchFamily="34" charset="0"/>
                <a:cs typeface="Arial" pitchFamily="34" charset="0"/>
              </a:rPr>
              <a:t>Subsection(3) allows declaration from close of year till date of AGM. Such dividend can be declared either out of the surplus in the P/L A/c OR out of profits for FY for which interim dividend is declared OR out of profits in the current FY earned till the quarter preceding the declaration.</a:t>
            </a:r>
            <a:endParaRPr lang="en-US" sz="2800" b="1" dirty="0">
              <a:latin typeface="Arial" pitchFamily="34" charset="0"/>
              <a:cs typeface="Arial" pitchFamily="34" charset="0"/>
            </a:endParaRPr>
          </a:p>
          <a:p>
            <a:pPr algn="just"/>
            <a:r>
              <a:rPr lang="en-US" sz="2800" b="1" dirty="0"/>
              <a:t>Notified on February 09, 2018</a:t>
            </a:r>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Scope for  interim dividend-Section 123</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26</a:t>
            </a:fld>
            <a:endParaRPr lang="en-US"/>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fontScale="85000" lnSpcReduction="10000"/>
          </a:bodyPr>
          <a:lstStyle/>
          <a:p>
            <a:pPr algn="just"/>
            <a:r>
              <a:rPr lang="en-US" dirty="0" smtClean="0">
                <a:latin typeface="Arial" pitchFamily="34" charset="0"/>
                <a:cs typeface="Arial" pitchFamily="34" charset="0"/>
              </a:rPr>
              <a:t>Section 129(3)- to consolidate accounts of associate company into the financial statements of the Company.</a:t>
            </a:r>
          </a:p>
          <a:p>
            <a:pPr algn="just"/>
            <a:r>
              <a:rPr lang="en-US" dirty="0" smtClean="0">
                <a:latin typeface="Arial" pitchFamily="34" charset="0"/>
                <a:cs typeface="Arial" pitchFamily="34" charset="0"/>
              </a:rPr>
              <a:t>Consolidated Financial Statements  inclusive of those of Associates to be approved at  AGM.</a:t>
            </a:r>
          </a:p>
          <a:p>
            <a:pPr algn="just"/>
            <a:r>
              <a:rPr lang="en-US" dirty="0" smtClean="0">
                <a:latin typeface="Arial" pitchFamily="34" charset="0"/>
                <a:cs typeface="Arial" pitchFamily="34" charset="0"/>
              </a:rPr>
              <a:t>Existing Provision-Subsidiary includes Associate and JV.</a:t>
            </a:r>
          </a:p>
          <a:p>
            <a:pPr algn="just"/>
            <a:r>
              <a:rPr lang="en-US" dirty="0" smtClean="0">
                <a:latin typeface="Arial" pitchFamily="34" charset="0"/>
                <a:cs typeface="Arial" pitchFamily="34" charset="0"/>
              </a:rPr>
              <a:t>Critique: The above amendment may not appear necessary at all as Existing explanation under Section 129(3) clarifies that subsidiary shall include associate and joint venture. This explanation has not been deleted.</a:t>
            </a:r>
          </a:p>
          <a:p>
            <a:pPr algn="just"/>
            <a:endParaRPr lang="en-US" b="1" dirty="0" smtClean="0">
              <a:latin typeface="Arial" pitchFamily="34" charset="0"/>
              <a:cs typeface="Arial" pitchFamily="34" charset="0"/>
            </a:endParaRPr>
          </a:p>
          <a:p>
            <a:pPr algn="just"/>
            <a:r>
              <a:rPr lang="en-US" b="1" dirty="0" smtClean="0">
                <a:latin typeface="Arial" pitchFamily="34" charset="0"/>
                <a:cs typeface="Arial" pitchFamily="34" charset="0"/>
              </a:rPr>
              <a:t>Notified on May 07, 2018</a:t>
            </a:r>
          </a:p>
          <a:p>
            <a:pPr>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Title 2"/>
          <p:cNvSpPr>
            <a:spLocks noGrp="1"/>
          </p:cNvSpPr>
          <p:nvPr>
            <p:ph type="title"/>
          </p:nvPr>
        </p:nvSpPr>
        <p:spPr>
          <a:xfrm>
            <a:off x="381000" y="381000"/>
            <a:ext cx="8458200" cy="1143000"/>
          </a:xfrm>
        </p:spPr>
        <p:txBody>
          <a:bodyPr>
            <a:noAutofit/>
          </a:bodyPr>
          <a:lstStyle/>
          <a:p>
            <a:r>
              <a:rPr lang="en-US" sz="3200" dirty="0" smtClean="0"/>
              <a:t>Consolidation of Associates’ Accounts – Section 129(3)</a:t>
            </a:r>
            <a:endParaRPr lang="en-US" sz="3200"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27</a:t>
            </a:fld>
            <a:endParaRPr lang="en-US"/>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fontScale="62500" lnSpcReduction="20000"/>
          </a:bodyPr>
          <a:lstStyle/>
          <a:p>
            <a:pPr algn="just"/>
            <a:r>
              <a:rPr lang="en-US" dirty="0" smtClean="0">
                <a:latin typeface="Arial" pitchFamily="34" charset="0"/>
                <a:cs typeface="Arial" pitchFamily="34" charset="0"/>
              </a:rPr>
              <a:t>CEO can authenticate Accounts even if he is not a Director on the Board.</a:t>
            </a:r>
          </a:p>
          <a:p>
            <a:pPr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No need to prepare extract of Annual Return (MGT- 9) as part of Board’s Report.</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Board Evaluation can be done by External agency. More Transparent Reporting.</a:t>
            </a:r>
          </a:p>
          <a:p>
            <a:pPr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Any Disclosure already made in Financial Statement need not be repeated in Board’s report. Policies regarding CSR, appointment and remuneration of Directors,  to be provided only in website. Only salient features to be provided in the report.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Details of website to be provided in the report.</a:t>
            </a:r>
          </a:p>
          <a:p>
            <a:pPr marL="109728" indent="0"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Form of Abridged Board’s Report to be prescribed by Central Government for OPC and Small company.</a:t>
            </a:r>
          </a:p>
          <a:p>
            <a:pPr algn="just"/>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Not Notified</a:t>
            </a:r>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Financial Statement, Board’s Report - Section 134</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28</a:t>
            </a:fld>
            <a:endParaRPr lang="en-US"/>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85000" lnSpcReduction="10000"/>
          </a:bodyPr>
          <a:lstStyle/>
          <a:p>
            <a:pPr algn="just">
              <a:buNone/>
            </a:pPr>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Section </a:t>
            </a:r>
            <a:r>
              <a:rPr lang="en-US" sz="2800" b="1" dirty="0">
                <a:latin typeface="Arial" pitchFamily="34" charset="0"/>
                <a:cs typeface="Arial" pitchFamily="34" charset="0"/>
              </a:rPr>
              <a:t>135(1) </a:t>
            </a:r>
            <a:r>
              <a:rPr lang="en-US" sz="2800" b="1" dirty="0" smtClean="0">
                <a:latin typeface="Arial" pitchFamily="34" charset="0"/>
                <a:cs typeface="Arial" pitchFamily="34" charset="0"/>
              </a:rPr>
              <a:t>CSR- </a:t>
            </a:r>
            <a:r>
              <a:rPr lang="en-US" sz="2800" dirty="0" smtClean="0">
                <a:latin typeface="Arial" pitchFamily="34" charset="0"/>
                <a:cs typeface="Arial" pitchFamily="34" charset="0"/>
              </a:rPr>
              <a:t>“</a:t>
            </a:r>
            <a:r>
              <a:rPr lang="en-US" sz="2800" dirty="0">
                <a:latin typeface="Arial" pitchFamily="34" charset="0"/>
                <a:cs typeface="Arial" pitchFamily="34" charset="0"/>
              </a:rPr>
              <a:t>Any financial year” substituted by “immediately preceding financial year”-Notification dated 18.6.2014 </a:t>
            </a:r>
            <a:r>
              <a:rPr lang="en-US" sz="2800" dirty="0" smtClean="0">
                <a:latin typeface="Arial" pitchFamily="34" charset="0"/>
                <a:cs typeface="Arial" pitchFamily="34" charset="0"/>
              </a:rPr>
              <a:t>clarifies  “any </a:t>
            </a:r>
            <a:r>
              <a:rPr lang="en-US" sz="2800" dirty="0">
                <a:latin typeface="Arial" pitchFamily="34" charset="0"/>
                <a:cs typeface="Arial" pitchFamily="34" charset="0"/>
              </a:rPr>
              <a:t>financial year ” to mean three preceding years negated</a:t>
            </a:r>
            <a:r>
              <a:rPr lang="en-US" sz="2800" dirty="0" smtClean="0">
                <a:latin typeface="Arial" pitchFamily="34" charset="0"/>
                <a:cs typeface="Arial" pitchFamily="34" charset="0"/>
              </a:rPr>
              <a:t>.</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CSR Committee not to have ID where none required.</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Explanation on “Net Profit” not to include items prescribed and to be computed as per Section 198.</a:t>
            </a:r>
          </a:p>
          <a:p>
            <a:pPr algn="just"/>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Not Notified</a:t>
            </a: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a:p>
            <a:pPr algn="just"/>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Corporate Social Responsibility</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29</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03460914"/>
              </p:ext>
            </p:extLst>
          </p:nvPr>
        </p:nvGraphicFramePr>
        <p:xfrm>
          <a:off x="457200" y="1371600"/>
          <a:ext cx="8229600" cy="4876800"/>
        </p:xfrm>
        <a:graphic>
          <a:graphicData uri="http://schemas.openxmlformats.org/drawingml/2006/table">
            <a:tbl>
              <a:tblPr firstRow="1" bandRow="1">
                <a:tableStyleId>{5C22544A-7EE6-4342-B048-85BDC9FD1C3A}</a:tableStyleId>
              </a:tblPr>
              <a:tblGrid>
                <a:gridCol w="4114800"/>
                <a:gridCol w="4114800"/>
              </a:tblGrid>
              <a:tr h="381000">
                <a:tc>
                  <a:txBody>
                    <a:bodyPr/>
                    <a:lstStyle/>
                    <a:p>
                      <a:pPr algn="just"/>
                      <a:r>
                        <a:rPr lang="en-US" sz="2000" dirty="0" smtClean="0">
                          <a:latin typeface="Arial" pitchFamily="34" charset="0"/>
                          <a:cs typeface="Arial" pitchFamily="34" charset="0"/>
                        </a:rPr>
                        <a:t>Existing Provision</a:t>
                      </a:r>
                      <a:r>
                        <a:rPr lang="en-US" sz="2000" baseline="0" dirty="0" smtClean="0">
                          <a:latin typeface="Arial" pitchFamily="34" charset="0"/>
                          <a:cs typeface="Arial" pitchFamily="34" charset="0"/>
                        </a:rPr>
                        <a:t> </a:t>
                      </a:r>
                      <a:endParaRPr lang="en-US" sz="2000" dirty="0">
                        <a:latin typeface="Arial" pitchFamily="34" charset="0"/>
                        <a:cs typeface="Arial" pitchFamily="34" charset="0"/>
                      </a:endParaRPr>
                    </a:p>
                  </a:txBody>
                  <a:tcPr/>
                </a:tc>
                <a:tc>
                  <a:txBody>
                    <a:bodyPr/>
                    <a:lstStyle/>
                    <a:p>
                      <a:pPr algn="just"/>
                      <a:r>
                        <a:rPr lang="en-US" sz="2000" dirty="0" smtClean="0">
                          <a:latin typeface="Arial" pitchFamily="34" charset="0"/>
                          <a:cs typeface="Arial" pitchFamily="34" charset="0"/>
                        </a:rPr>
                        <a:t> Proposed Change</a:t>
                      </a:r>
                      <a:endParaRPr lang="en-US" sz="2000" dirty="0">
                        <a:latin typeface="Arial" pitchFamily="34" charset="0"/>
                        <a:cs typeface="Arial" pitchFamily="34" charset="0"/>
                      </a:endParaRPr>
                    </a:p>
                  </a:txBody>
                  <a:tcPr/>
                </a:tc>
              </a:tr>
              <a:tr h="370840">
                <a:tc>
                  <a:txBody>
                    <a:bodyPr/>
                    <a:lstStyle/>
                    <a:p>
                      <a:pPr algn="just"/>
                      <a:r>
                        <a:rPr lang="en-US" sz="2400" dirty="0" smtClean="0">
                          <a:latin typeface="Arial" pitchFamily="34" charset="0"/>
                          <a:cs typeface="Arial" pitchFamily="34" charset="0"/>
                        </a:rPr>
                        <a:t>The term</a:t>
                      </a:r>
                      <a:r>
                        <a:rPr lang="en-US" sz="2400" baseline="0" dirty="0" smtClean="0">
                          <a:latin typeface="Arial" pitchFamily="34" charset="0"/>
                          <a:cs typeface="Arial" pitchFamily="34" charset="0"/>
                        </a:rPr>
                        <a:t> “ </a:t>
                      </a:r>
                      <a:r>
                        <a:rPr lang="en-US" sz="2400" b="1" baseline="0" dirty="0" smtClean="0">
                          <a:latin typeface="Arial" pitchFamily="34" charset="0"/>
                          <a:cs typeface="Arial" pitchFamily="34" charset="0"/>
                        </a:rPr>
                        <a:t>Joint venture</a:t>
                      </a:r>
                      <a:r>
                        <a:rPr lang="en-US" sz="2400" baseline="0" dirty="0" smtClean="0">
                          <a:latin typeface="Arial" pitchFamily="34" charset="0"/>
                          <a:cs typeface="Arial" pitchFamily="34" charset="0"/>
                        </a:rPr>
                        <a:t>” has not been defined  and is  used in the definition of Associate Company  in the Act in Section 2(6).</a:t>
                      </a:r>
                      <a:endParaRPr lang="en-US" sz="2400" dirty="0">
                        <a:latin typeface="Arial" pitchFamily="34" charset="0"/>
                        <a:cs typeface="Arial" pitchFamily="34" charset="0"/>
                      </a:endParaRPr>
                    </a:p>
                  </a:txBody>
                  <a:tcPr/>
                </a:tc>
                <a:tc>
                  <a:txBody>
                    <a:bodyPr/>
                    <a:lstStyle/>
                    <a:p>
                      <a:pPr algn="just"/>
                      <a:r>
                        <a:rPr lang="en-US" sz="2400" b="1" dirty="0" smtClean="0">
                          <a:latin typeface="Arial" pitchFamily="34" charset="0"/>
                          <a:cs typeface="Arial" pitchFamily="34" charset="0"/>
                        </a:rPr>
                        <a:t>Joint Venture </a:t>
                      </a:r>
                      <a:r>
                        <a:rPr lang="en-US" sz="2400" dirty="0" smtClean="0">
                          <a:latin typeface="Arial" pitchFamily="34" charset="0"/>
                          <a:cs typeface="Arial" pitchFamily="34" charset="0"/>
                        </a:rPr>
                        <a:t>- </a:t>
                      </a:r>
                      <a:r>
                        <a:rPr lang="en-US" sz="2400" baseline="0" dirty="0" smtClean="0">
                          <a:latin typeface="Arial" pitchFamily="34" charset="0"/>
                          <a:cs typeface="Arial" pitchFamily="34" charset="0"/>
                        </a:rPr>
                        <a:t>defined  to mean joint arrangement  whereby the parties that have joint control of the arrangement , have rights to the net assets of the arrangement . </a:t>
                      </a:r>
                    </a:p>
                    <a:p>
                      <a:pPr marL="342900" indent="-342900" algn="just">
                        <a:buFont typeface="Arial" pitchFamily="34" charset="0"/>
                        <a:buChar char="•"/>
                      </a:pPr>
                      <a:r>
                        <a:rPr lang="en-US" sz="2400" baseline="0" dirty="0" smtClean="0">
                          <a:latin typeface="Arial" pitchFamily="34" charset="0"/>
                          <a:cs typeface="Arial" pitchFamily="34" charset="0"/>
                        </a:rPr>
                        <a:t>Proportion of sharing irrelevant.</a:t>
                      </a:r>
                    </a:p>
                    <a:p>
                      <a:pPr marL="342900" marR="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1" baseline="0" dirty="0" smtClean="0">
                          <a:latin typeface="Arial" pitchFamily="34" charset="0"/>
                          <a:cs typeface="Arial" pitchFamily="34" charset="0"/>
                        </a:rPr>
                        <a:t>Note: </a:t>
                      </a:r>
                      <a:r>
                        <a:rPr lang="en-US" sz="2400" dirty="0" smtClean="0">
                          <a:latin typeface="Arial" pitchFamily="34" charset="0"/>
                          <a:cs typeface="Arial" pitchFamily="34" charset="0"/>
                        </a:rPr>
                        <a:t> </a:t>
                      </a:r>
                      <a:r>
                        <a:rPr lang="en-US" sz="2400" b="1" dirty="0" smtClean="0">
                          <a:latin typeface="Arial" pitchFamily="34" charset="0"/>
                          <a:cs typeface="Arial" pitchFamily="34" charset="0"/>
                        </a:rPr>
                        <a:t>Change notified on May 07, 2018</a:t>
                      </a:r>
                    </a:p>
                    <a:p>
                      <a:pPr marL="0" indent="0" algn="just">
                        <a:buFont typeface="Arial" pitchFamily="34" charset="0"/>
                        <a:buNone/>
                      </a:pPr>
                      <a:endParaRPr lang="en-US" sz="2400" b="1" dirty="0">
                        <a:latin typeface="Arial" pitchFamily="34" charset="0"/>
                        <a:cs typeface="Arial" pitchFamily="34" charset="0"/>
                      </a:endParaRPr>
                    </a:p>
                  </a:txBody>
                  <a:tcPr/>
                </a:tc>
              </a:tr>
            </a:tbl>
          </a:graphicData>
        </a:graphic>
      </p:graphicFrame>
      <p:sp>
        <p:nvSpPr>
          <p:cNvPr id="3" name="Title 2"/>
          <p:cNvSpPr>
            <a:spLocks noGrp="1"/>
          </p:cNvSpPr>
          <p:nvPr>
            <p:ph type="title"/>
          </p:nvPr>
        </p:nvSpPr>
        <p:spPr/>
        <p:txBody>
          <a:bodyPr/>
          <a:lstStyle/>
          <a:p>
            <a:r>
              <a:rPr lang="en-US" dirty="0" smtClean="0">
                <a:latin typeface="Arial" pitchFamily="34" charset="0"/>
              </a:rPr>
              <a:t>Joint Venture</a:t>
            </a:r>
            <a:endParaRPr lang="en-US" dirty="0">
              <a:latin typeface="Arial" pitchFamily="34" charset="0"/>
            </a:endParaRPr>
          </a:p>
        </p:txBody>
      </p:sp>
      <p:sp>
        <p:nvSpPr>
          <p:cNvPr id="2" name="Slide Number Placeholder 1"/>
          <p:cNvSpPr>
            <a:spLocks noGrp="1"/>
          </p:cNvSpPr>
          <p:nvPr>
            <p:ph type="sldNum" sz="quarter" idx="12"/>
          </p:nvPr>
        </p:nvSpPr>
        <p:spPr/>
        <p:txBody>
          <a:bodyPr/>
          <a:lstStyle/>
          <a:p>
            <a:fld id="{5A65EB8D-7A55-41B4-97AF-09E316C6660F}" type="slidenum">
              <a:rPr lang="en-US" smtClean="0"/>
              <a:pPr/>
              <a:t>3</a:t>
            </a:fld>
            <a:endParaRPr lang="en-US"/>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smtClean="0">
                <a:latin typeface="Arial" pitchFamily="34" charset="0"/>
                <a:cs typeface="Arial" pitchFamily="34" charset="0"/>
              </a:rPr>
              <a:t>Exception being carved out to Requirement of 21 days clear notice for dispatch of Annual Report with notice by which the above  notice period will be relaxed if members holding 95% or more of paid up capital assent to this.</a:t>
            </a:r>
          </a:p>
          <a:p>
            <a:pPr algn="just"/>
            <a:r>
              <a:rPr lang="en-US" dirty="0" smtClean="0">
                <a:latin typeface="Arial" pitchFamily="34" charset="0"/>
                <a:cs typeface="Arial" pitchFamily="34" charset="0"/>
              </a:rPr>
              <a:t>In case of companies with no capital consent for above to be provided by 95% of voting power.</a:t>
            </a:r>
          </a:p>
          <a:p>
            <a:pPr algn="just"/>
            <a:r>
              <a:rPr lang="en-US" dirty="0" smtClean="0">
                <a:latin typeface="Arial" pitchFamily="34" charset="0"/>
                <a:cs typeface="Arial" pitchFamily="34" charset="0"/>
              </a:rPr>
              <a:t>Every listed company having subsidiaries to place on website subsidiary Accounts and provide physical copy if sought.</a:t>
            </a:r>
          </a:p>
          <a:p>
            <a:pPr algn="just"/>
            <a:r>
              <a:rPr lang="en-US" dirty="0" smtClean="0">
                <a:latin typeface="Arial" pitchFamily="34" charset="0"/>
                <a:cs typeface="Arial" pitchFamily="34" charset="0"/>
              </a:rPr>
              <a:t>For foreign subsidiary  of listed company if as per overseas law subsidiary accounts can be consolidated suffice if consolidated results put on web site. If subsidiary not subject to audit hosting unaudited results adequate. </a:t>
            </a:r>
          </a:p>
          <a:p>
            <a:endParaRPr lang="en-US" dirty="0"/>
          </a:p>
        </p:txBody>
      </p:sp>
      <p:sp>
        <p:nvSpPr>
          <p:cNvPr id="3" name="Title 2"/>
          <p:cNvSpPr>
            <a:spLocks noGrp="1"/>
          </p:cNvSpPr>
          <p:nvPr>
            <p:ph type="title"/>
          </p:nvPr>
        </p:nvSpPr>
        <p:spPr/>
        <p:txBody>
          <a:bodyPr>
            <a:normAutofit fontScale="90000"/>
          </a:bodyPr>
          <a:lstStyle/>
          <a:p>
            <a:r>
              <a:rPr lang="en-US" dirty="0" smtClean="0"/>
              <a:t>Section 136-Servicing of Annual Report</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30</a:t>
            </a:fld>
            <a:endParaRPr lang="en-US"/>
          </a:p>
        </p:txBody>
      </p:sp>
    </p:spTree>
    <p:extLst>
      <p:ext uri="{BB962C8B-B14F-4D97-AF65-F5344CB8AC3E}">
        <p14:creationId xmlns:p14="http://schemas.microsoft.com/office/powerpoint/2010/main" val="118448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endParaRPr lang="en-US" sz="2900" dirty="0" smtClean="0">
              <a:latin typeface="Arial" pitchFamily="34" charset="0"/>
              <a:cs typeface="Arial" pitchFamily="34" charset="0"/>
            </a:endParaRPr>
          </a:p>
          <a:p>
            <a:pPr algn="just"/>
            <a:r>
              <a:rPr lang="en-US" sz="2900" dirty="0" smtClean="0">
                <a:latin typeface="Arial" pitchFamily="34" charset="0"/>
                <a:cs typeface="Arial" pitchFamily="34" charset="0"/>
              </a:rPr>
              <a:t>No need to get the appointment of the Auditors ratified  at every Annual General Meeting.</a:t>
            </a:r>
          </a:p>
          <a:p>
            <a:pPr algn="just">
              <a:buNone/>
            </a:pPr>
            <a:r>
              <a:rPr lang="en-US" sz="2900" b="1" dirty="0" smtClean="0">
                <a:latin typeface="Arial" pitchFamily="34" charset="0"/>
                <a:cs typeface="Arial" pitchFamily="34" charset="0"/>
              </a:rPr>
              <a:t>   Notified on May 07, 2018</a:t>
            </a:r>
            <a:endParaRPr lang="en-US" sz="2900" b="1" dirty="0">
              <a:latin typeface="Arial" pitchFamily="34" charset="0"/>
              <a:cs typeface="Arial" pitchFamily="34" charset="0"/>
            </a:endParaRPr>
          </a:p>
          <a:p>
            <a:pPr algn="just">
              <a:buNone/>
            </a:pPr>
            <a:endParaRPr lang="en-US" sz="2900" dirty="0" smtClean="0">
              <a:latin typeface="Arial" pitchFamily="34" charset="0"/>
              <a:cs typeface="Arial" pitchFamily="34" charset="0"/>
            </a:endParaRPr>
          </a:p>
          <a:p>
            <a:pPr algn="just"/>
            <a:r>
              <a:rPr lang="en-US" sz="2900" dirty="0" smtClean="0">
                <a:latin typeface="Arial" pitchFamily="34" charset="0"/>
                <a:cs typeface="Arial" pitchFamily="34" charset="0"/>
              </a:rPr>
              <a:t>Auditor not to extend prohibited services under Section 144  directly or indirectly to the company or holding company or subsidiary .</a:t>
            </a:r>
          </a:p>
          <a:p>
            <a:pPr algn="just">
              <a:buNone/>
            </a:pPr>
            <a:endParaRPr lang="en-US" sz="2900" dirty="0" smtClean="0">
              <a:latin typeface="Arial" pitchFamily="34" charset="0"/>
              <a:cs typeface="Arial" pitchFamily="34" charset="0"/>
            </a:endParaRPr>
          </a:p>
        </p:txBody>
      </p:sp>
      <p:sp>
        <p:nvSpPr>
          <p:cNvPr id="4" name="Title 3"/>
          <p:cNvSpPr>
            <a:spLocks noGrp="1"/>
          </p:cNvSpPr>
          <p:nvPr>
            <p:ph type="title"/>
          </p:nvPr>
        </p:nvSpPr>
        <p:spPr>
          <a:xfrm>
            <a:off x="457200" y="274638"/>
            <a:ext cx="8229600" cy="1630362"/>
          </a:xfrm>
        </p:spPr>
        <p:txBody>
          <a:bodyPr>
            <a:normAutofit/>
          </a:bodyPr>
          <a:lstStyle/>
          <a:p>
            <a:r>
              <a:rPr lang="en-US" dirty="0" smtClean="0"/>
              <a:t>Appointment of Auditors-Section 139-no ratification</a:t>
            </a:r>
            <a:endParaRPr lang="en-US" dirty="0"/>
          </a:p>
        </p:txBody>
      </p:sp>
      <p:sp>
        <p:nvSpPr>
          <p:cNvPr id="3" name="Slide Number Placeholder 2"/>
          <p:cNvSpPr>
            <a:spLocks noGrp="1"/>
          </p:cNvSpPr>
          <p:nvPr>
            <p:ph type="sldNum" sz="quarter" idx="12"/>
          </p:nvPr>
        </p:nvSpPr>
        <p:spPr/>
        <p:txBody>
          <a:bodyPr/>
          <a:lstStyle/>
          <a:p>
            <a:fld id="{5A65EB8D-7A55-41B4-97AF-09E316C6660F}" type="slidenum">
              <a:rPr lang="en-US" smtClean="0"/>
              <a:pPr/>
              <a:t>31</a:t>
            </a:fld>
            <a:endParaRPr lang="en-US"/>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3837"/>
            <a:ext cx="8229600" cy="4525963"/>
          </a:xfrm>
        </p:spPr>
        <p:txBody>
          <a:bodyPr>
            <a:normAutofit fontScale="77500" lnSpcReduction="20000"/>
          </a:bodyPr>
          <a:lstStyle/>
          <a:p>
            <a:pPr algn="just"/>
            <a:r>
              <a:rPr lang="en-US" sz="2800" dirty="0" smtClean="0">
                <a:latin typeface="Arial" pitchFamily="34" charset="0"/>
                <a:cs typeface="Arial" pitchFamily="34" charset="0"/>
              </a:rPr>
              <a:t>To replace requirement of  Director to stay in India -182 days in  calendar year to financial year.</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In case of newly incorporated company  requirement will apply proportionately. Needs to be clarified further.</a:t>
            </a:r>
          </a:p>
          <a:p>
            <a:pPr algn="just">
              <a:buNone/>
            </a:pPr>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concept “pecuniary relationship”-Eased for IDs </a:t>
            </a:r>
            <a:r>
              <a:rPr lang="en-US" sz="2800" dirty="0" smtClean="0">
                <a:latin typeface="Arial" pitchFamily="34" charset="0"/>
                <a:cs typeface="Arial" pitchFamily="34" charset="0"/>
              </a:rPr>
              <a:t>Threshold set at transaction value not exceeding 10% of his total income.</a:t>
            </a:r>
          </a:p>
          <a:p>
            <a:pPr marL="109728" indent="0"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Establishment of pecuniary relationship through relatives – norms being revised subject to prescription under Rules.</a:t>
            </a:r>
          </a:p>
          <a:p>
            <a:pPr algn="just">
              <a:buNone/>
            </a:pPr>
            <a:r>
              <a:rPr lang="en-US" sz="2800" dirty="0" smtClean="0">
                <a:latin typeface="Arial" pitchFamily="34" charset="0"/>
                <a:cs typeface="Arial" pitchFamily="34" charset="0"/>
              </a:rPr>
              <a:t> </a:t>
            </a:r>
          </a:p>
          <a:p>
            <a:pPr algn="just">
              <a:buNone/>
            </a:pPr>
            <a:r>
              <a:rPr lang="en-US" sz="2800" b="1" dirty="0" smtClean="0">
                <a:latin typeface="Arial" pitchFamily="34" charset="0"/>
                <a:cs typeface="Arial" pitchFamily="34" charset="0"/>
              </a:rPr>
              <a:t>Notified on May 07, 2018</a:t>
            </a:r>
            <a:endParaRPr lang="en-US" sz="2800" b="1" dirty="0">
              <a:latin typeface="Arial" pitchFamily="34" charset="0"/>
              <a:cs typeface="Arial" pitchFamily="34" charset="0"/>
            </a:endParaRPr>
          </a:p>
        </p:txBody>
      </p:sp>
      <p:sp>
        <p:nvSpPr>
          <p:cNvPr id="3" name="Title 2"/>
          <p:cNvSpPr>
            <a:spLocks noGrp="1"/>
          </p:cNvSpPr>
          <p:nvPr>
            <p:ph type="title"/>
          </p:nvPr>
        </p:nvSpPr>
        <p:spPr/>
        <p:txBody>
          <a:bodyPr>
            <a:noAutofit/>
          </a:bodyPr>
          <a:lstStyle/>
          <a:p>
            <a:r>
              <a:rPr lang="en-US" sz="3700" dirty="0" smtClean="0">
                <a:latin typeface="Arial" pitchFamily="34" charset="0"/>
              </a:rPr>
              <a:t>Changes relating to Directors- Section 149</a:t>
            </a:r>
            <a:endParaRPr lang="en-US" sz="3700" dirty="0">
              <a:latin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32</a:t>
            </a:fld>
            <a:endParaRPr lang="en-US"/>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Facility to appoint director even if he does not have DIN and he has an Identification Number similar to DIN to be prescribed under Section 153.</a:t>
            </a:r>
          </a:p>
          <a:p>
            <a:endParaRPr lang="en-US" dirty="0"/>
          </a:p>
          <a:p>
            <a:pPr marL="109728" indent="0">
              <a:buNone/>
            </a:pPr>
            <a:r>
              <a:rPr lang="en-US" b="1" dirty="0" smtClean="0"/>
              <a:t>Not Notified</a:t>
            </a:r>
            <a:endParaRPr lang="en-US" b="1" dirty="0"/>
          </a:p>
        </p:txBody>
      </p:sp>
      <p:sp>
        <p:nvSpPr>
          <p:cNvPr id="3" name="Title 2"/>
          <p:cNvSpPr>
            <a:spLocks noGrp="1"/>
          </p:cNvSpPr>
          <p:nvPr>
            <p:ph type="title"/>
          </p:nvPr>
        </p:nvSpPr>
        <p:spPr/>
        <p:txBody>
          <a:bodyPr>
            <a:normAutofit fontScale="90000"/>
          </a:bodyPr>
          <a:lstStyle/>
          <a:p>
            <a:r>
              <a:rPr lang="en-US" dirty="0" smtClean="0"/>
              <a:t>Relaxation relating to DIN-Section 152</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33</a:t>
            </a:fld>
            <a:endParaRPr lang="en-US"/>
          </a:p>
        </p:txBody>
      </p:sp>
    </p:spTree>
    <p:extLst>
      <p:ext uri="{BB962C8B-B14F-4D97-AF65-F5344CB8AC3E}">
        <p14:creationId xmlns:p14="http://schemas.microsoft.com/office/powerpoint/2010/main" val="4025948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Provision of cash deposit  not to apply for regularization of appointment of Independent director or  director recommended by Nomination and Remuneration Committee. </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Where NRC not required, if appointment recommended by Board, no cash deposit.</a:t>
            </a:r>
          </a:p>
          <a:p>
            <a:pPr algn="just"/>
            <a:endParaRPr lang="en-US" sz="2800" dirty="0">
              <a:latin typeface="Arial" pitchFamily="34" charset="0"/>
              <a:cs typeface="Arial" pitchFamily="34" charset="0"/>
            </a:endParaRPr>
          </a:p>
          <a:p>
            <a:pPr algn="just"/>
            <a:r>
              <a:rPr lang="en-US" sz="2800" dirty="0" smtClean="0">
                <a:latin typeface="Arial" pitchFamily="34" charset="0"/>
                <a:cs typeface="Arial" pitchFamily="34" charset="0"/>
              </a:rPr>
              <a:t>Incase appointment is not recommended either by Board or NRC, requirement of deposit will continue.</a:t>
            </a:r>
          </a:p>
          <a:p>
            <a:pPr marL="109728" indent="0" algn="just">
              <a:buNone/>
            </a:pPr>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Notified on February 09, 2018</a:t>
            </a:r>
            <a:endParaRPr lang="en-US" sz="2800" b="1" dirty="0">
              <a:latin typeface="Arial" pitchFamily="34" charset="0"/>
              <a:cs typeface="Arial" pitchFamily="34" charset="0"/>
            </a:endParaRPr>
          </a:p>
        </p:txBody>
      </p:sp>
      <p:sp>
        <p:nvSpPr>
          <p:cNvPr id="3" name="Title 2"/>
          <p:cNvSpPr>
            <a:spLocks noGrp="1"/>
          </p:cNvSpPr>
          <p:nvPr>
            <p:ph type="title"/>
          </p:nvPr>
        </p:nvSpPr>
        <p:spPr/>
        <p:txBody>
          <a:bodyPr>
            <a:noAutofit/>
          </a:bodyPr>
          <a:lstStyle/>
          <a:p>
            <a:r>
              <a:rPr lang="en-US" sz="3200" dirty="0" smtClean="0">
                <a:latin typeface="Arial" pitchFamily="34" charset="0"/>
              </a:rPr>
              <a:t>No Financial Deposit for Appointment of Independent Director – Section 160</a:t>
            </a:r>
            <a:endParaRPr lang="en-US" sz="3200" dirty="0">
              <a:latin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34</a:t>
            </a:fld>
            <a:endParaRPr lang="en-US"/>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Earlier position-One person cannot alternate for more than one director.</a:t>
            </a:r>
          </a:p>
          <a:p>
            <a:r>
              <a:rPr lang="en-US" dirty="0" smtClean="0"/>
              <a:t>Law amended to clarify that director cannot be alternate for any other.</a:t>
            </a:r>
          </a:p>
          <a:p>
            <a:endParaRPr lang="en-US" dirty="0"/>
          </a:p>
          <a:p>
            <a:r>
              <a:rPr lang="en-US" b="1" dirty="0" smtClean="0"/>
              <a:t>Notified: February 09, 2018</a:t>
            </a:r>
            <a:endParaRPr lang="en-US" b="1" dirty="0"/>
          </a:p>
        </p:txBody>
      </p:sp>
      <p:sp>
        <p:nvSpPr>
          <p:cNvPr id="3" name="Title 2"/>
          <p:cNvSpPr>
            <a:spLocks noGrp="1"/>
          </p:cNvSpPr>
          <p:nvPr>
            <p:ph type="title"/>
          </p:nvPr>
        </p:nvSpPr>
        <p:spPr/>
        <p:txBody>
          <a:bodyPr>
            <a:normAutofit fontScale="90000"/>
          </a:bodyPr>
          <a:lstStyle/>
          <a:p>
            <a:r>
              <a:rPr lang="en-US" dirty="0" smtClean="0"/>
              <a:t>Provisions relating to Alternate Directors-Section 161</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35</a:t>
            </a:fld>
            <a:endParaRPr lang="en-US"/>
          </a:p>
        </p:txBody>
      </p:sp>
    </p:spTree>
    <p:extLst>
      <p:ext uri="{BB962C8B-B14F-4D97-AF65-F5344CB8AC3E}">
        <p14:creationId xmlns:p14="http://schemas.microsoft.com/office/powerpoint/2010/main" val="1623149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495800"/>
          </a:xfrm>
        </p:spPr>
        <p:txBody>
          <a:bodyPr>
            <a:normAutofit fontScale="25000" lnSpcReduction="20000"/>
          </a:bodyPr>
          <a:lstStyle/>
          <a:p>
            <a:pPr algn="just"/>
            <a:endParaRPr lang="en-US" dirty="0" smtClean="0">
              <a:latin typeface="Arial" pitchFamily="34" charset="0"/>
              <a:cs typeface="Arial" pitchFamily="34" charset="0"/>
            </a:endParaRPr>
          </a:p>
          <a:p>
            <a:pPr algn="just"/>
            <a:r>
              <a:rPr lang="en-US" sz="8000" dirty="0" smtClean="0">
                <a:latin typeface="Arial" pitchFamily="34" charset="0"/>
                <a:cs typeface="Arial" pitchFamily="34" charset="0"/>
              </a:rPr>
              <a:t>Drafting Anomaly in Section 161 for  Private Company removed  –Filling up  up casual vacancy without seeking shareholders approval.</a:t>
            </a:r>
          </a:p>
          <a:p>
            <a:pPr algn="just"/>
            <a:endParaRPr lang="en-US" sz="4800" dirty="0" smtClean="0">
              <a:latin typeface="Arial" pitchFamily="34" charset="0"/>
              <a:cs typeface="Arial" pitchFamily="34" charset="0"/>
            </a:endParaRPr>
          </a:p>
          <a:p>
            <a:pPr algn="just"/>
            <a:r>
              <a:rPr lang="en-US" sz="8000" dirty="0" smtClean="0">
                <a:latin typeface="Arial" pitchFamily="34" charset="0"/>
                <a:cs typeface="Arial" pitchFamily="34" charset="0"/>
              </a:rPr>
              <a:t>To be subsequently regularized by members in the immediate next general meeting. This Change runs contrary to position in law as regards appointments to fill casual vacancies.</a:t>
            </a:r>
          </a:p>
          <a:p>
            <a:pPr algn="just"/>
            <a:endParaRPr lang="en-US" sz="4000" dirty="0" smtClean="0">
              <a:latin typeface="Arial" pitchFamily="34" charset="0"/>
              <a:cs typeface="Arial" pitchFamily="34" charset="0"/>
            </a:endParaRPr>
          </a:p>
          <a:p>
            <a:pPr algn="just"/>
            <a:r>
              <a:rPr lang="en-US" sz="8000" b="1" dirty="0" smtClean="0">
                <a:latin typeface="Arial" pitchFamily="34" charset="0"/>
                <a:cs typeface="Arial" pitchFamily="34" charset="0"/>
              </a:rPr>
              <a:t>Notified on February 09, 2018</a:t>
            </a:r>
          </a:p>
          <a:p>
            <a:pPr algn="just"/>
            <a:endParaRPr lang="en-US" sz="3200" dirty="0" smtClean="0">
              <a:latin typeface="Arial" pitchFamily="34" charset="0"/>
              <a:cs typeface="Arial" pitchFamily="34" charset="0"/>
            </a:endParaRPr>
          </a:p>
          <a:p>
            <a:pPr algn="just"/>
            <a:r>
              <a:rPr lang="en-US" sz="8000" b="1" dirty="0" smtClean="0">
                <a:latin typeface="Arial" pitchFamily="34" charset="0"/>
                <a:cs typeface="Arial" pitchFamily="34" charset="0"/>
              </a:rPr>
              <a:t>Section 164  </a:t>
            </a:r>
            <a:r>
              <a:rPr lang="en-US" sz="8000" dirty="0" smtClean="0">
                <a:latin typeface="Arial" pitchFamily="34" charset="0"/>
                <a:cs typeface="Arial" pitchFamily="34" charset="0"/>
              </a:rPr>
              <a:t>disqualification eased – if appointed in company which has not filed Accounts for three years or failed to pay dividend etc., disqualification not to be attracted for first six months after appointment.</a:t>
            </a:r>
          </a:p>
          <a:p>
            <a:pPr algn="just"/>
            <a:r>
              <a:rPr lang="en-US" sz="8000" dirty="0" smtClean="0">
                <a:latin typeface="Arial" pitchFamily="34" charset="0"/>
                <a:cs typeface="Arial" pitchFamily="34" charset="0"/>
              </a:rPr>
              <a:t>Further, disqualification on moral turpitude, order disqualifying director or conviction for offence on RPT </a:t>
            </a:r>
            <a:r>
              <a:rPr lang="en-US" sz="8000" dirty="0" err="1" smtClean="0">
                <a:latin typeface="Arial" pitchFamily="34" charset="0"/>
                <a:cs typeface="Arial" pitchFamily="34" charset="0"/>
              </a:rPr>
              <a:t>shal</a:t>
            </a:r>
            <a:r>
              <a:rPr lang="en-US" sz="8000" dirty="0" smtClean="0">
                <a:latin typeface="Arial" pitchFamily="34" charset="0"/>
                <a:cs typeface="Arial" pitchFamily="34" charset="0"/>
              </a:rPr>
              <a:t> continue notwithstanding pendency of appeal.</a:t>
            </a:r>
          </a:p>
          <a:p>
            <a:pPr algn="just"/>
            <a:endParaRPr lang="en-US" sz="3600" b="1" dirty="0">
              <a:latin typeface="Arial" pitchFamily="34" charset="0"/>
              <a:cs typeface="Arial" pitchFamily="34" charset="0"/>
            </a:endParaRPr>
          </a:p>
          <a:p>
            <a:pPr algn="just"/>
            <a:r>
              <a:rPr lang="en-US" sz="8000" b="1" dirty="0" smtClean="0">
                <a:latin typeface="Arial" pitchFamily="34" charset="0"/>
                <a:cs typeface="Arial" pitchFamily="34" charset="0"/>
              </a:rPr>
              <a:t>Notified on May 07, 2018</a:t>
            </a:r>
          </a:p>
          <a:p>
            <a:pPr algn="just"/>
            <a:endParaRPr lang="en-US" sz="5600" dirty="0" smtClean="0">
              <a:latin typeface="Arial" pitchFamily="34" charset="0"/>
              <a:cs typeface="Arial" pitchFamily="34" charset="0"/>
            </a:endParaRPr>
          </a:p>
        </p:txBody>
      </p:sp>
      <p:sp>
        <p:nvSpPr>
          <p:cNvPr id="3" name="Title 2"/>
          <p:cNvSpPr>
            <a:spLocks noGrp="1"/>
          </p:cNvSpPr>
          <p:nvPr>
            <p:ph type="title"/>
          </p:nvPr>
        </p:nvSpPr>
        <p:spPr>
          <a:xfrm>
            <a:off x="457200" y="304800"/>
            <a:ext cx="8229600" cy="1143000"/>
          </a:xfrm>
        </p:spPr>
        <p:txBody>
          <a:bodyPr>
            <a:noAutofit/>
          </a:bodyPr>
          <a:lstStyle/>
          <a:p>
            <a:pPr algn="just"/>
            <a:r>
              <a:rPr lang="en-US" sz="2800" dirty="0" smtClean="0">
                <a:latin typeface="Arial" pitchFamily="34" charset="0"/>
              </a:rPr>
              <a:t>Directors - appointment, disqualification and directorships</a:t>
            </a:r>
            <a:endParaRPr lang="en-US" sz="2800" dirty="0">
              <a:latin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36</a:t>
            </a:fld>
            <a:endParaRPr lang="en-US"/>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sz="2800" b="1" dirty="0">
                <a:latin typeface="Arial" pitchFamily="34" charset="0"/>
                <a:cs typeface="Arial" pitchFamily="34" charset="0"/>
              </a:rPr>
              <a:t>Section 165</a:t>
            </a:r>
            <a:r>
              <a:rPr lang="en-US" sz="2800" dirty="0">
                <a:latin typeface="Arial" pitchFamily="34" charset="0"/>
                <a:cs typeface="Arial" pitchFamily="34" charset="0"/>
              </a:rPr>
              <a:t>-Directorship in dormant company not to be considered for determining maximum directorships</a:t>
            </a:r>
            <a:r>
              <a:rPr lang="en-US" sz="2800" b="1" dirty="0" smtClean="0">
                <a:latin typeface="Arial" pitchFamily="34" charset="0"/>
                <a:cs typeface="Arial" pitchFamily="34" charset="0"/>
              </a:rPr>
              <a:t>.</a:t>
            </a:r>
          </a:p>
          <a:p>
            <a:pPr marL="109728" indent="0" algn="just">
              <a:buNone/>
            </a:pPr>
            <a:r>
              <a:rPr lang="en-US" sz="2800" b="1" dirty="0">
                <a:latin typeface="Arial" pitchFamily="34" charset="0"/>
                <a:cs typeface="Arial" pitchFamily="34" charset="0"/>
              </a:rPr>
              <a:t> </a:t>
            </a:r>
            <a:r>
              <a:rPr lang="en-US" sz="2800" b="1" dirty="0" smtClean="0">
                <a:latin typeface="Arial" pitchFamily="34" charset="0"/>
                <a:cs typeface="Arial" pitchFamily="34" charset="0"/>
              </a:rPr>
              <a:t>   Notified on February 09, 2018</a:t>
            </a:r>
            <a:endParaRPr lang="en-US" sz="2800" b="1" dirty="0">
              <a:latin typeface="Arial" pitchFamily="34" charset="0"/>
              <a:cs typeface="Arial" pitchFamily="34" charset="0"/>
            </a:endParaRPr>
          </a:p>
          <a:p>
            <a:pPr algn="just"/>
            <a:endParaRPr lang="en-US" sz="2800" b="1" dirty="0">
              <a:latin typeface="Arial" pitchFamily="34" charset="0"/>
              <a:cs typeface="Arial" pitchFamily="34" charset="0"/>
            </a:endParaRPr>
          </a:p>
          <a:p>
            <a:pPr algn="just"/>
            <a:r>
              <a:rPr lang="en-US" sz="2800" b="1" dirty="0" smtClean="0">
                <a:latin typeface="Arial" pitchFamily="34" charset="0"/>
                <a:cs typeface="Arial" pitchFamily="34" charset="0"/>
              </a:rPr>
              <a:t>Section 167 - </a:t>
            </a:r>
            <a:r>
              <a:rPr lang="en-US" sz="2800" dirty="0" smtClean="0">
                <a:latin typeface="Arial" pitchFamily="34" charset="0"/>
                <a:cs typeface="Arial" pitchFamily="34" charset="0"/>
              </a:rPr>
              <a:t>If</a:t>
            </a:r>
            <a:r>
              <a:rPr lang="en-US" sz="2800" b="1" dirty="0" smtClean="0">
                <a:latin typeface="Arial" pitchFamily="34" charset="0"/>
                <a:cs typeface="Arial" pitchFamily="34" charset="0"/>
              </a:rPr>
              <a:t> </a:t>
            </a:r>
            <a:r>
              <a:rPr lang="en-US" sz="2800" dirty="0">
                <a:latin typeface="Arial" pitchFamily="34" charset="0"/>
                <a:cs typeface="Arial" pitchFamily="34" charset="0"/>
              </a:rPr>
              <a:t>disqualified in Section 164(2)vacation to apply for all companies except company in which default has occurred</a:t>
            </a:r>
            <a:r>
              <a:rPr lang="en-US" sz="2800" dirty="0" smtClean="0">
                <a:latin typeface="Arial" pitchFamily="34" charset="0"/>
                <a:cs typeface="Arial" pitchFamily="34" charset="0"/>
              </a:rPr>
              <a:t>.</a:t>
            </a:r>
          </a:p>
          <a:p>
            <a:pPr algn="just">
              <a:buNone/>
            </a:pPr>
            <a:endParaRPr lang="en-US" sz="1400" dirty="0" smtClean="0">
              <a:latin typeface="Arial" pitchFamily="34" charset="0"/>
              <a:cs typeface="Arial" pitchFamily="34" charset="0"/>
            </a:endParaRPr>
          </a:p>
          <a:p>
            <a:pPr algn="just"/>
            <a:r>
              <a:rPr lang="en-US" sz="2800" dirty="0" smtClean="0">
                <a:latin typeface="Arial" pitchFamily="34" charset="0"/>
                <a:cs typeface="Arial" pitchFamily="34" charset="0"/>
              </a:rPr>
              <a:t>Vacation clauses – Section 167(1)(e) and (f) to be suspended till conviction - Alignment with Section 164.</a:t>
            </a:r>
          </a:p>
          <a:p>
            <a:pPr marL="109728" indent="0" algn="just">
              <a:buNone/>
            </a:pPr>
            <a:endParaRPr lang="en-US" sz="1400" dirty="0">
              <a:latin typeface="Arial" pitchFamily="34" charset="0"/>
              <a:cs typeface="Arial" pitchFamily="34" charset="0"/>
            </a:endParaRPr>
          </a:p>
          <a:p>
            <a:pPr algn="just"/>
            <a:r>
              <a:rPr lang="en-US" sz="2800" dirty="0">
                <a:latin typeface="Arial" pitchFamily="34" charset="0"/>
                <a:cs typeface="Arial" pitchFamily="34" charset="0"/>
              </a:rPr>
              <a:t>Section </a:t>
            </a:r>
            <a:r>
              <a:rPr lang="en-US" sz="2800" dirty="0" smtClean="0">
                <a:latin typeface="Arial" pitchFamily="34" charset="0"/>
                <a:cs typeface="Arial" pitchFamily="34" charset="0"/>
              </a:rPr>
              <a:t>168 - Need for </a:t>
            </a:r>
            <a:r>
              <a:rPr lang="en-US" sz="2800" dirty="0">
                <a:latin typeface="Arial" pitchFamily="34" charset="0"/>
                <a:cs typeface="Arial" pitchFamily="34" charset="0"/>
              </a:rPr>
              <a:t>director to file resignation with ROC being made optional by replacing </a:t>
            </a:r>
            <a:r>
              <a:rPr lang="en-US" sz="2800" dirty="0" smtClean="0">
                <a:latin typeface="Arial" pitchFamily="34" charset="0"/>
                <a:cs typeface="Arial" pitchFamily="34" charset="0"/>
              </a:rPr>
              <a:t>“shall</a:t>
            </a:r>
            <a:r>
              <a:rPr lang="en-US" sz="2800" dirty="0">
                <a:latin typeface="Arial" pitchFamily="34" charset="0"/>
                <a:cs typeface="Arial" pitchFamily="34" charset="0"/>
              </a:rPr>
              <a:t>” </a:t>
            </a:r>
            <a:r>
              <a:rPr lang="en-US" sz="2800" dirty="0" smtClean="0">
                <a:latin typeface="Arial" pitchFamily="34" charset="0"/>
                <a:cs typeface="Arial" pitchFamily="34" charset="0"/>
              </a:rPr>
              <a:t>by “may”.</a:t>
            </a:r>
          </a:p>
          <a:p>
            <a:pPr algn="just"/>
            <a:r>
              <a:rPr lang="en-US" sz="2800" b="1" dirty="0" smtClean="0">
                <a:latin typeface="Arial" pitchFamily="34" charset="0"/>
                <a:cs typeface="Arial" pitchFamily="34" charset="0"/>
              </a:rPr>
              <a:t>Notified on May 07, 2018</a:t>
            </a:r>
            <a:endParaRPr lang="en-US" sz="2800" b="1" dirty="0">
              <a:latin typeface="Arial" pitchFamily="34" charset="0"/>
              <a:cs typeface="Arial" pitchFamily="34" charset="0"/>
            </a:endParaRPr>
          </a:p>
          <a:p>
            <a:endParaRPr lang="en-US" dirty="0"/>
          </a:p>
        </p:txBody>
      </p:sp>
      <p:sp>
        <p:nvSpPr>
          <p:cNvPr id="3" name="Title 2"/>
          <p:cNvSpPr>
            <a:spLocks noGrp="1"/>
          </p:cNvSpPr>
          <p:nvPr>
            <p:ph type="title"/>
          </p:nvPr>
        </p:nvSpPr>
        <p:spPr>
          <a:xfrm>
            <a:off x="457200" y="274638"/>
            <a:ext cx="8686800" cy="1143000"/>
          </a:xfrm>
        </p:spPr>
        <p:txBody>
          <a:bodyPr>
            <a:noAutofit/>
          </a:bodyPr>
          <a:lstStyle/>
          <a:p>
            <a:r>
              <a:rPr lang="en-US" sz="2800" dirty="0" smtClean="0">
                <a:latin typeface="Arial" pitchFamily="34" charset="0"/>
              </a:rPr>
              <a:t>Directors – disqualification, vacation, resignation </a:t>
            </a:r>
            <a:endParaRPr lang="en-US" sz="2800"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37</a:t>
            </a:fld>
            <a:endParaRPr lang="en-US"/>
          </a:p>
        </p:txBody>
      </p:sp>
    </p:spTree>
    <p:extLst>
      <p:ext uri="{BB962C8B-B14F-4D97-AF65-F5344CB8AC3E}">
        <p14:creationId xmlns:p14="http://schemas.microsoft.com/office/powerpoint/2010/main" val="24582354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Arial" pitchFamily="34" charset="0"/>
                <a:cs typeface="Arial" pitchFamily="34" charset="0"/>
              </a:rPr>
              <a:t>Section 173- If  quorum physically  is available at Board Meeting ,directors present at meeting through VC can participate even for negative list items</a:t>
            </a:r>
          </a:p>
          <a:p>
            <a:pPr algn="just"/>
            <a:r>
              <a:rPr lang="en-US" b="1" dirty="0" smtClean="0">
                <a:latin typeface="Arial" pitchFamily="34" charset="0"/>
                <a:cs typeface="Arial" pitchFamily="34" charset="0"/>
              </a:rPr>
              <a:t>Audit Committee- </a:t>
            </a:r>
            <a:r>
              <a:rPr lang="en-US" dirty="0" smtClean="0">
                <a:latin typeface="Arial" pitchFamily="34" charset="0"/>
                <a:cs typeface="Arial" pitchFamily="34" charset="0"/>
              </a:rPr>
              <a:t>Section 177-Applicability only to listed public Company.</a:t>
            </a:r>
          </a:p>
          <a:p>
            <a:pPr algn="just"/>
            <a:r>
              <a:rPr lang="en-US" dirty="0" smtClean="0">
                <a:latin typeface="Arial" pitchFamily="34" charset="0"/>
                <a:cs typeface="Arial" pitchFamily="34" charset="0"/>
              </a:rPr>
              <a:t>RPT can be ratified by Committee  if transaction value less than one </a:t>
            </a:r>
            <a:r>
              <a:rPr lang="en-US" dirty="0" err="1" smtClean="0">
                <a:latin typeface="Arial" pitchFamily="34" charset="0"/>
                <a:cs typeface="Arial" pitchFamily="34" charset="0"/>
              </a:rPr>
              <a:t>Crore</a:t>
            </a:r>
            <a:r>
              <a:rPr lang="en-US" dirty="0" smtClean="0">
                <a:latin typeface="Arial" pitchFamily="34" charset="0"/>
                <a:cs typeface="Arial" pitchFamily="34" charset="0"/>
              </a:rPr>
              <a:t> and transaction  is with Director or officer of company.</a:t>
            </a:r>
          </a:p>
          <a:p>
            <a:pPr algn="just"/>
            <a:r>
              <a:rPr lang="en-US" dirty="0" smtClean="0">
                <a:latin typeface="Arial" pitchFamily="34" charset="0"/>
                <a:cs typeface="Arial" pitchFamily="34" charset="0"/>
              </a:rPr>
              <a:t>If ratification not obtained within 3 months, transaction voidable by Committee and if authorized by director, he shall indemnify company</a:t>
            </a:r>
          </a:p>
          <a:p>
            <a:pPr algn="just"/>
            <a:r>
              <a:rPr lang="en-US" b="1" dirty="0" smtClean="0">
                <a:latin typeface="Arial" pitchFamily="34" charset="0"/>
                <a:cs typeface="Arial" pitchFamily="34" charset="0"/>
              </a:rPr>
              <a:t>Notified on May 07, 2018</a:t>
            </a:r>
            <a:endParaRPr lang="en-US" b="1"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dirty="0" smtClean="0"/>
              <a:t>Change in Board Meeting Process-Section 173</a:t>
            </a:r>
            <a:br>
              <a:rPr lang="en-US" dirty="0" smtClean="0"/>
            </a:b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38</a:t>
            </a:fld>
            <a:endParaRPr lang="en-US"/>
          </a:p>
        </p:txBody>
      </p:sp>
    </p:spTree>
    <p:extLst>
      <p:ext uri="{BB962C8B-B14F-4D97-AF65-F5344CB8AC3E}">
        <p14:creationId xmlns:p14="http://schemas.microsoft.com/office/powerpoint/2010/main" val="24601237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latin typeface="Arial" pitchFamily="34" charset="0"/>
                <a:cs typeface="Arial" pitchFamily="34" charset="0"/>
              </a:rPr>
              <a:t>Borrowing Capacity up – </a:t>
            </a:r>
            <a:r>
              <a:rPr lang="en-US" dirty="0" smtClean="0">
                <a:latin typeface="Arial" pitchFamily="34" charset="0"/>
                <a:cs typeface="Arial" pitchFamily="34" charset="0"/>
              </a:rPr>
              <a:t>Securities  Premium Account to be included in the borrowing limits of the company under section 180(1)(c).</a:t>
            </a:r>
          </a:p>
          <a:p>
            <a:pPr algn="just">
              <a:buNone/>
            </a:pP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Restoration of Status quo Ante in Section 293(1)(d).</a:t>
            </a:r>
          </a:p>
          <a:p>
            <a:pPr algn="just"/>
            <a:r>
              <a:rPr lang="en-US" b="1" dirty="0" smtClean="0">
                <a:latin typeface="Arial" pitchFamily="34" charset="0"/>
                <a:cs typeface="Arial" pitchFamily="34" charset="0"/>
              </a:rPr>
              <a:t>Notified on February 09, 2018</a:t>
            </a:r>
            <a:endParaRPr lang="en-US" b="1"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lvl="0"/>
            <a:r>
              <a:rPr lang="en-US" sz="3300" dirty="0" smtClean="0">
                <a:latin typeface="Arial" pitchFamily="34" charset="0"/>
              </a:rPr>
              <a:t>Relaxation  of limits on  exercise of borrowing powers-Section 180(1)( c )</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39</a:t>
            </a:fld>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52683788"/>
              </p:ext>
            </p:extLst>
          </p:nvPr>
        </p:nvGraphicFramePr>
        <p:xfrm>
          <a:off x="457200" y="1481138"/>
          <a:ext cx="8229600" cy="38404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en-US" sz="2000" dirty="0" smtClean="0">
                          <a:latin typeface="Arial" pitchFamily="34" charset="0"/>
                          <a:cs typeface="Arial" pitchFamily="34" charset="0"/>
                        </a:rPr>
                        <a:t>Existing</a:t>
                      </a:r>
                      <a:r>
                        <a:rPr lang="en-US" sz="2000" baseline="0" dirty="0" smtClean="0">
                          <a:latin typeface="Arial" pitchFamily="34" charset="0"/>
                          <a:cs typeface="Arial" pitchFamily="34" charset="0"/>
                        </a:rPr>
                        <a:t> Provision </a:t>
                      </a:r>
                      <a:endParaRPr lang="en-US" sz="2000" dirty="0">
                        <a:latin typeface="Arial" pitchFamily="34" charset="0"/>
                        <a:cs typeface="Arial" pitchFamily="34" charset="0"/>
                      </a:endParaRPr>
                    </a:p>
                  </a:txBody>
                  <a:tcPr/>
                </a:tc>
                <a:tc>
                  <a:txBody>
                    <a:bodyPr/>
                    <a:lstStyle/>
                    <a:p>
                      <a:pPr algn="just"/>
                      <a:r>
                        <a:rPr lang="en-US" sz="2000" dirty="0" smtClean="0">
                          <a:latin typeface="Arial" pitchFamily="34" charset="0"/>
                          <a:cs typeface="Arial" pitchFamily="34" charset="0"/>
                        </a:rPr>
                        <a:t> Change</a:t>
                      </a:r>
                      <a:endParaRPr lang="en-US" sz="2000" dirty="0">
                        <a:latin typeface="Arial" pitchFamily="34" charset="0"/>
                        <a:cs typeface="Arial" pitchFamily="34" charset="0"/>
                      </a:endParaRPr>
                    </a:p>
                  </a:txBody>
                  <a:tcPr/>
                </a:tc>
              </a:tr>
              <a:tr h="370840">
                <a:tc>
                  <a:txBody>
                    <a:bodyPr/>
                    <a:lstStyle/>
                    <a:p>
                      <a:pPr algn="just"/>
                      <a:r>
                        <a:rPr lang="en-US" sz="2000" baseline="0" dirty="0" smtClean="0">
                          <a:latin typeface="Arial" pitchFamily="34" charset="0"/>
                          <a:cs typeface="Arial" pitchFamily="34" charset="0"/>
                        </a:rPr>
                        <a:t>Inclusive definition and covers       debt instruments  which evidence a debt. Could even include other debt instruments  not known as Debentures.</a:t>
                      </a:r>
                      <a:endParaRPr lang="en-US" sz="2000" dirty="0">
                        <a:latin typeface="Arial" pitchFamily="34" charset="0"/>
                        <a:cs typeface="Arial" pitchFamily="34" charset="0"/>
                      </a:endParaRPr>
                    </a:p>
                  </a:txBody>
                  <a:tcPr/>
                </a:tc>
                <a:tc>
                  <a:txBody>
                    <a:bodyPr/>
                    <a:lstStyle/>
                    <a:p>
                      <a:pPr algn="just"/>
                      <a:r>
                        <a:rPr lang="en-US" sz="2000" dirty="0" smtClean="0">
                          <a:latin typeface="Arial" pitchFamily="34" charset="0"/>
                          <a:cs typeface="Arial" pitchFamily="34" charset="0"/>
                        </a:rPr>
                        <a:t>Definition</a:t>
                      </a:r>
                      <a:r>
                        <a:rPr lang="en-US" sz="2000" baseline="0" dirty="0" smtClean="0">
                          <a:latin typeface="Arial" pitchFamily="34" charset="0"/>
                          <a:cs typeface="Arial" pitchFamily="34" charset="0"/>
                        </a:rPr>
                        <a:t>  - Pruned to exclude the following :</a:t>
                      </a:r>
                    </a:p>
                    <a:p>
                      <a:pPr algn="just">
                        <a:buFont typeface="Wingdings" pitchFamily="2" charset="2"/>
                        <a:buChar char="§"/>
                      </a:pPr>
                      <a:r>
                        <a:rPr lang="en-US" sz="2000" baseline="0" dirty="0" smtClean="0">
                          <a:latin typeface="Arial" pitchFamily="34" charset="0"/>
                          <a:cs typeface="Arial" pitchFamily="34" charset="0"/>
                        </a:rPr>
                        <a:t> Instruments referred  to in Chapter III-D of the RBI Act, 1934  Derivatives and MM instruments and</a:t>
                      </a:r>
                    </a:p>
                    <a:p>
                      <a:pPr algn="just">
                        <a:buFont typeface="Wingdings" pitchFamily="2" charset="2"/>
                        <a:buChar char="§"/>
                      </a:pPr>
                      <a:r>
                        <a:rPr lang="en-US" sz="2000" baseline="0" dirty="0" smtClean="0">
                          <a:latin typeface="Arial" pitchFamily="34" charset="0"/>
                          <a:cs typeface="Arial" pitchFamily="34" charset="0"/>
                        </a:rPr>
                        <a:t>Such other instruments   as may be prescribed by government in Consultation with RBI.</a:t>
                      </a:r>
                    </a:p>
                    <a:p>
                      <a:pPr algn="just">
                        <a:buFont typeface="Wingdings" pitchFamily="2" charset="2"/>
                        <a:buChar char="§"/>
                      </a:pPr>
                      <a:r>
                        <a:rPr lang="en-US" sz="2000" b="1" baseline="0" dirty="0" smtClean="0">
                          <a:latin typeface="Arial" pitchFamily="34" charset="0"/>
                          <a:cs typeface="Arial" pitchFamily="34" charset="0"/>
                        </a:rPr>
                        <a:t>Notified on February 09, 2018</a:t>
                      </a:r>
                    </a:p>
                    <a:p>
                      <a:pPr algn="just">
                        <a:buFont typeface="Wingdings" pitchFamily="2" charset="2"/>
                        <a:buChar char="§"/>
                      </a:pPr>
                      <a:endParaRPr lang="en-US" sz="2000" dirty="0">
                        <a:latin typeface="Arial" pitchFamily="34" charset="0"/>
                        <a:cs typeface="Arial" pitchFamily="34" charset="0"/>
                      </a:endParaRPr>
                    </a:p>
                  </a:txBody>
                  <a:tcPr/>
                </a:tc>
              </a:tr>
            </a:tbl>
          </a:graphicData>
        </a:graphic>
      </p:graphicFrame>
      <p:sp>
        <p:nvSpPr>
          <p:cNvPr id="3" name="Title 2"/>
          <p:cNvSpPr>
            <a:spLocks noGrp="1"/>
          </p:cNvSpPr>
          <p:nvPr>
            <p:ph type="title"/>
          </p:nvPr>
        </p:nvSpPr>
        <p:spPr/>
        <p:txBody>
          <a:bodyPr/>
          <a:lstStyle/>
          <a:p>
            <a:r>
              <a:rPr lang="en-US" dirty="0" smtClean="0">
                <a:latin typeface="Arial" pitchFamily="34" charset="0"/>
                <a:cs typeface="Arial" pitchFamily="34" charset="0"/>
              </a:rPr>
              <a:t>Debentures -Sec 2(30)</a:t>
            </a:r>
            <a:endParaRPr lang="en-US"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5A65EB8D-7A55-41B4-97AF-09E316C6660F}" type="slidenum">
              <a:rPr lang="en-US" smtClean="0"/>
              <a:pPr/>
              <a:t>4</a:t>
            </a:fld>
            <a:endParaRPr lang="en-US"/>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800" b="1" dirty="0" smtClean="0">
                <a:latin typeface="Arial" pitchFamily="34" charset="0"/>
                <a:cs typeface="Arial" pitchFamily="34" charset="0"/>
              </a:rPr>
              <a:t>Notified on May 07, 2018  </a:t>
            </a:r>
          </a:p>
          <a:p>
            <a:pPr>
              <a:buNone/>
            </a:pPr>
            <a:r>
              <a:rPr lang="en-US" sz="2800" b="1" dirty="0" smtClean="0">
                <a:latin typeface="Arial" pitchFamily="34" charset="0"/>
                <a:cs typeface="Arial" pitchFamily="34" charset="0"/>
              </a:rPr>
              <a:t>Existing Prohibitory Provisions  being replaced</a:t>
            </a:r>
          </a:p>
          <a:p>
            <a:r>
              <a:rPr lang="en-US" sz="2800" dirty="0" smtClean="0">
                <a:latin typeface="Arial" pitchFamily="34" charset="0"/>
                <a:cs typeface="Arial" pitchFamily="34" charset="0"/>
              </a:rPr>
              <a:t>Existing Restriction on loan directly or indirectly /extension of guarantee, security for loan taken by director or person who is director of holding company or partner or relative of director will continue.</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No loan to firm in which director or relative of Director is partner. </a:t>
            </a:r>
            <a:endParaRPr lang="en-US" sz="2800" dirty="0">
              <a:latin typeface="Arial" pitchFamily="34" charset="0"/>
              <a:cs typeface="Arial" pitchFamily="34" charset="0"/>
            </a:endParaRPr>
          </a:p>
        </p:txBody>
      </p:sp>
      <p:sp>
        <p:nvSpPr>
          <p:cNvPr id="3" name="Title 2"/>
          <p:cNvSpPr>
            <a:spLocks noGrp="1"/>
          </p:cNvSpPr>
          <p:nvPr>
            <p:ph type="title"/>
          </p:nvPr>
        </p:nvSpPr>
        <p:spPr/>
        <p:txBody>
          <a:bodyPr>
            <a:noAutofit/>
          </a:bodyPr>
          <a:lstStyle/>
          <a:p>
            <a:pPr lvl="0"/>
            <a:r>
              <a:rPr lang="en-US" sz="3600" dirty="0" smtClean="0">
                <a:latin typeface="Arial" pitchFamily="34" charset="0"/>
                <a:cs typeface="Arial" pitchFamily="34" charset="0"/>
              </a:rPr>
              <a:t>Loans to Directors – Sec 185</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40</a:t>
            </a:fld>
            <a:endParaRPr lang="en-US"/>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sz="2800" b="1" dirty="0" smtClean="0">
                <a:latin typeface="Arial" pitchFamily="34" charset="0"/>
                <a:cs typeface="Arial" pitchFamily="34" charset="0"/>
              </a:rPr>
              <a:t>Relaxations:</a:t>
            </a:r>
          </a:p>
          <a:p>
            <a:pPr algn="just">
              <a:buNone/>
            </a:pPr>
            <a:r>
              <a:rPr lang="en-US" sz="2800" dirty="0" smtClean="0">
                <a:latin typeface="Arial" pitchFamily="34" charset="0"/>
                <a:cs typeface="Arial" pitchFamily="34" charset="0"/>
              </a:rPr>
              <a:t>	Company can provide loan/guarantee for loan taken by </a:t>
            </a:r>
            <a:r>
              <a:rPr lang="en-US" sz="2800" b="1" dirty="0" smtClean="0">
                <a:latin typeface="Arial" pitchFamily="34" charset="0"/>
                <a:cs typeface="Arial" pitchFamily="34" charset="0"/>
              </a:rPr>
              <a:t>any person in whom Director of company is interested </a:t>
            </a:r>
            <a:r>
              <a:rPr lang="en-US" sz="2800" dirty="0" smtClean="0">
                <a:latin typeface="Arial" pitchFamily="34" charset="0"/>
                <a:cs typeface="Arial" pitchFamily="34" charset="0"/>
              </a:rPr>
              <a:t>subject to </a:t>
            </a:r>
            <a:r>
              <a:rPr lang="en-US" sz="2800" b="1" dirty="0" smtClean="0">
                <a:latin typeface="Arial" pitchFamily="34" charset="0"/>
                <a:cs typeface="Arial" pitchFamily="34" charset="0"/>
              </a:rPr>
              <a:t>:</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   a) Passing special resolution for loan.</a:t>
            </a:r>
          </a:p>
          <a:p>
            <a:pPr>
              <a:buNone/>
            </a:pPr>
            <a:endParaRPr lang="en-US" sz="2800" dirty="0" smtClean="0">
              <a:latin typeface="Arial" pitchFamily="34" charset="0"/>
              <a:cs typeface="Arial" pitchFamily="34" charset="0"/>
            </a:endParaRPr>
          </a:p>
          <a:p>
            <a:pPr algn="just">
              <a:buNone/>
            </a:pPr>
            <a:r>
              <a:rPr lang="en-US" sz="2800" dirty="0" smtClean="0">
                <a:latin typeface="Arial" pitchFamily="34" charset="0"/>
                <a:cs typeface="Arial" pitchFamily="34" charset="0"/>
              </a:rPr>
              <a:t>  Explanatory statement to give full particulars of loan/guarantee, purpose for utilization.</a:t>
            </a:r>
          </a:p>
          <a:p>
            <a:pPr>
              <a:buNone/>
            </a:pPr>
            <a:endParaRPr lang="en-US" sz="2800" dirty="0" smtClean="0">
              <a:latin typeface="Arial" pitchFamily="34" charset="0"/>
              <a:cs typeface="Arial" pitchFamily="34" charset="0"/>
            </a:endParaRPr>
          </a:p>
          <a:p>
            <a:pPr algn="just">
              <a:buNone/>
            </a:pPr>
            <a:r>
              <a:rPr lang="en-US" sz="2800" dirty="0" smtClean="0">
                <a:latin typeface="Arial" pitchFamily="34" charset="0"/>
                <a:cs typeface="Arial" pitchFamily="34" charset="0"/>
              </a:rPr>
              <a:t>  b) Loan to be used by borrowing company for principal business activities.</a:t>
            </a:r>
          </a:p>
          <a:p>
            <a:endParaRPr lang="en-US" sz="2800" dirty="0">
              <a:latin typeface="Arial" pitchFamily="34" charset="0"/>
              <a:cs typeface="Arial" pitchFamily="34" charset="0"/>
            </a:endParaRPr>
          </a:p>
        </p:txBody>
      </p:sp>
      <p:sp>
        <p:nvSpPr>
          <p:cNvPr id="3" name="Title 2"/>
          <p:cNvSpPr>
            <a:spLocks noGrp="1"/>
          </p:cNvSpPr>
          <p:nvPr>
            <p:ph type="title"/>
          </p:nvPr>
        </p:nvSpPr>
        <p:spPr>
          <a:xfrm>
            <a:off x="228600" y="274638"/>
            <a:ext cx="8458200" cy="1143000"/>
          </a:xfrm>
        </p:spPr>
        <p:txBody>
          <a:bodyPr>
            <a:noAutofit/>
          </a:bodyPr>
          <a:lstStyle/>
          <a:p>
            <a:r>
              <a:rPr lang="en-US" sz="3600" dirty="0" smtClean="0">
                <a:latin typeface="Arial" pitchFamily="34" charset="0"/>
                <a:cs typeface="Arial" pitchFamily="34" charset="0"/>
              </a:rPr>
              <a:t>Loans to Directors – Sec 185…contd.</a:t>
            </a:r>
            <a:endParaRPr lang="en-US" sz="3600"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41</a:t>
            </a:fld>
            <a:endParaRPr lang="en-US"/>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sz="2800" dirty="0" smtClean="0">
                <a:latin typeface="Arial" pitchFamily="34" charset="0"/>
                <a:cs typeface="Arial" pitchFamily="34" charset="0"/>
              </a:rPr>
              <a:t>Definition “</a:t>
            </a:r>
            <a:r>
              <a:rPr lang="en-US" sz="2800" b="1" dirty="0" smtClean="0">
                <a:latin typeface="Arial" pitchFamily="34" charset="0"/>
                <a:cs typeface="Arial" pitchFamily="34" charset="0"/>
              </a:rPr>
              <a:t>Any person in whom any of the Directors is interested</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a:p>
            <a:pPr algn="just">
              <a:buNone/>
            </a:pPr>
            <a:r>
              <a:rPr lang="en-US" sz="2800" dirty="0" smtClean="0">
                <a:latin typeface="Arial" pitchFamily="34" charset="0"/>
                <a:cs typeface="Arial" pitchFamily="34" charset="0"/>
              </a:rPr>
              <a:t>  a) Any Private Company in which such director is director or member.</a:t>
            </a:r>
          </a:p>
          <a:p>
            <a:endParaRPr lang="en-US" sz="2800" dirty="0" smtClean="0">
              <a:latin typeface="Arial" pitchFamily="34" charset="0"/>
              <a:cs typeface="Arial" pitchFamily="34" charset="0"/>
            </a:endParaRPr>
          </a:p>
          <a:p>
            <a:pPr algn="just">
              <a:buNone/>
            </a:pPr>
            <a:r>
              <a:rPr lang="en-US" sz="2800" dirty="0" smtClean="0">
                <a:latin typeface="Arial" pitchFamily="34" charset="0"/>
                <a:cs typeface="Arial" pitchFamily="34" charset="0"/>
              </a:rPr>
              <a:t>  b) Any Body Corporate in which 25% of total    voting power is exercised by director or two or more directors together. </a:t>
            </a:r>
          </a:p>
          <a:p>
            <a:pPr>
              <a:buNone/>
            </a:pPr>
            <a:endParaRPr lang="en-US" sz="2800" dirty="0" smtClean="0">
              <a:latin typeface="Arial" pitchFamily="34" charset="0"/>
              <a:cs typeface="Arial" pitchFamily="34" charset="0"/>
            </a:endParaRPr>
          </a:p>
          <a:p>
            <a:pPr algn="just">
              <a:buNone/>
            </a:pPr>
            <a:r>
              <a:rPr lang="en-US" sz="2800" dirty="0" smtClean="0">
                <a:latin typeface="Arial" pitchFamily="34" charset="0"/>
                <a:cs typeface="Arial" pitchFamily="34" charset="0"/>
              </a:rPr>
              <a:t> c) Any Body Corporate, Board, MD/Manager of which is accustomed to act as per lending Company/ its Directors</a:t>
            </a:r>
          </a:p>
          <a:p>
            <a:endParaRPr lang="en-US" sz="2800" dirty="0">
              <a:latin typeface="Arial" pitchFamily="34" charset="0"/>
              <a:cs typeface="Arial" pitchFamily="34" charset="0"/>
            </a:endParaRPr>
          </a:p>
        </p:txBody>
      </p:sp>
      <p:sp>
        <p:nvSpPr>
          <p:cNvPr id="3" name="Title 2"/>
          <p:cNvSpPr>
            <a:spLocks noGrp="1"/>
          </p:cNvSpPr>
          <p:nvPr>
            <p:ph type="title"/>
          </p:nvPr>
        </p:nvSpPr>
        <p:spPr>
          <a:xfrm>
            <a:off x="228600" y="274638"/>
            <a:ext cx="8458200" cy="1143000"/>
          </a:xfrm>
        </p:spPr>
        <p:txBody>
          <a:bodyPr>
            <a:noAutofit/>
          </a:bodyPr>
          <a:lstStyle/>
          <a:p>
            <a:r>
              <a:rPr lang="en-US" sz="3600" dirty="0" smtClean="0">
                <a:latin typeface="Arial" pitchFamily="34" charset="0"/>
                <a:cs typeface="Arial" pitchFamily="34" charset="0"/>
              </a:rPr>
              <a:t>Loans to Directors – Sec 185…contd.</a:t>
            </a:r>
            <a:endParaRPr lang="en-US" sz="3600"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42</a:t>
            </a:fld>
            <a:endParaRPr lang="en-US"/>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534400" cy="5245291"/>
          </a:xfrm>
        </p:spPr>
        <p:txBody>
          <a:bodyPr>
            <a:noAutofit/>
          </a:bodyPr>
          <a:lstStyle/>
          <a:p>
            <a:pPr>
              <a:buNone/>
            </a:pPr>
            <a:r>
              <a:rPr lang="en-US" sz="2600" b="1" dirty="0" smtClean="0">
                <a:latin typeface="Arial" pitchFamily="34" charset="0"/>
                <a:cs typeface="Arial" pitchFamily="34" charset="0"/>
              </a:rPr>
              <a:t>  Exceptions to new Section 185</a:t>
            </a:r>
            <a:r>
              <a:rPr lang="en-US" sz="2600" dirty="0" smtClean="0">
                <a:latin typeface="Arial" pitchFamily="34" charset="0"/>
                <a:cs typeface="Arial" pitchFamily="34" charset="0"/>
              </a:rPr>
              <a:t>:</a:t>
            </a:r>
          </a:p>
          <a:p>
            <a:pPr algn="just">
              <a:buNone/>
            </a:pPr>
            <a:r>
              <a:rPr lang="en-US" sz="2600" dirty="0" smtClean="0">
                <a:latin typeface="Arial" pitchFamily="34" charset="0"/>
                <a:cs typeface="Arial" pitchFamily="34" charset="0"/>
              </a:rPr>
              <a:t> a) Not to apply for loan to MD/WTD as part   of terms of service for all employees or as per scheme approved by members by special resolution. </a:t>
            </a:r>
          </a:p>
          <a:p>
            <a:pPr algn="just">
              <a:buNone/>
            </a:pPr>
            <a:r>
              <a:rPr lang="en-US" sz="2600" dirty="0" smtClean="0">
                <a:latin typeface="Arial" pitchFamily="34" charset="0"/>
                <a:cs typeface="Arial" pitchFamily="34" charset="0"/>
              </a:rPr>
              <a:t>  b) loan/guarantee provided in company’s ordinary course of business. Interest Rate not to be below rate for Government Securities for specific periods.</a:t>
            </a:r>
          </a:p>
          <a:p>
            <a:pPr algn="just">
              <a:buNone/>
            </a:pPr>
            <a:r>
              <a:rPr lang="en-US" sz="2600" dirty="0" smtClean="0">
                <a:latin typeface="Arial" pitchFamily="34" charset="0"/>
                <a:cs typeface="Arial" pitchFamily="34" charset="0"/>
              </a:rPr>
              <a:t>  c) Loan given by holding company to WOS or guarantee for loan of WOS.</a:t>
            </a:r>
          </a:p>
          <a:p>
            <a:pPr algn="just">
              <a:buNone/>
            </a:pPr>
            <a:r>
              <a:rPr lang="en-US" sz="2600" dirty="0" smtClean="0">
                <a:latin typeface="Arial" pitchFamily="34" charset="0"/>
                <a:cs typeface="Arial" pitchFamily="34" charset="0"/>
              </a:rPr>
              <a:t>  d) Guarantee or security provided by holding company to bank/institution against loan to subsidiary.</a:t>
            </a:r>
          </a:p>
          <a:p>
            <a:pPr algn="just"/>
            <a:r>
              <a:rPr lang="en-US" sz="2600" dirty="0" smtClean="0">
                <a:latin typeface="Arial" pitchFamily="34" charset="0"/>
                <a:cs typeface="Arial" pitchFamily="34" charset="0"/>
              </a:rPr>
              <a:t>Loan to be used for principal business of subsidiary.</a:t>
            </a:r>
          </a:p>
          <a:p>
            <a:pPr algn="just"/>
            <a:endParaRPr lang="en-US" sz="2600" dirty="0" smtClean="0">
              <a:latin typeface="Arial" pitchFamily="34" charset="0"/>
              <a:cs typeface="Arial" pitchFamily="34" charset="0"/>
            </a:endParaRPr>
          </a:p>
          <a:p>
            <a:pPr algn="just"/>
            <a:endParaRPr lang="en-US" sz="2600" dirty="0">
              <a:latin typeface="Arial" pitchFamily="34" charset="0"/>
              <a:cs typeface="Arial" pitchFamily="34" charset="0"/>
            </a:endParaRPr>
          </a:p>
          <a:p>
            <a:pPr algn="just"/>
            <a:endParaRPr lang="en-US" sz="2600" dirty="0">
              <a:latin typeface="Arial" pitchFamily="34" charset="0"/>
              <a:cs typeface="Arial" pitchFamily="34" charset="0"/>
            </a:endParaRPr>
          </a:p>
        </p:txBody>
      </p:sp>
      <p:sp>
        <p:nvSpPr>
          <p:cNvPr id="3" name="Title 2"/>
          <p:cNvSpPr>
            <a:spLocks noGrp="1"/>
          </p:cNvSpPr>
          <p:nvPr>
            <p:ph type="title"/>
          </p:nvPr>
        </p:nvSpPr>
        <p:spPr>
          <a:xfrm>
            <a:off x="228600" y="0"/>
            <a:ext cx="8610600" cy="1066800"/>
          </a:xfrm>
        </p:spPr>
        <p:txBody>
          <a:bodyPr>
            <a:normAutofit/>
          </a:bodyPr>
          <a:lstStyle/>
          <a:p>
            <a:r>
              <a:rPr lang="en-US" sz="3600" dirty="0" smtClean="0">
                <a:latin typeface="Arial" pitchFamily="34" charset="0"/>
                <a:cs typeface="Arial" pitchFamily="34" charset="0"/>
              </a:rPr>
              <a:t>Loans to Directors – Sec 185…</a:t>
            </a:r>
            <a:r>
              <a:rPr lang="en-US" sz="3600" dirty="0" err="1" smtClean="0">
                <a:latin typeface="Arial" pitchFamily="34" charset="0"/>
                <a:cs typeface="Arial" pitchFamily="34" charset="0"/>
              </a:rPr>
              <a:t>contd</a:t>
            </a:r>
            <a:endParaRPr lang="en-US" sz="3600"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43</a:t>
            </a:fld>
            <a:endParaRPr lang="en-US"/>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fontScale="92500" lnSpcReduction="10000"/>
          </a:bodyPr>
          <a:lstStyle/>
          <a:p>
            <a:pPr algn="just"/>
            <a:r>
              <a:rPr lang="en-US" sz="2800" dirty="0">
                <a:latin typeface="Arial" pitchFamily="34" charset="0"/>
              </a:rPr>
              <a:t>No compliance required  for loan given to employees – </a:t>
            </a:r>
            <a:r>
              <a:rPr lang="en-US" sz="2800" dirty="0" smtClean="0">
                <a:latin typeface="Arial" pitchFamily="34" charset="0"/>
              </a:rPr>
              <a:t>Existing drafting  </a:t>
            </a:r>
            <a:r>
              <a:rPr lang="en-US" sz="2800" dirty="0">
                <a:latin typeface="Arial" pitchFamily="34" charset="0"/>
              </a:rPr>
              <a:t>anomaly removed</a:t>
            </a:r>
            <a:r>
              <a:rPr lang="en-US" sz="2800" dirty="0" smtClean="0">
                <a:latin typeface="Arial" pitchFamily="34" charset="0"/>
              </a:rPr>
              <a:t>.</a:t>
            </a:r>
          </a:p>
          <a:p>
            <a:pPr algn="just"/>
            <a:r>
              <a:rPr lang="en-US" sz="2800" dirty="0" smtClean="0">
                <a:latin typeface="Arial" pitchFamily="34" charset="0"/>
              </a:rPr>
              <a:t>Special Resolution not required if loan/guarantee or investment is  to wholly owned subsidiary or to JV Company.</a:t>
            </a:r>
          </a:p>
          <a:p>
            <a:pPr algn="just"/>
            <a:r>
              <a:rPr lang="en-US" sz="2800" dirty="0" smtClean="0">
                <a:latin typeface="Arial" pitchFamily="34" charset="0"/>
              </a:rPr>
              <a:t>Exemption under sub-section(11) shall apply  for investments made by Banking company or Insurance company or housing finance company or company engaged in financing of enterprises and providing infrastructure companies .</a:t>
            </a:r>
          </a:p>
          <a:p>
            <a:pPr algn="just"/>
            <a:r>
              <a:rPr lang="en-US" sz="2800" b="1" dirty="0" smtClean="0">
                <a:latin typeface="Arial" pitchFamily="34" charset="0"/>
              </a:rPr>
              <a:t>Notified on May 07, 2018</a:t>
            </a:r>
          </a:p>
          <a:p>
            <a:pPr algn="just"/>
            <a:endParaRPr lang="en-US" sz="2800" dirty="0" smtClean="0">
              <a:latin typeface="Arial" pitchFamily="34" charset="0"/>
            </a:endParaRPr>
          </a:p>
          <a:p>
            <a:pPr algn="just"/>
            <a:endParaRPr lang="en-US" dirty="0"/>
          </a:p>
        </p:txBody>
      </p:sp>
      <p:sp>
        <p:nvSpPr>
          <p:cNvPr id="3" name="Title 2"/>
          <p:cNvSpPr>
            <a:spLocks noGrp="1"/>
          </p:cNvSpPr>
          <p:nvPr>
            <p:ph type="title"/>
          </p:nvPr>
        </p:nvSpPr>
        <p:spPr>
          <a:xfrm>
            <a:off x="304800" y="274638"/>
            <a:ext cx="8534400" cy="1143000"/>
          </a:xfrm>
        </p:spPr>
        <p:txBody>
          <a:bodyPr>
            <a:normAutofit/>
          </a:bodyPr>
          <a:lstStyle/>
          <a:p>
            <a:r>
              <a:rPr lang="en-US" sz="3400" dirty="0" smtClean="0">
                <a:latin typeface="Arial" pitchFamily="34" charset="0"/>
              </a:rPr>
              <a:t>Loan and Investment by the Company - Sec 186</a:t>
            </a:r>
            <a:endParaRPr lang="en-US" sz="3400" dirty="0">
              <a:latin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44</a:t>
            </a:fld>
            <a:endParaRPr lang="en-US"/>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3200" dirty="0" smtClean="0">
                <a:latin typeface="Arial" pitchFamily="34" charset="0"/>
              </a:rPr>
              <a:t>Second Proviso under Sec 188(1)being eased to allow voting where 90% or more in number are relatives of promoters or related parties</a:t>
            </a:r>
            <a:endParaRPr lang="en-US" sz="3000" dirty="0" smtClean="0">
              <a:latin typeface="Arial" pitchFamily="34" charset="0"/>
            </a:endParaRPr>
          </a:p>
          <a:p>
            <a:pPr algn="just"/>
            <a:r>
              <a:rPr lang="en-US" sz="3000" dirty="0" smtClean="0">
                <a:latin typeface="Arial" pitchFamily="34" charset="0"/>
              </a:rPr>
              <a:t>Section 194 and 195 relating to </a:t>
            </a:r>
            <a:r>
              <a:rPr lang="en-US" sz="3000" b="1" dirty="0" smtClean="0">
                <a:latin typeface="Arial" pitchFamily="34" charset="0"/>
              </a:rPr>
              <a:t>prohibition in forward dealing in securities and insider trading</a:t>
            </a:r>
            <a:r>
              <a:rPr lang="en-US" sz="3000" dirty="0" smtClean="0">
                <a:latin typeface="Arial" pitchFamily="34" charset="0"/>
              </a:rPr>
              <a:t> - withdrawn. </a:t>
            </a:r>
          </a:p>
          <a:p>
            <a:pPr algn="just"/>
            <a:r>
              <a:rPr lang="en-US" sz="3000" b="1" dirty="0" smtClean="0">
                <a:latin typeface="Arial" pitchFamily="34" charset="0"/>
              </a:rPr>
              <a:t>Notified on February 09, 2018</a:t>
            </a:r>
            <a:r>
              <a:rPr lang="en-US" sz="3000" dirty="0" smtClean="0">
                <a:latin typeface="Arial" pitchFamily="34" charset="0"/>
              </a:rPr>
              <a:t>.</a:t>
            </a:r>
          </a:p>
          <a:p>
            <a:pPr algn="just">
              <a:buNone/>
            </a:pPr>
            <a:endParaRPr lang="en-US" sz="3000" dirty="0" smtClean="0">
              <a:latin typeface="Arial" pitchFamily="34" charset="0"/>
            </a:endParaRPr>
          </a:p>
        </p:txBody>
      </p:sp>
      <p:sp>
        <p:nvSpPr>
          <p:cNvPr id="3" name="Title 2"/>
          <p:cNvSpPr>
            <a:spLocks noGrp="1"/>
          </p:cNvSpPr>
          <p:nvPr>
            <p:ph type="title"/>
          </p:nvPr>
        </p:nvSpPr>
        <p:spPr/>
        <p:txBody>
          <a:bodyPr>
            <a:noAutofit/>
          </a:bodyPr>
          <a:lstStyle/>
          <a:p>
            <a:pPr lvl="0"/>
            <a:r>
              <a:rPr lang="en-US" sz="3000" dirty="0" smtClean="0">
                <a:latin typeface="Arial" pitchFamily="34" charset="0"/>
              </a:rPr>
              <a:t/>
            </a:r>
            <a:br>
              <a:rPr lang="en-US" sz="3000" dirty="0" smtClean="0">
                <a:latin typeface="Arial" pitchFamily="34" charset="0"/>
              </a:rPr>
            </a:br>
            <a:r>
              <a:rPr lang="en-US" sz="3000" dirty="0" smtClean="0">
                <a:latin typeface="Arial" pitchFamily="34" charset="0"/>
              </a:rPr>
              <a:t>Related Party Transactions-Section 188</a:t>
            </a:r>
            <a:br>
              <a:rPr lang="en-US" sz="3000" dirty="0" smtClean="0">
                <a:latin typeface="Arial" pitchFamily="34" charset="0"/>
              </a:rPr>
            </a:br>
            <a:r>
              <a:rPr lang="en-US" sz="2400" b="0" dirty="0" smtClean="0">
                <a:latin typeface="Arial" pitchFamily="34" charset="0"/>
              </a:rPr>
              <a:t> </a:t>
            </a:r>
            <a:r>
              <a:rPr lang="en-US" sz="3000" dirty="0" smtClean="0">
                <a:latin typeface="Arial" pitchFamily="34" charset="0"/>
              </a:rPr>
              <a:t>Section 194 and 195 omitted </a:t>
            </a:r>
            <a:br>
              <a:rPr lang="en-US" sz="3000" dirty="0" smtClean="0">
                <a:latin typeface="Arial" pitchFamily="34" charset="0"/>
              </a:rPr>
            </a:br>
            <a:endParaRPr lang="en-US" sz="3000" dirty="0">
              <a:latin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45</a:t>
            </a:fld>
            <a:endParaRPr lang="en-US"/>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Section 196(4) – central government approval required only for appointment of MD/WTD/Manager if person does not satisfy requirements of Part -1 of Schedule V</a:t>
            </a:r>
            <a:endParaRPr lang="en-US" sz="2800" dirty="0">
              <a:latin typeface="Arial" pitchFamily="34" charset="0"/>
              <a:cs typeface="Arial" pitchFamily="34" charset="0"/>
            </a:endParaRPr>
          </a:p>
          <a:p>
            <a:pPr marL="109728" indent="0" algn="just">
              <a:buNone/>
            </a:pPr>
            <a:r>
              <a:rPr lang="en-US" sz="2800" b="1" dirty="0" smtClean="0">
                <a:latin typeface="Arial" pitchFamily="34" charset="0"/>
                <a:cs typeface="Arial" pitchFamily="34" charset="0"/>
              </a:rPr>
              <a:t>Not Notified</a:t>
            </a:r>
            <a:endParaRPr lang="en-US" sz="2800" b="1"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Section 196: Appointment of Director, WTD or Manager.</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46</a:t>
            </a:fld>
            <a:endParaRPr lang="en-US"/>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normAutofit lnSpcReduction="10000"/>
          </a:bodyPr>
          <a:lstStyle/>
          <a:p>
            <a:pPr algn="just"/>
            <a:r>
              <a:rPr lang="en-US" sz="3200" dirty="0" smtClean="0">
                <a:latin typeface="Arial" pitchFamily="34" charset="0"/>
                <a:cs typeface="Arial" pitchFamily="34" charset="0"/>
              </a:rPr>
              <a:t>Payment of managerial remuneration in excess of 11% of net profit will not require Central Govt. approval. Members’ approval by special resolution shall suffice.</a:t>
            </a:r>
          </a:p>
          <a:p>
            <a:pPr algn="just"/>
            <a:r>
              <a:rPr lang="en-US" sz="3200" dirty="0" smtClean="0">
                <a:latin typeface="Arial" pitchFamily="34" charset="0"/>
                <a:cs typeface="Arial" pitchFamily="34" charset="0"/>
              </a:rPr>
              <a:t>Reference to CEO under Section </a:t>
            </a:r>
            <a:r>
              <a:rPr lang="en-US" sz="3200" smtClean="0">
                <a:latin typeface="Arial" pitchFamily="34" charset="0"/>
                <a:cs typeface="Arial" pitchFamily="34" charset="0"/>
              </a:rPr>
              <a:t>197 inappropriate.</a:t>
            </a:r>
            <a:endParaRPr lang="en-US" sz="3200" dirty="0" smtClean="0">
              <a:latin typeface="Arial" pitchFamily="34" charset="0"/>
              <a:cs typeface="Arial" pitchFamily="34" charset="0"/>
            </a:endParaRPr>
          </a:p>
          <a:p>
            <a:pPr algn="just"/>
            <a:r>
              <a:rPr lang="en-US" sz="3200" b="1" dirty="0" smtClean="0">
                <a:latin typeface="Arial" pitchFamily="34" charset="0"/>
                <a:cs typeface="Arial" pitchFamily="34" charset="0"/>
              </a:rPr>
              <a:t>Not yet Notified</a:t>
            </a:r>
            <a:endParaRPr lang="en-US" sz="3200" b="1" dirty="0">
              <a:latin typeface="Arial" pitchFamily="34" charset="0"/>
              <a:cs typeface="Arial" pitchFamily="34" charset="0"/>
            </a:endParaRPr>
          </a:p>
        </p:txBody>
      </p:sp>
      <p:sp>
        <p:nvSpPr>
          <p:cNvPr id="3" name="Title 2"/>
          <p:cNvSpPr>
            <a:spLocks noGrp="1"/>
          </p:cNvSpPr>
          <p:nvPr>
            <p:ph type="title"/>
          </p:nvPr>
        </p:nvSpPr>
        <p:spPr>
          <a:xfrm>
            <a:off x="533400" y="685800"/>
            <a:ext cx="8153400" cy="1143000"/>
          </a:xfrm>
        </p:spPr>
        <p:txBody>
          <a:bodyPr>
            <a:normAutofit fontScale="90000"/>
          </a:bodyPr>
          <a:lstStyle/>
          <a:p>
            <a:pPr lvl="0"/>
            <a:r>
              <a:rPr lang="en-US" sz="4000" dirty="0" smtClean="0">
                <a:latin typeface="Arial" pitchFamily="34" charset="0"/>
              </a:rPr>
              <a:t>No Central Govt. nod for payment of managerial remuneration in excess of limits-Sec 197</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47</a:t>
            </a:fld>
            <a:endParaRPr lang="en-US"/>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Offences punishable with fine alone could qualify previously for compounding.</a:t>
            </a:r>
          </a:p>
          <a:p>
            <a:pPr algn="just"/>
            <a:r>
              <a:rPr lang="en-US" dirty="0" smtClean="0"/>
              <a:t>Amendment to allow offences which are punishable with fine or imprisonment and fine to be compounded. </a:t>
            </a:r>
          </a:p>
          <a:p>
            <a:r>
              <a:rPr lang="en-US" b="1" dirty="0" smtClean="0"/>
              <a:t>Notified on February 09, 2018</a:t>
            </a:r>
            <a:endParaRPr lang="en-US" b="1" dirty="0"/>
          </a:p>
        </p:txBody>
      </p:sp>
      <p:sp>
        <p:nvSpPr>
          <p:cNvPr id="3" name="Title 2"/>
          <p:cNvSpPr>
            <a:spLocks noGrp="1"/>
          </p:cNvSpPr>
          <p:nvPr>
            <p:ph type="title"/>
          </p:nvPr>
        </p:nvSpPr>
        <p:spPr/>
        <p:txBody>
          <a:bodyPr>
            <a:normAutofit fontScale="90000"/>
          </a:bodyPr>
          <a:lstStyle/>
          <a:p>
            <a:r>
              <a:rPr lang="en-US" dirty="0" smtClean="0"/>
              <a:t>Compounding of offences-Section 441</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48</a:t>
            </a:fld>
            <a:endParaRPr lang="en-US"/>
          </a:p>
        </p:txBody>
      </p:sp>
    </p:spTree>
    <p:extLst>
      <p:ext uri="{BB962C8B-B14F-4D97-AF65-F5344CB8AC3E}">
        <p14:creationId xmlns:p14="http://schemas.microsoft.com/office/powerpoint/2010/main" val="22692509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algn="just">
              <a:buNone/>
            </a:pPr>
            <a:r>
              <a:rPr lang="en-US" sz="2800" dirty="0" smtClean="0">
                <a:latin typeface="Arial" pitchFamily="34" charset="0"/>
                <a:cs typeface="Arial" pitchFamily="34" charset="0"/>
              </a:rPr>
              <a:t> Amendments will –</a:t>
            </a:r>
          </a:p>
          <a:p>
            <a:pPr algn="just">
              <a:buNone/>
            </a:pPr>
            <a:r>
              <a:rPr lang="en-US" sz="2800" dirty="0" smtClean="0">
                <a:latin typeface="Arial" pitchFamily="34" charset="0"/>
                <a:cs typeface="Arial" pitchFamily="34" charset="0"/>
              </a:rPr>
              <a:t>  a)	Ease the Procedural requirements         	substantially</a:t>
            </a:r>
          </a:p>
          <a:p>
            <a:pPr algn="just">
              <a:buNone/>
            </a:pPr>
            <a:r>
              <a:rPr lang="en-US" sz="2800" dirty="0" smtClean="0">
                <a:latin typeface="Arial" pitchFamily="34" charset="0"/>
                <a:cs typeface="Arial" pitchFamily="34" charset="0"/>
              </a:rPr>
              <a:t>  b)   Avoid unnecessary duplication in processes</a:t>
            </a:r>
          </a:p>
          <a:p>
            <a:pPr marL="862013" indent="-752475" algn="just">
              <a:buNone/>
            </a:pPr>
            <a:r>
              <a:rPr lang="en-US" sz="2800" dirty="0" smtClean="0">
                <a:latin typeface="Arial" pitchFamily="34" charset="0"/>
                <a:cs typeface="Arial" pitchFamily="34" charset="0"/>
              </a:rPr>
              <a:t>  c)	Anomalies of existing Act removed leading to greater clarity.</a:t>
            </a:r>
          </a:p>
          <a:p>
            <a:pPr marL="862013" indent="-752475" algn="just">
              <a:buNone/>
            </a:pPr>
            <a:r>
              <a:rPr lang="en-US" sz="2800" dirty="0" smtClean="0">
                <a:latin typeface="Arial" pitchFamily="34" charset="0"/>
                <a:cs typeface="Arial" pitchFamily="34" charset="0"/>
              </a:rPr>
              <a:t>  d) Pace of </a:t>
            </a:r>
            <a:r>
              <a:rPr lang="en-US" sz="2800" smtClean="0">
                <a:latin typeface="Arial" pitchFamily="34" charset="0"/>
                <a:cs typeface="Arial" pitchFamily="34" charset="0"/>
              </a:rPr>
              <a:t>Notifications however very </a:t>
            </a:r>
            <a:r>
              <a:rPr lang="en-US" sz="2800" dirty="0" smtClean="0">
                <a:latin typeface="Arial" pitchFamily="34" charset="0"/>
                <a:cs typeface="Arial" pitchFamily="34" charset="0"/>
              </a:rPr>
              <a:t>slow. Reading of the law rendered tedious.</a:t>
            </a:r>
          </a:p>
          <a:p>
            <a:pPr marL="862013" indent="-752475" algn="just">
              <a:buNone/>
            </a:pPr>
            <a:endParaRPr lang="en-US" sz="2800" dirty="0" smtClean="0">
              <a:latin typeface="Arial" pitchFamily="34" charset="0"/>
              <a:cs typeface="Arial" pitchFamily="34" charset="0"/>
            </a:endParaRPr>
          </a:p>
        </p:txBody>
      </p:sp>
      <p:sp>
        <p:nvSpPr>
          <p:cNvPr id="3" name="Title 2"/>
          <p:cNvSpPr>
            <a:spLocks noGrp="1"/>
          </p:cNvSpPr>
          <p:nvPr>
            <p:ph type="title"/>
          </p:nvPr>
        </p:nvSpPr>
        <p:spPr>
          <a:xfrm>
            <a:off x="457200" y="274638"/>
            <a:ext cx="8229600" cy="792162"/>
          </a:xfrm>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49</a:t>
            </a:fld>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en-US" b="1" dirty="0" smtClean="0">
              <a:latin typeface="Arial" pitchFamily="34" charset="0"/>
              <a:cs typeface="Arial" pitchFamily="34" charset="0"/>
            </a:endParaRPr>
          </a:p>
          <a:p>
            <a:pPr algn="just"/>
            <a:r>
              <a:rPr lang="en-US" b="1" dirty="0" smtClean="0">
                <a:latin typeface="Arial" pitchFamily="34" charset="0"/>
                <a:cs typeface="Arial" pitchFamily="34" charset="0"/>
              </a:rPr>
              <a:t>Associate Company </a:t>
            </a:r>
            <a:r>
              <a:rPr lang="en-US" dirty="0" smtClean="0">
                <a:latin typeface="Arial" pitchFamily="34" charset="0"/>
                <a:cs typeface="Arial" pitchFamily="34" charset="0"/>
              </a:rPr>
              <a:t>also to align its accounting year to financial year as stated under section 2(41). Presently alignment required only for Subsidiary. Application by associate will lie with NCLT under Rule 67 of NCLT Rules.</a:t>
            </a:r>
          </a:p>
          <a:p>
            <a:pPr algn="just"/>
            <a:r>
              <a:rPr lang="en-US" dirty="0" smtClean="0">
                <a:latin typeface="Arial" pitchFamily="34" charset="0"/>
                <a:cs typeface="Arial" pitchFamily="34" charset="0"/>
              </a:rPr>
              <a:t>Term ‘Associate’ includes a Joint Venture as well. </a:t>
            </a:r>
          </a:p>
          <a:p>
            <a:pPr algn="just"/>
            <a:r>
              <a:rPr lang="en-US" b="1" dirty="0" smtClean="0">
                <a:latin typeface="Arial" pitchFamily="34" charset="0"/>
                <a:cs typeface="Arial" pitchFamily="34" charset="0"/>
              </a:rPr>
              <a:t>Holding Company-</a:t>
            </a:r>
            <a:r>
              <a:rPr lang="en-US" dirty="0" smtClean="0">
                <a:latin typeface="Arial" pitchFamily="34" charset="0"/>
                <a:cs typeface="Arial" pitchFamily="34" charset="0"/>
              </a:rPr>
              <a:t>To </a:t>
            </a:r>
            <a:r>
              <a:rPr lang="en-US" b="1" dirty="0" smtClean="0">
                <a:latin typeface="Arial" pitchFamily="34" charset="0"/>
                <a:cs typeface="Arial" pitchFamily="34" charset="0"/>
              </a:rPr>
              <a:t> </a:t>
            </a:r>
            <a:r>
              <a:rPr lang="en-US" dirty="0" smtClean="0">
                <a:latin typeface="Arial" pitchFamily="34" charset="0"/>
                <a:cs typeface="Arial" pitchFamily="34" charset="0"/>
              </a:rPr>
              <a:t>include Bodies corporate under Section 2(11).</a:t>
            </a:r>
          </a:p>
          <a:p>
            <a:pPr algn="just"/>
            <a:r>
              <a:rPr lang="en-US" b="1" dirty="0" smtClean="0">
                <a:latin typeface="Arial" pitchFamily="34" charset="0"/>
                <a:cs typeface="Arial" pitchFamily="34" charset="0"/>
              </a:rPr>
              <a:t>Notified on February 09, 2018</a:t>
            </a:r>
            <a:endParaRPr lang="en-US" b="1" dirty="0">
              <a:latin typeface="Arial" pitchFamily="34" charset="0"/>
              <a:cs typeface="Arial" pitchFamily="34" charset="0"/>
            </a:endParaRPr>
          </a:p>
        </p:txBody>
      </p:sp>
      <p:sp>
        <p:nvSpPr>
          <p:cNvPr id="3" name="Title 2"/>
          <p:cNvSpPr>
            <a:spLocks noGrp="1"/>
          </p:cNvSpPr>
          <p:nvPr>
            <p:ph type="title"/>
          </p:nvPr>
        </p:nvSpPr>
        <p:spPr>
          <a:xfrm>
            <a:off x="457200" y="274638"/>
            <a:ext cx="8382000" cy="1143000"/>
          </a:xfrm>
        </p:spPr>
        <p:txBody>
          <a:bodyPr>
            <a:normAutofit fontScale="90000"/>
          </a:bodyPr>
          <a:lstStyle/>
          <a:p>
            <a:r>
              <a:rPr lang="en-US" sz="3200" dirty="0" smtClean="0">
                <a:latin typeface="Arial" pitchFamily="34" charset="0"/>
                <a:cs typeface="Arial" pitchFamily="34" charset="0"/>
              </a:rPr>
              <a:t>Associate Company to follow F.Y-Sec 2(41)</a:t>
            </a:r>
            <a:br>
              <a:rPr lang="en-US" sz="3200" dirty="0" smtClean="0">
                <a:latin typeface="Arial" pitchFamily="34" charset="0"/>
                <a:cs typeface="Arial" pitchFamily="34" charset="0"/>
              </a:rPr>
            </a:br>
            <a:r>
              <a:rPr lang="en-US" sz="3200" dirty="0" smtClean="0">
                <a:latin typeface="Arial" pitchFamily="34" charset="0"/>
                <a:cs typeface="Arial" pitchFamily="34" charset="0"/>
              </a:rPr>
              <a:t>Holding Company-Sec 2(46)</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5</a:t>
            </a:fld>
            <a:endParaRPr lang="en-US"/>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subTitle" idx="1"/>
          </p:nvPr>
        </p:nvSpPr>
        <p:spPr>
          <a:xfrm>
            <a:off x="685800" y="2057400"/>
            <a:ext cx="7772400" cy="2753911"/>
          </a:xfrm>
        </p:spPr>
        <p:txBody>
          <a:bodyPr>
            <a:normAutofit/>
          </a:bodyPr>
          <a:lstStyle/>
          <a:p>
            <a:pPr lvl="2">
              <a:buNone/>
            </a:pPr>
            <a:r>
              <a:rPr lang="en-US" sz="9600" dirty="0" smtClean="0">
                <a:latin typeface="Arial" pitchFamily="34" charset="0"/>
                <a:cs typeface="Arial" pitchFamily="34" charset="0"/>
              </a:rPr>
              <a:t>Thank You</a:t>
            </a:r>
            <a:endParaRPr lang="en-US" sz="96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65EB8D-7A55-41B4-97AF-09E316C6660F}" type="slidenum">
              <a:rPr lang="en-US" smtClean="0"/>
              <a:pPr/>
              <a:t>50</a:t>
            </a:fld>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sz="2800" b="1" dirty="0" smtClean="0">
              <a:latin typeface="Arial" pitchFamily="34" charset="0"/>
              <a:cs typeface="Arial" pitchFamily="34" charset="0"/>
            </a:endParaRPr>
          </a:p>
          <a:p>
            <a:pPr algn="just"/>
            <a:r>
              <a:rPr lang="en-US" sz="2800" b="1" dirty="0" smtClean="0">
                <a:latin typeface="Arial" pitchFamily="34" charset="0"/>
                <a:cs typeface="Arial" pitchFamily="34" charset="0"/>
              </a:rPr>
              <a:t>Addition to list –KMP-Includes Officer one level below the directors </a:t>
            </a:r>
            <a:r>
              <a:rPr lang="en-US" sz="2800" dirty="0" smtClean="0">
                <a:latin typeface="Arial" pitchFamily="34" charset="0"/>
                <a:cs typeface="Arial" pitchFamily="34" charset="0"/>
              </a:rPr>
              <a:t>in </a:t>
            </a:r>
            <a:r>
              <a:rPr lang="en-US" sz="2800" b="1" dirty="0" smtClean="0">
                <a:latin typeface="Arial" pitchFamily="34" charset="0"/>
                <a:cs typeface="Arial" pitchFamily="34" charset="0"/>
              </a:rPr>
              <a:t>whole time employment </a:t>
            </a:r>
            <a:r>
              <a:rPr lang="en-US" sz="2800" dirty="0" smtClean="0">
                <a:latin typeface="Arial" pitchFamily="34" charset="0"/>
                <a:cs typeface="Arial" pitchFamily="34" charset="0"/>
              </a:rPr>
              <a:t>as</a:t>
            </a:r>
            <a:r>
              <a:rPr lang="en-US" sz="2800" b="1" dirty="0" smtClean="0">
                <a:latin typeface="Arial" pitchFamily="34" charset="0"/>
                <a:cs typeface="Arial" pitchFamily="34" charset="0"/>
              </a:rPr>
              <a:t> </a:t>
            </a:r>
            <a:r>
              <a:rPr lang="en-US" sz="2800" dirty="0" smtClean="0">
                <a:latin typeface="Arial" pitchFamily="34" charset="0"/>
                <a:cs typeface="Arial" pitchFamily="34" charset="0"/>
              </a:rPr>
              <a:t>designated by the Board.</a:t>
            </a:r>
          </a:p>
          <a:p>
            <a:pPr algn="just"/>
            <a:r>
              <a:rPr lang="en-US" sz="2800" dirty="0" smtClean="0">
                <a:latin typeface="Arial" pitchFamily="34" charset="0"/>
                <a:cs typeface="Arial" pitchFamily="34" charset="0"/>
              </a:rPr>
              <a:t>Such other Officer as may be prescribed.</a:t>
            </a:r>
          </a:p>
          <a:p>
            <a:pPr algn="just"/>
            <a:r>
              <a:rPr lang="en-US" sz="2800" i="1" dirty="0" smtClean="0">
                <a:latin typeface="Arial" pitchFamily="34" charset="0"/>
                <a:cs typeface="Arial" pitchFamily="34" charset="0"/>
              </a:rPr>
              <a:t>Q. Whether Sec 203 applies for such appointment? </a:t>
            </a:r>
            <a:r>
              <a:rPr lang="en-US" sz="2800" i="1" dirty="0" err="1" smtClean="0">
                <a:latin typeface="Arial" pitchFamily="34" charset="0"/>
                <a:cs typeface="Arial" pitchFamily="34" charset="0"/>
              </a:rPr>
              <a:t>Ans</a:t>
            </a:r>
            <a:r>
              <a:rPr lang="en-US" sz="2800" i="1" dirty="0" smtClean="0">
                <a:latin typeface="Arial" pitchFamily="34" charset="0"/>
                <a:cs typeface="Arial" pitchFamily="34" charset="0"/>
              </a:rPr>
              <a:t>: No.</a:t>
            </a:r>
          </a:p>
          <a:p>
            <a:pPr algn="just"/>
            <a:r>
              <a:rPr lang="en-US" sz="2800" b="1" dirty="0" smtClean="0">
                <a:latin typeface="Arial" pitchFamily="34" charset="0"/>
                <a:cs typeface="Arial" pitchFamily="34" charset="0"/>
              </a:rPr>
              <a:t>Net worth - </a:t>
            </a:r>
            <a:r>
              <a:rPr lang="en-US" sz="2800" dirty="0" smtClean="0">
                <a:latin typeface="Arial" pitchFamily="34" charset="0"/>
                <a:cs typeface="Arial" pitchFamily="34" charset="0"/>
              </a:rPr>
              <a:t>definition being modified to consider debit/credit  balance in P&amp;L Account.</a:t>
            </a:r>
          </a:p>
          <a:p>
            <a:pPr algn="just"/>
            <a:r>
              <a:rPr lang="en-US" sz="2800" dirty="0" smtClean="0">
                <a:latin typeface="Arial" pitchFamily="34" charset="0"/>
                <a:cs typeface="Arial" pitchFamily="34" charset="0"/>
              </a:rPr>
              <a:t>Anomaly in previous definition being set right. </a:t>
            </a:r>
          </a:p>
          <a:p>
            <a:pPr algn="just"/>
            <a:r>
              <a:rPr lang="en-US" sz="2800" b="1" dirty="0" smtClean="0">
                <a:latin typeface="Arial" pitchFamily="34" charset="0"/>
                <a:cs typeface="Arial" pitchFamily="34" charset="0"/>
              </a:rPr>
              <a:t>Notified on February 09, 2018</a:t>
            </a:r>
            <a:endParaRPr lang="en-US" sz="2800" b="1" dirty="0">
              <a:latin typeface="Arial" pitchFamily="34" charset="0"/>
              <a:cs typeface="Arial" pitchFamily="34" charset="0"/>
            </a:endParaRPr>
          </a:p>
        </p:txBody>
      </p:sp>
      <p:sp>
        <p:nvSpPr>
          <p:cNvPr id="3" name="Title 2"/>
          <p:cNvSpPr>
            <a:spLocks noGrp="1"/>
          </p:cNvSpPr>
          <p:nvPr>
            <p:ph type="title"/>
          </p:nvPr>
        </p:nvSpPr>
        <p:spPr>
          <a:xfrm>
            <a:off x="304800" y="274638"/>
            <a:ext cx="8382000" cy="1477962"/>
          </a:xfrm>
        </p:spPr>
        <p:txBody>
          <a:bodyPr>
            <a:normAutofit fontScale="90000"/>
          </a:bodyPr>
          <a:lstStyle/>
          <a:p>
            <a:r>
              <a:rPr lang="en-US" dirty="0" smtClean="0">
                <a:latin typeface="Arial" pitchFamily="34" charset="0"/>
                <a:cs typeface="Arial" pitchFamily="34" charset="0"/>
              </a:rPr>
              <a:t>Key Managerial Personnel-Sec.2(51)</a:t>
            </a:r>
            <a:br>
              <a:rPr lang="en-US" dirty="0" smtClean="0">
                <a:latin typeface="Arial" pitchFamily="34" charset="0"/>
                <a:cs typeface="Arial" pitchFamily="34" charset="0"/>
              </a:rPr>
            </a:br>
            <a:r>
              <a:rPr lang="en-US" dirty="0" smtClean="0">
                <a:latin typeface="Arial" pitchFamily="34" charset="0"/>
                <a:cs typeface="Arial" pitchFamily="34" charset="0"/>
              </a:rPr>
              <a:t>Net worth –Sec. 2(57)</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6</a:t>
            </a:fld>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sz="2800" dirty="0" smtClean="0">
                <a:latin typeface="Arial" pitchFamily="34" charset="0"/>
                <a:cs typeface="Arial" pitchFamily="34" charset="0"/>
              </a:rPr>
              <a:t>Existing Clause (viii)  substituted  by  new clause (viii) with  insert  by which  </a:t>
            </a:r>
            <a:r>
              <a:rPr lang="en-US" sz="2800" b="1" dirty="0" smtClean="0">
                <a:latin typeface="Arial" pitchFamily="34" charset="0"/>
                <a:cs typeface="Arial" pitchFamily="34" charset="0"/>
              </a:rPr>
              <a:t>Body corporate</a:t>
            </a:r>
            <a:r>
              <a:rPr lang="en-US" sz="2800" dirty="0" smtClean="0">
                <a:latin typeface="Arial" pitchFamily="34" charset="0"/>
                <a:cs typeface="Arial" pitchFamily="34" charset="0"/>
              </a:rPr>
              <a:t> (Section 2(11)  which is the holding or subsidiary or Associate  company of such company ,Subsidiary of holding company to which it is also a subsidiary or  </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Body corporate which is an Investing company or   venturer  of a </a:t>
            </a:r>
            <a:r>
              <a:rPr lang="en-US" sz="2800" dirty="0">
                <a:latin typeface="Arial" pitchFamily="34" charset="0"/>
                <a:cs typeface="Arial" pitchFamily="34" charset="0"/>
              </a:rPr>
              <a:t>company </a:t>
            </a:r>
            <a:r>
              <a:rPr lang="en-US" sz="2800" dirty="0" smtClean="0">
                <a:latin typeface="Arial" pitchFamily="34" charset="0"/>
                <a:cs typeface="Arial" pitchFamily="34" charset="0"/>
              </a:rPr>
              <a:t>shall </a:t>
            </a:r>
            <a:r>
              <a:rPr lang="en-US" sz="2800" dirty="0">
                <a:latin typeface="Arial" pitchFamily="34" charset="0"/>
                <a:cs typeface="Arial" pitchFamily="34" charset="0"/>
              </a:rPr>
              <a:t>also be a related party</a:t>
            </a:r>
            <a:r>
              <a:rPr lang="en-US" sz="2800" dirty="0" smtClean="0">
                <a:latin typeface="Arial" pitchFamily="34" charset="0"/>
                <a:cs typeface="Arial" pitchFamily="34" charset="0"/>
              </a:rPr>
              <a:t>.</a:t>
            </a:r>
          </a:p>
          <a:p>
            <a:pPr algn="just"/>
            <a:r>
              <a:rPr lang="en-US" sz="2800" dirty="0" smtClean="0">
                <a:latin typeface="Arial" pitchFamily="34" charset="0"/>
                <a:cs typeface="Arial" pitchFamily="34" charset="0"/>
              </a:rPr>
              <a:t>Investing Company means a body corporate whose investment in the other company results in the other company becoming an associate.</a:t>
            </a:r>
          </a:p>
          <a:p>
            <a:pPr algn="just"/>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Notified on February 09, 2018</a:t>
            </a:r>
          </a:p>
          <a:p>
            <a:pPr algn="just"/>
            <a:endParaRPr lang="en-US" sz="2800" dirty="0">
              <a:latin typeface="Arial" pitchFamily="34" charset="0"/>
              <a:cs typeface="Arial" pitchFamily="34" charset="0"/>
            </a:endParaRPr>
          </a:p>
          <a:p>
            <a:pPr algn="just"/>
            <a:endParaRPr lang="en-US" sz="2800" dirty="0" smtClean="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latin typeface="Arial" pitchFamily="34" charset="0"/>
                <a:cs typeface="Arial" pitchFamily="34" charset="0"/>
              </a:rPr>
              <a:t>Related Party-Sec 2(76)</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7</a:t>
            </a:fld>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sz="2800" b="1" dirty="0" smtClean="0">
                <a:latin typeface="Arial" pitchFamily="34" charset="0"/>
                <a:cs typeface="Arial" pitchFamily="34" charset="0"/>
              </a:rPr>
              <a:t> </a:t>
            </a:r>
          </a:p>
          <a:p>
            <a:pPr algn="just"/>
            <a:r>
              <a:rPr lang="en-US" sz="2800" dirty="0" smtClean="0">
                <a:latin typeface="Arial" pitchFamily="34" charset="0"/>
                <a:cs typeface="Arial" pitchFamily="34" charset="0"/>
              </a:rPr>
              <a:t>Earlier Clause (viii) only covered Indian Company</a:t>
            </a:r>
          </a:p>
          <a:p>
            <a:pPr algn="just"/>
            <a:r>
              <a:rPr lang="en-US" sz="2800" dirty="0" smtClean="0">
                <a:latin typeface="Arial" pitchFamily="34" charset="0"/>
                <a:cs typeface="Arial" pitchFamily="34" charset="0"/>
              </a:rPr>
              <a:t> Companies incorporated outside India  come into ambit of definition. </a:t>
            </a:r>
          </a:p>
          <a:p>
            <a:pPr algn="just">
              <a:buNone/>
            </a:pPr>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Impact</a:t>
            </a:r>
            <a:r>
              <a:rPr lang="en-US" sz="2800" dirty="0" smtClean="0">
                <a:latin typeface="Arial" pitchFamily="34" charset="0"/>
                <a:cs typeface="Arial" pitchFamily="34" charset="0"/>
              </a:rPr>
              <a:t>-Extends the contours of the definition and ensures alignment with IND AS. </a:t>
            </a:r>
          </a:p>
          <a:p>
            <a:pPr marL="109728" indent="0" algn="just">
              <a:buNone/>
            </a:pPr>
            <a:endParaRPr lang="en-US" sz="2800" dirty="0" smtClean="0">
              <a:latin typeface="Arial" pitchFamily="34" charset="0"/>
              <a:cs typeface="Arial" pitchFamily="34" charset="0"/>
            </a:endParaRPr>
          </a:p>
          <a:p>
            <a:pPr algn="just"/>
            <a:r>
              <a:rPr lang="en-US" sz="2800" b="1" dirty="0" smtClean="0">
                <a:latin typeface="Arial" pitchFamily="34" charset="0"/>
                <a:cs typeface="Arial" pitchFamily="34" charset="0"/>
              </a:rPr>
              <a:t>Action point – Re-mapping of related parties to cover above extension in definition.</a:t>
            </a:r>
          </a:p>
          <a:p>
            <a:pPr algn="just">
              <a:buNone/>
            </a:pPr>
            <a:endParaRPr lang="en-US" sz="2800" dirty="0"/>
          </a:p>
        </p:txBody>
      </p:sp>
      <p:sp>
        <p:nvSpPr>
          <p:cNvPr id="3" name="Title 2"/>
          <p:cNvSpPr>
            <a:spLocks noGrp="1"/>
          </p:cNvSpPr>
          <p:nvPr>
            <p:ph type="title"/>
          </p:nvPr>
        </p:nvSpPr>
        <p:spPr/>
        <p:txBody>
          <a:bodyPr/>
          <a:lstStyle/>
          <a:p>
            <a:r>
              <a:rPr lang="en-US" sz="4400" dirty="0" smtClean="0">
                <a:latin typeface="Arial" pitchFamily="34" charset="0"/>
                <a:cs typeface="Arial" pitchFamily="34" charset="0"/>
              </a:rPr>
              <a:t>Implication of Changes in RP</a:t>
            </a:r>
            <a:endParaRPr lang="en-US" dirty="0"/>
          </a:p>
        </p:txBody>
      </p:sp>
      <p:sp>
        <p:nvSpPr>
          <p:cNvPr id="4" name="Slide Number Placeholder 3"/>
          <p:cNvSpPr>
            <a:spLocks noGrp="1"/>
          </p:cNvSpPr>
          <p:nvPr>
            <p:ph type="sldNum" sz="quarter" idx="12"/>
          </p:nvPr>
        </p:nvSpPr>
        <p:spPr/>
        <p:txBody>
          <a:bodyPr/>
          <a:lstStyle/>
          <a:p>
            <a:fld id="{5A65EB8D-7A55-41B4-97AF-09E316C6660F}" type="slidenum">
              <a:rPr lang="en-US" smtClean="0"/>
              <a:pPr/>
              <a:t>8</a:t>
            </a:fld>
            <a:endParaRPr lang="en-U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sz="2400" dirty="0" smtClean="0">
                <a:latin typeface="Arial" pitchFamily="34" charset="0"/>
                <a:cs typeface="Arial" pitchFamily="34" charset="0"/>
              </a:rPr>
              <a:t> </a:t>
            </a:r>
            <a:r>
              <a:rPr lang="en-US" sz="2400" b="1" dirty="0" smtClean="0">
                <a:latin typeface="Arial" pitchFamily="34" charset="0"/>
                <a:cs typeface="Arial" pitchFamily="34" charset="0"/>
              </a:rPr>
              <a:t>Maximum   threshold for-</a:t>
            </a:r>
          </a:p>
          <a:p>
            <a:pPr algn="just">
              <a:buNone/>
            </a:pPr>
            <a:r>
              <a:rPr lang="en-US" sz="2400" dirty="0" smtClean="0">
                <a:latin typeface="Arial" pitchFamily="34" charset="0"/>
                <a:cs typeface="Arial" pitchFamily="34" charset="0"/>
              </a:rPr>
              <a:t>	(A)</a:t>
            </a:r>
            <a:r>
              <a:rPr lang="en-US" sz="2400" b="1" dirty="0" smtClean="0">
                <a:latin typeface="Arial" pitchFamily="34" charset="0"/>
                <a:cs typeface="Arial" pitchFamily="34" charset="0"/>
              </a:rPr>
              <a:t> paid up share capital  </a:t>
            </a:r>
            <a:r>
              <a:rPr lang="en-US" sz="2400" dirty="0" smtClean="0">
                <a:latin typeface="Arial" pitchFamily="34" charset="0"/>
                <a:cs typeface="Arial" pitchFamily="34" charset="0"/>
              </a:rPr>
              <a:t>raised to Rs. 10 </a:t>
            </a:r>
            <a:r>
              <a:rPr lang="en-US" sz="2400" dirty="0" err="1" smtClean="0">
                <a:latin typeface="Arial" pitchFamily="34" charset="0"/>
                <a:cs typeface="Arial" pitchFamily="34" charset="0"/>
              </a:rPr>
              <a:t>crores</a:t>
            </a:r>
            <a:r>
              <a:rPr lang="en-US" sz="2400" dirty="0" smtClean="0">
                <a:latin typeface="Arial" pitchFamily="34" charset="0"/>
                <a:cs typeface="Arial" pitchFamily="34" charset="0"/>
              </a:rPr>
              <a:t> from Rs. 5 Crores </a:t>
            </a:r>
            <a:r>
              <a:rPr lang="en-US" sz="2400" b="1" dirty="0" smtClean="0">
                <a:latin typeface="Arial" pitchFamily="34" charset="0"/>
                <a:cs typeface="Arial" pitchFamily="34" charset="0"/>
              </a:rPr>
              <a:t>and* . </a:t>
            </a:r>
          </a:p>
          <a:p>
            <a:pPr algn="just">
              <a:buNone/>
            </a:pPr>
            <a:r>
              <a:rPr lang="en-US" sz="2400" dirty="0" smtClean="0">
                <a:latin typeface="Arial" pitchFamily="34" charset="0"/>
                <a:cs typeface="Arial" pitchFamily="34" charset="0"/>
              </a:rPr>
              <a:t>	B)</a:t>
            </a:r>
            <a:r>
              <a:rPr lang="en-US" sz="2400" b="1" dirty="0" smtClean="0">
                <a:latin typeface="Arial" pitchFamily="34" charset="0"/>
                <a:cs typeface="Arial" pitchFamily="34" charset="0"/>
              </a:rPr>
              <a:t>Turnover</a:t>
            </a:r>
            <a:r>
              <a:rPr lang="en-US" sz="2400" dirty="0" smtClean="0">
                <a:latin typeface="Arial" pitchFamily="34" charset="0"/>
                <a:cs typeface="Arial" pitchFamily="34" charset="0"/>
              </a:rPr>
              <a:t> raised to Rs. 100 </a:t>
            </a:r>
            <a:r>
              <a:rPr lang="en-US" sz="2400" dirty="0" err="1" smtClean="0">
                <a:latin typeface="Arial" pitchFamily="34" charset="0"/>
                <a:cs typeface="Arial" pitchFamily="34" charset="0"/>
              </a:rPr>
              <a:t>crores</a:t>
            </a:r>
            <a:r>
              <a:rPr lang="en-US" sz="2400" dirty="0" smtClean="0">
                <a:latin typeface="Arial" pitchFamily="34" charset="0"/>
                <a:cs typeface="Arial" pitchFamily="34" charset="0"/>
              </a:rPr>
              <a:t> from Rs. 20 </a:t>
            </a:r>
            <a:r>
              <a:rPr lang="en-US" sz="2400" dirty="0" err="1" smtClean="0">
                <a:latin typeface="Arial" pitchFamily="34" charset="0"/>
                <a:cs typeface="Arial" pitchFamily="34" charset="0"/>
              </a:rPr>
              <a:t>crores</a:t>
            </a:r>
            <a:r>
              <a:rPr lang="en-US" sz="2400" dirty="0" smtClean="0">
                <a:latin typeface="Arial" pitchFamily="34" charset="0"/>
                <a:cs typeface="Arial" pitchFamily="34" charset="0"/>
              </a:rPr>
              <a:t>.</a:t>
            </a:r>
          </a:p>
          <a:p>
            <a:pPr algn="just">
              <a:buNone/>
            </a:pPr>
            <a:r>
              <a:rPr lang="en-US" sz="2400" b="1" dirty="0" smtClean="0">
                <a:latin typeface="Arial" pitchFamily="34" charset="0"/>
                <a:cs typeface="Arial" pitchFamily="34" charset="0"/>
              </a:rPr>
              <a:t>    Notified on February 09, 2018</a:t>
            </a:r>
          </a:p>
          <a:p>
            <a:pPr algn="just">
              <a:buNone/>
            </a:pPr>
            <a:r>
              <a:rPr lang="en-US" sz="2400" dirty="0" smtClean="0">
                <a:latin typeface="Arial" pitchFamily="34" charset="0"/>
                <a:cs typeface="Arial" pitchFamily="34" charset="0"/>
              </a:rPr>
              <a:t>   *substituted for “or” </a:t>
            </a:r>
            <a:r>
              <a:rPr lang="en-US" sz="2400" dirty="0" err="1" smtClean="0">
                <a:latin typeface="Arial" pitchFamily="34" charset="0"/>
                <a:cs typeface="Arial" pitchFamily="34" charset="0"/>
              </a:rPr>
              <a:t>w.e.f</a:t>
            </a:r>
            <a:r>
              <a:rPr lang="en-US" sz="2400" dirty="0" smtClean="0">
                <a:latin typeface="Arial" pitchFamily="34" charset="0"/>
                <a:cs typeface="Arial" pitchFamily="34" charset="0"/>
              </a:rPr>
              <a:t> 13.02.2015</a:t>
            </a:r>
          </a:p>
          <a:p>
            <a:pPr algn="just">
              <a:buNone/>
            </a:pPr>
            <a:endParaRPr lang="en-US" sz="2400" dirty="0" smtClean="0">
              <a:latin typeface="Arial" pitchFamily="34" charset="0"/>
              <a:cs typeface="Arial" pitchFamily="34" charset="0"/>
            </a:endParaRPr>
          </a:p>
          <a:p>
            <a:pPr algn="just"/>
            <a:r>
              <a:rPr lang="en-US" sz="2400" b="1" dirty="0" smtClean="0">
                <a:latin typeface="Arial" pitchFamily="34" charset="0"/>
                <a:cs typeface="Arial" pitchFamily="34" charset="0"/>
              </a:rPr>
              <a:t>Section 2(87)-</a:t>
            </a:r>
            <a:r>
              <a:rPr lang="en-US" sz="2400" dirty="0" smtClean="0">
                <a:latin typeface="Arial" pitchFamily="34" charset="0"/>
                <a:cs typeface="Arial" pitchFamily="34" charset="0"/>
              </a:rPr>
              <a:t>Substitution of </a:t>
            </a:r>
            <a:r>
              <a:rPr lang="en-US" sz="2400" b="1" dirty="0" smtClean="0">
                <a:latin typeface="Arial" pitchFamily="34" charset="0"/>
                <a:cs typeface="Arial" pitchFamily="34" charset="0"/>
              </a:rPr>
              <a:t>control over share capital </a:t>
            </a:r>
            <a:r>
              <a:rPr lang="en-US" sz="2400" dirty="0" smtClean="0">
                <a:latin typeface="Arial" pitchFamily="34" charset="0"/>
                <a:cs typeface="Arial" pitchFamily="34" charset="0"/>
              </a:rPr>
              <a:t>by </a:t>
            </a:r>
            <a:r>
              <a:rPr lang="en-US" sz="2400" b="1" dirty="0" smtClean="0">
                <a:latin typeface="Arial" pitchFamily="34" charset="0"/>
                <a:cs typeface="Arial" pitchFamily="34" charset="0"/>
              </a:rPr>
              <a:t>total voting power</a:t>
            </a:r>
            <a:r>
              <a:rPr lang="en-US" sz="2400" dirty="0" smtClean="0">
                <a:latin typeface="Arial" pitchFamily="34" charset="0"/>
                <a:cs typeface="Arial" pitchFamily="34" charset="0"/>
              </a:rPr>
              <a:t>-Subsidiary status.</a:t>
            </a:r>
          </a:p>
          <a:p>
            <a:pPr marL="109728" indent="0" algn="just">
              <a:buNone/>
            </a:pPr>
            <a:r>
              <a:rPr lang="en-US" sz="2400" b="1" dirty="0" smtClean="0">
                <a:latin typeface="Arial" pitchFamily="34" charset="0"/>
                <a:cs typeface="Arial" pitchFamily="34" charset="0"/>
              </a:rPr>
              <a:t>   Notified on May 07, 2018</a:t>
            </a:r>
          </a:p>
          <a:p>
            <a:pPr algn="just">
              <a:buNone/>
            </a:pPr>
            <a:endParaRPr lang="en-US" sz="2400" dirty="0" smtClean="0">
              <a:latin typeface="Arial" pitchFamily="34" charset="0"/>
              <a:cs typeface="Arial" pitchFamily="34" charset="0"/>
            </a:endParaRPr>
          </a:p>
          <a:p>
            <a:pPr algn="just"/>
            <a:r>
              <a:rPr lang="en-US" sz="2400" b="1" dirty="0" smtClean="0">
                <a:latin typeface="Arial" pitchFamily="34" charset="0"/>
                <a:cs typeface="Arial" pitchFamily="34" charset="0"/>
              </a:rPr>
              <a:t>Turnover - Section2(91)-</a:t>
            </a:r>
            <a:r>
              <a:rPr lang="en-US" sz="2400" dirty="0" smtClean="0">
                <a:latin typeface="Arial" pitchFamily="34" charset="0"/>
                <a:cs typeface="Arial" pitchFamily="34" charset="0"/>
              </a:rPr>
              <a:t> refers to gross revenue recognized in Accounts-Confusion due to  previous definition cleared . Confirms position as to Accrual Accounting.</a:t>
            </a:r>
          </a:p>
          <a:p>
            <a:pPr algn="just"/>
            <a:r>
              <a:rPr lang="en-US" sz="2400" dirty="0" smtClean="0">
                <a:latin typeface="Arial" pitchFamily="34" charset="0"/>
                <a:cs typeface="Arial" pitchFamily="34" charset="0"/>
              </a:rPr>
              <a:t> </a:t>
            </a:r>
            <a:r>
              <a:rPr lang="en-US" sz="2400" b="1" dirty="0" smtClean="0">
                <a:latin typeface="Arial" pitchFamily="34" charset="0"/>
                <a:cs typeface="Arial" pitchFamily="34" charset="0"/>
              </a:rPr>
              <a:t>Notified on February 09, 2018</a:t>
            </a:r>
            <a:endParaRPr lang="en-US" sz="2400" b="1"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Small Company- Section 2(85) Thresholds Eased</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65EB8D-7A55-41B4-97AF-09E316C6660F}" type="slidenum">
              <a:rPr lang="en-US" smtClean="0"/>
              <a:pPr/>
              <a:t>9</a:t>
            </a:fld>
            <a:endParaRPr lang="en-US"/>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4928</TotalTime>
  <Words>3515</Words>
  <Application>Microsoft Office PowerPoint</Application>
  <PresentationFormat>On-screen Show (4:3)</PresentationFormat>
  <Paragraphs>391</Paragraphs>
  <Slides>50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Lucida Sans Unicode</vt:lpstr>
      <vt:lpstr>Verdana</vt:lpstr>
      <vt:lpstr>Wingdings</vt:lpstr>
      <vt:lpstr>Wingdings 2</vt:lpstr>
      <vt:lpstr>Wingdings 3</vt:lpstr>
      <vt:lpstr>Concourse</vt:lpstr>
      <vt:lpstr> Critical Aspects of Companies (Amendment) Act, 2017                </vt:lpstr>
      <vt:lpstr>Associate Company- sec 2(6)</vt:lpstr>
      <vt:lpstr>Joint Venture</vt:lpstr>
      <vt:lpstr>Debentures -Sec 2(30)</vt:lpstr>
      <vt:lpstr>Associate Company to follow F.Y-Sec 2(41) Holding Company-Sec 2(46)</vt:lpstr>
      <vt:lpstr>Key Managerial Personnel-Sec.2(51) Net worth –Sec. 2(57)</vt:lpstr>
      <vt:lpstr>Related Party-Sec 2(76)</vt:lpstr>
      <vt:lpstr>Implication of Changes in RP</vt:lpstr>
      <vt:lpstr>Small Company- Section 2(85) Thresholds Eased</vt:lpstr>
      <vt:lpstr>Treatment of Company as non-corporate body</vt:lpstr>
      <vt:lpstr>Provisions relating to Memorandum of Association - Sec 4 (5)(i)</vt:lpstr>
      <vt:lpstr>PowerPoint Presentation</vt:lpstr>
      <vt:lpstr>Section 26 - Prospectus</vt:lpstr>
      <vt:lpstr>Section 42 - Substituted</vt:lpstr>
      <vt:lpstr>Changes in provisions relating to Public  Deposits</vt:lpstr>
      <vt:lpstr>Changes in provisions relating to Public  Deposits</vt:lpstr>
      <vt:lpstr>Changes in provisions relating to Public  Deposits</vt:lpstr>
      <vt:lpstr>Charges</vt:lpstr>
      <vt:lpstr>Provisions relating to declaration of Beneficial Interest - Substituted(Sec 90)(Notified -June 13, 2018)</vt:lpstr>
      <vt:lpstr>Provisions relating to declaration of Beneficial Interest (Sec 90)…contd</vt:lpstr>
      <vt:lpstr> Annual Return: Section 92</vt:lpstr>
      <vt:lpstr>Return of Promoters’ stake Changes - Section 93</vt:lpstr>
      <vt:lpstr>Section 96 – Relaxation of venue of AGM for unlisted cos.</vt:lpstr>
      <vt:lpstr>Relaxation regarding holding EGM</vt:lpstr>
      <vt:lpstr>Section 110-Postal Ballot</vt:lpstr>
      <vt:lpstr>Scope for  interim dividend-Section 123</vt:lpstr>
      <vt:lpstr>Consolidation of Associates’ Accounts – Section 129(3)</vt:lpstr>
      <vt:lpstr>Financial Statement, Board’s Report - Section 134</vt:lpstr>
      <vt:lpstr>Corporate Social Responsibility</vt:lpstr>
      <vt:lpstr>Section 136-Servicing of Annual Report</vt:lpstr>
      <vt:lpstr>Appointment of Auditors-Section 139-no ratification</vt:lpstr>
      <vt:lpstr>Changes relating to Directors- Section 149</vt:lpstr>
      <vt:lpstr>Relaxation relating to DIN-Section 152</vt:lpstr>
      <vt:lpstr>No Financial Deposit for Appointment of Independent Director – Section 160</vt:lpstr>
      <vt:lpstr>Provisions relating to Alternate Directors-Section 161</vt:lpstr>
      <vt:lpstr>Directors - appointment, disqualification and directorships</vt:lpstr>
      <vt:lpstr>Directors – disqualification, vacation, resignation </vt:lpstr>
      <vt:lpstr>Change in Board Meeting Process-Section 173 </vt:lpstr>
      <vt:lpstr>Relaxation  of limits on  exercise of borrowing powers-Section 180(1)( c ) </vt:lpstr>
      <vt:lpstr>Loans to Directors – Sec 185</vt:lpstr>
      <vt:lpstr>Loans to Directors – Sec 185…contd.</vt:lpstr>
      <vt:lpstr>Loans to Directors – Sec 185…contd.</vt:lpstr>
      <vt:lpstr>Loans to Directors – Sec 185…contd</vt:lpstr>
      <vt:lpstr>Loan and Investment by the Company - Sec 186</vt:lpstr>
      <vt:lpstr> Related Party Transactions-Section 188  Section 194 and 195 omitted  </vt:lpstr>
      <vt:lpstr>Section 196: Appointment of Director, WTD or Manager.</vt:lpstr>
      <vt:lpstr>No Central Govt. nod for payment of managerial remuneration in excess of limits-Sec 197 </vt:lpstr>
      <vt:lpstr>Compounding of offences-Section 441</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Companies (Amendment ) Bill,2016</dc:title>
  <dc:creator>vaibhavj</dc:creator>
  <cp:lastModifiedBy>Admin</cp:lastModifiedBy>
  <cp:revision>356</cp:revision>
  <cp:lastPrinted>2018-07-04T08:28:19Z</cp:lastPrinted>
  <dcterms:created xsi:type="dcterms:W3CDTF">2016-05-02T05:03:27Z</dcterms:created>
  <dcterms:modified xsi:type="dcterms:W3CDTF">2018-07-04T09:55:59Z</dcterms:modified>
</cp:coreProperties>
</file>