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 id="2147483720" r:id="rId2"/>
    <p:sldMasterId id="2147483768" r:id="rId3"/>
    <p:sldMasterId id="2147483804" r:id="rId4"/>
  </p:sldMasterIdLst>
  <p:notesMasterIdLst>
    <p:notesMasterId r:id="rId27"/>
  </p:notesMasterIdLst>
  <p:handoutMasterIdLst>
    <p:handoutMasterId r:id="rId28"/>
  </p:handoutMasterIdLst>
  <p:sldIdLst>
    <p:sldId id="333" r:id="rId5"/>
    <p:sldId id="320" r:id="rId6"/>
    <p:sldId id="336" r:id="rId7"/>
    <p:sldId id="299" r:id="rId8"/>
    <p:sldId id="337" r:id="rId9"/>
    <p:sldId id="338" r:id="rId10"/>
    <p:sldId id="339" r:id="rId11"/>
    <p:sldId id="365" r:id="rId12"/>
    <p:sldId id="347" r:id="rId13"/>
    <p:sldId id="348" r:id="rId14"/>
    <p:sldId id="355" r:id="rId15"/>
    <p:sldId id="352" r:id="rId16"/>
    <p:sldId id="360" r:id="rId17"/>
    <p:sldId id="341" r:id="rId18"/>
    <p:sldId id="357" r:id="rId19"/>
    <p:sldId id="345" r:id="rId20"/>
    <p:sldId id="364" r:id="rId21"/>
    <p:sldId id="312" r:id="rId22"/>
    <p:sldId id="307" r:id="rId23"/>
    <p:sldId id="344" r:id="rId24"/>
    <p:sldId id="343" r:id="rId25"/>
    <p:sldId id="328"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00"/>
    <a:srgbClr val="144088"/>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21" autoAdjust="0"/>
    <p:restoredTop sz="94485" autoAdjust="0"/>
  </p:normalViewPr>
  <p:slideViewPr>
    <p:cSldViewPr>
      <p:cViewPr varScale="1">
        <p:scale>
          <a:sx n="64" d="100"/>
          <a:sy n="64" d="100"/>
        </p:scale>
        <p:origin x="1578" y="-246"/>
      </p:cViewPr>
      <p:guideLst>
        <p:guide orient="horz" pos="2160"/>
        <p:guide pos="2880"/>
      </p:guideLst>
    </p:cSldViewPr>
  </p:slideViewPr>
  <p:notesTextViewPr>
    <p:cViewPr>
      <p:scale>
        <a:sx n="100" d="100"/>
        <a:sy n="100" d="100"/>
      </p:scale>
      <p:origin x="0" y="0"/>
    </p:cViewPr>
  </p:notesTextViewPr>
  <p:notesViewPr>
    <p:cSldViewPr>
      <p:cViewPr varScale="1">
        <p:scale>
          <a:sx n="55" d="100"/>
          <a:sy n="55" d="100"/>
        </p:scale>
        <p:origin x="288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B0F99C-2021-4852-A4AB-76D45BC64165}"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US"/>
        </a:p>
      </dgm:t>
    </dgm:pt>
    <dgm:pt modelId="{4175B8D0-ADD9-40A8-8510-0CD4656CBBDB}">
      <dgm:prSet phldrT="[Text]" custT="1"/>
      <dgm:spPr/>
      <dgm:t>
        <a:bodyPr/>
        <a:lstStyle/>
        <a:p>
          <a:r>
            <a:rPr lang="en-IN" sz="1600" b="1" dirty="0"/>
            <a:t>Eligibility</a:t>
          </a:r>
          <a:endParaRPr lang="en-US" sz="1600" b="1" dirty="0"/>
        </a:p>
      </dgm:t>
    </dgm:pt>
    <dgm:pt modelId="{2FBBC293-B13D-461B-87F9-5C7E42AF3153}" type="parTrans" cxnId="{A1D5EA27-A671-4B73-ABA1-F7E5722AFA6C}">
      <dgm:prSet/>
      <dgm:spPr/>
      <dgm:t>
        <a:bodyPr/>
        <a:lstStyle/>
        <a:p>
          <a:endParaRPr lang="en-US" sz="1600"/>
        </a:p>
      </dgm:t>
    </dgm:pt>
    <dgm:pt modelId="{34AB5276-7A27-4384-9B5B-6A0163ACE921}" type="sibTrans" cxnId="{A1D5EA27-A671-4B73-ABA1-F7E5722AFA6C}">
      <dgm:prSet/>
      <dgm:spPr/>
      <dgm:t>
        <a:bodyPr/>
        <a:lstStyle/>
        <a:p>
          <a:endParaRPr lang="en-US" sz="1600"/>
        </a:p>
      </dgm:t>
    </dgm:pt>
    <dgm:pt modelId="{ABD52AFC-5EAE-4D1E-B70F-C365914EAAA8}">
      <dgm:prSet phldrT="[Text]" custT="1"/>
      <dgm:spPr/>
      <dgm:t>
        <a:bodyPr/>
        <a:lstStyle/>
        <a:p>
          <a:r>
            <a:rPr lang="en-US" sz="1600" dirty="0"/>
            <a:t>Students who have passed Senior Secondary Examination (10+2 pattern) or appearing in Senior Secondary Examination (10+2)</a:t>
          </a:r>
        </a:p>
      </dgm:t>
    </dgm:pt>
    <dgm:pt modelId="{A91A139A-8737-4B12-9CBC-84E57D71E515}" type="parTrans" cxnId="{1BAFBC49-7CB9-49C7-A4D3-4B50406B9459}">
      <dgm:prSet/>
      <dgm:spPr/>
      <dgm:t>
        <a:bodyPr/>
        <a:lstStyle/>
        <a:p>
          <a:endParaRPr lang="en-US" sz="1600"/>
        </a:p>
      </dgm:t>
    </dgm:pt>
    <dgm:pt modelId="{A2A123E9-4099-4184-A705-5FFD67346E85}" type="sibTrans" cxnId="{1BAFBC49-7CB9-49C7-A4D3-4B50406B9459}">
      <dgm:prSet/>
      <dgm:spPr/>
      <dgm:t>
        <a:bodyPr/>
        <a:lstStyle/>
        <a:p>
          <a:endParaRPr lang="en-US" sz="1600"/>
        </a:p>
      </dgm:t>
    </dgm:pt>
    <dgm:pt modelId="{2D502A4D-35D9-40DE-977F-DBAC554E1BE5}">
      <dgm:prSet phldrT="[Text]" custT="1"/>
      <dgm:spPr/>
      <dgm:t>
        <a:bodyPr/>
        <a:lstStyle/>
        <a:p>
          <a:r>
            <a:rPr lang="en-IN" sz="1600" b="1" dirty="0"/>
            <a:t>Registration &amp; Examination</a:t>
          </a:r>
          <a:endParaRPr lang="en-US" sz="1600" b="1" dirty="0"/>
        </a:p>
      </dgm:t>
    </dgm:pt>
    <dgm:pt modelId="{2E6923F5-774F-4132-A1FC-B6E67CC8E68E}" type="parTrans" cxnId="{82CD3B55-50E9-48EA-8F97-AB5DC6C049F2}">
      <dgm:prSet/>
      <dgm:spPr/>
      <dgm:t>
        <a:bodyPr/>
        <a:lstStyle/>
        <a:p>
          <a:endParaRPr lang="en-US" sz="1600"/>
        </a:p>
      </dgm:t>
    </dgm:pt>
    <dgm:pt modelId="{65BE689E-A1F7-4A58-A7A6-434F8C75F22A}" type="sibTrans" cxnId="{82CD3B55-50E9-48EA-8F97-AB5DC6C049F2}">
      <dgm:prSet/>
      <dgm:spPr/>
      <dgm:t>
        <a:bodyPr/>
        <a:lstStyle/>
        <a:p>
          <a:endParaRPr lang="en-US" sz="1600"/>
        </a:p>
      </dgm:t>
    </dgm:pt>
    <dgm:pt modelId="{C373FBDE-CB69-433B-AE9B-C2BB7E1ADE5E}">
      <dgm:prSet phldrT="[Text]" custT="1"/>
      <dgm:spPr/>
      <dgm:t>
        <a:bodyPr/>
        <a:lstStyle/>
        <a:p>
          <a:r>
            <a:rPr lang="en-IN" sz="1600" dirty="0"/>
            <a:t>Register online  between </a:t>
          </a:r>
          <a:r>
            <a:rPr lang="en-IN" sz="1600" b="1" dirty="0"/>
            <a:t>16</a:t>
          </a:r>
          <a:r>
            <a:rPr lang="en-IN" sz="1600" b="1" baseline="30000" dirty="0"/>
            <a:t>th</a:t>
          </a:r>
          <a:r>
            <a:rPr lang="en-IN" sz="1600" b="1" dirty="0"/>
            <a:t> December to 15</a:t>
          </a:r>
          <a:r>
            <a:rPr lang="en-IN" sz="1600" b="1" baseline="30000" dirty="0"/>
            <a:t>th</a:t>
          </a:r>
          <a:r>
            <a:rPr lang="en-IN" sz="1600" b="1" dirty="0"/>
            <a:t> April</a:t>
          </a:r>
          <a:endParaRPr lang="en-US" sz="1600" dirty="0"/>
        </a:p>
      </dgm:t>
    </dgm:pt>
    <dgm:pt modelId="{C4FA7643-E954-4873-AD77-192328210E28}" type="parTrans" cxnId="{22E7A4B4-F230-48FC-B857-0B5DEA73811D}">
      <dgm:prSet/>
      <dgm:spPr/>
      <dgm:t>
        <a:bodyPr/>
        <a:lstStyle/>
        <a:p>
          <a:endParaRPr lang="en-US" sz="1600"/>
        </a:p>
      </dgm:t>
    </dgm:pt>
    <dgm:pt modelId="{5302CBA1-9953-4975-8E38-3BFA0E61A2CD}" type="sibTrans" cxnId="{22E7A4B4-F230-48FC-B857-0B5DEA73811D}">
      <dgm:prSet/>
      <dgm:spPr/>
      <dgm:t>
        <a:bodyPr/>
        <a:lstStyle/>
        <a:p>
          <a:endParaRPr lang="en-US" sz="1600"/>
        </a:p>
      </dgm:t>
    </dgm:pt>
    <dgm:pt modelId="{829BAC01-244D-416B-9C39-619FCBA99DFC}">
      <dgm:prSet phldrT="[Text]" custT="1"/>
      <dgm:spPr/>
      <dgm:t>
        <a:bodyPr/>
        <a:lstStyle/>
        <a:p>
          <a:r>
            <a:rPr lang="en-IN" sz="1600" dirty="0"/>
            <a:t>Register online between </a:t>
          </a:r>
          <a:r>
            <a:rPr lang="en-IN" sz="1600" b="1" dirty="0"/>
            <a:t>16</a:t>
          </a:r>
          <a:r>
            <a:rPr lang="en-IN" sz="1600" b="1" baseline="30000" dirty="0"/>
            <a:t>th</a:t>
          </a:r>
          <a:r>
            <a:rPr lang="en-IN" sz="1600" b="1" dirty="0"/>
            <a:t> June to 15</a:t>
          </a:r>
          <a:r>
            <a:rPr lang="en-IN" sz="1600" b="1" baseline="30000" dirty="0"/>
            <a:t>th</a:t>
          </a:r>
          <a:r>
            <a:rPr lang="en-IN" sz="1600" b="1" dirty="0"/>
            <a:t> October</a:t>
          </a:r>
          <a:endParaRPr lang="en-US" sz="1600" dirty="0"/>
        </a:p>
      </dgm:t>
    </dgm:pt>
    <dgm:pt modelId="{3FA1BFF8-5408-4CCB-BC92-CD8F20197A3F}" type="parTrans" cxnId="{613A4B5D-58F1-47A5-A301-7F32A7264BEE}">
      <dgm:prSet/>
      <dgm:spPr/>
      <dgm:t>
        <a:bodyPr/>
        <a:lstStyle/>
        <a:p>
          <a:endParaRPr lang="en-US" sz="1600"/>
        </a:p>
      </dgm:t>
    </dgm:pt>
    <dgm:pt modelId="{AF607391-CA82-4F17-8A4E-2ACFBD1AB2B5}" type="sibTrans" cxnId="{613A4B5D-58F1-47A5-A301-7F32A7264BEE}">
      <dgm:prSet/>
      <dgm:spPr/>
      <dgm:t>
        <a:bodyPr/>
        <a:lstStyle/>
        <a:p>
          <a:endParaRPr lang="en-US" sz="1600"/>
        </a:p>
      </dgm:t>
    </dgm:pt>
    <dgm:pt modelId="{75FB8CF7-05EC-4673-8292-A142117F161B}">
      <dgm:prSet phldrT="[Text]" custT="1"/>
      <dgm:spPr/>
      <dgm:t>
        <a:bodyPr/>
        <a:lstStyle/>
        <a:p>
          <a:r>
            <a:rPr lang="en-IN" sz="1600" b="1" dirty="0"/>
            <a:t>Fees</a:t>
          </a:r>
          <a:endParaRPr lang="en-US" sz="1600" b="1" dirty="0"/>
        </a:p>
      </dgm:t>
    </dgm:pt>
    <dgm:pt modelId="{812C4551-E3F0-40BB-922D-919A83AB6C38}" type="parTrans" cxnId="{D04FE0E8-7059-49E9-8D94-162F342260BA}">
      <dgm:prSet/>
      <dgm:spPr/>
      <dgm:t>
        <a:bodyPr/>
        <a:lstStyle/>
        <a:p>
          <a:endParaRPr lang="en-US" sz="1600"/>
        </a:p>
      </dgm:t>
    </dgm:pt>
    <dgm:pt modelId="{F3B814A5-A7F6-462A-86E0-13C95AD171CF}" type="sibTrans" cxnId="{D04FE0E8-7059-49E9-8D94-162F342260BA}">
      <dgm:prSet/>
      <dgm:spPr/>
      <dgm:t>
        <a:bodyPr/>
        <a:lstStyle/>
        <a:p>
          <a:endParaRPr lang="en-US" sz="1600"/>
        </a:p>
      </dgm:t>
    </dgm:pt>
    <dgm:pt modelId="{6EFB37F1-8CBC-4F0F-B9CE-CBA90004F6A8}">
      <dgm:prSet custT="1"/>
      <dgm:spPr/>
      <dgm:t>
        <a:bodyPr/>
        <a:lstStyle/>
        <a:p>
          <a:r>
            <a:rPr lang="en-IN" sz="1600" dirty="0"/>
            <a:t>Register online between </a:t>
          </a:r>
          <a:r>
            <a:rPr lang="en-IN" sz="1600" b="1" dirty="0"/>
            <a:t>16</a:t>
          </a:r>
          <a:r>
            <a:rPr lang="en-IN" sz="1600" b="1" baseline="30000" dirty="0"/>
            <a:t>th</a:t>
          </a:r>
          <a:r>
            <a:rPr lang="en-IN" sz="1600" b="1" dirty="0"/>
            <a:t> April  to 15</a:t>
          </a:r>
          <a:r>
            <a:rPr lang="en-IN" sz="1600" b="1" baseline="30000" dirty="0"/>
            <a:t>th</a:t>
          </a:r>
          <a:r>
            <a:rPr lang="en-IN" sz="1600" b="1" dirty="0"/>
            <a:t> June</a:t>
          </a:r>
          <a:endParaRPr lang="en-US" sz="1600" dirty="0"/>
        </a:p>
      </dgm:t>
    </dgm:pt>
    <dgm:pt modelId="{14ED3005-27DE-4178-99C9-F27846A85863}" type="parTrans" cxnId="{96082723-4771-4920-B5B3-14C0E7C84C70}">
      <dgm:prSet/>
      <dgm:spPr/>
      <dgm:t>
        <a:bodyPr/>
        <a:lstStyle/>
        <a:p>
          <a:endParaRPr lang="en-US" sz="1600"/>
        </a:p>
      </dgm:t>
    </dgm:pt>
    <dgm:pt modelId="{D58EA2B8-1A51-4D21-9E1A-8E93FD25F5AA}" type="sibTrans" cxnId="{96082723-4771-4920-B5B3-14C0E7C84C70}">
      <dgm:prSet/>
      <dgm:spPr/>
      <dgm:t>
        <a:bodyPr/>
        <a:lstStyle/>
        <a:p>
          <a:endParaRPr lang="en-US" sz="1600"/>
        </a:p>
      </dgm:t>
    </dgm:pt>
    <dgm:pt modelId="{9D036C02-13B5-44A8-BC91-BA4BBD4DED8A}">
      <dgm:prSet custT="1"/>
      <dgm:spPr/>
      <dgm:t>
        <a:bodyPr/>
        <a:lstStyle/>
        <a:p>
          <a:r>
            <a:rPr lang="en-IN" sz="1600" dirty="0"/>
            <a:t>Register online between </a:t>
          </a:r>
          <a:r>
            <a:rPr lang="en-IN" sz="1600" b="1" dirty="0"/>
            <a:t>16</a:t>
          </a:r>
          <a:r>
            <a:rPr lang="en-IN" sz="1600" b="1" baseline="30000" dirty="0"/>
            <a:t>th</a:t>
          </a:r>
          <a:r>
            <a:rPr lang="en-IN" sz="1600" b="1" dirty="0"/>
            <a:t> October to 15</a:t>
          </a:r>
          <a:r>
            <a:rPr lang="en-IN" sz="1600" b="1" baseline="30000" dirty="0"/>
            <a:t>th</a:t>
          </a:r>
          <a:r>
            <a:rPr lang="en-IN" sz="1600" b="1" dirty="0"/>
            <a:t> December</a:t>
          </a:r>
          <a:endParaRPr lang="en-US" sz="1600" dirty="0"/>
        </a:p>
      </dgm:t>
    </dgm:pt>
    <dgm:pt modelId="{C3107175-76F2-4591-954B-02DAE7DB5889}" type="parTrans" cxnId="{2C81AC64-3C5E-4273-B015-90FC6B20BEE5}">
      <dgm:prSet/>
      <dgm:spPr/>
      <dgm:t>
        <a:bodyPr/>
        <a:lstStyle/>
        <a:p>
          <a:endParaRPr lang="en-US" sz="1600"/>
        </a:p>
      </dgm:t>
    </dgm:pt>
    <dgm:pt modelId="{1F945484-4B48-4B41-9E85-E9897FB229A2}" type="sibTrans" cxnId="{2C81AC64-3C5E-4273-B015-90FC6B20BEE5}">
      <dgm:prSet/>
      <dgm:spPr/>
      <dgm:t>
        <a:bodyPr/>
        <a:lstStyle/>
        <a:p>
          <a:endParaRPr lang="en-US" sz="1600"/>
        </a:p>
      </dgm:t>
    </dgm:pt>
    <dgm:pt modelId="{31E30292-59C7-4F5D-BB50-EBC5E3FE2F81}">
      <dgm:prSet phldrT="[Text]" custT="1"/>
      <dgm:spPr/>
      <dgm:t>
        <a:bodyPr/>
        <a:lstStyle/>
        <a:p>
          <a:r>
            <a:rPr lang="en-IN" sz="1600" dirty="0"/>
            <a:t>Registration Fee  for CSEET : </a:t>
          </a:r>
          <a:r>
            <a:rPr lang="en-IN" sz="1600" dirty="0" err="1"/>
            <a:t>Rs</a:t>
          </a:r>
          <a:r>
            <a:rPr lang="en-IN" sz="1600"/>
            <a:t>. 1500</a:t>
          </a:r>
          <a:r>
            <a:rPr lang="en-IN" sz="1600" dirty="0"/>
            <a:t>/-</a:t>
          </a:r>
          <a:endParaRPr lang="en-US" sz="1600" dirty="0"/>
        </a:p>
      </dgm:t>
    </dgm:pt>
    <dgm:pt modelId="{F9B5641B-2F56-4C61-8311-F111E7B5BAB1}" type="sibTrans" cxnId="{3A3C8C2C-A814-487B-AED2-B634DC1AC836}">
      <dgm:prSet/>
      <dgm:spPr/>
      <dgm:t>
        <a:bodyPr/>
        <a:lstStyle/>
        <a:p>
          <a:endParaRPr lang="en-US" sz="1600"/>
        </a:p>
      </dgm:t>
    </dgm:pt>
    <dgm:pt modelId="{F1096106-4F22-429A-A981-24CF39AA094C}" type="parTrans" cxnId="{3A3C8C2C-A814-487B-AED2-B634DC1AC836}">
      <dgm:prSet/>
      <dgm:spPr/>
      <dgm:t>
        <a:bodyPr/>
        <a:lstStyle/>
        <a:p>
          <a:endParaRPr lang="en-US" sz="1600"/>
        </a:p>
      </dgm:t>
    </dgm:pt>
    <dgm:pt modelId="{2A494839-6AD9-412E-844B-25CC749E2AD2}">
      <dgm:prSet custT="1"/>
      <dgm:spPr/>
      <dgm:t>
        <a:bodyPr/>
        <a:lstStyle/>
        <a:p>
          <a:r>
            <a:rPr lang="en-IN" sz="1600" i="1" dirty="0">
              <a:solidFill>
                <a:schemeClr val="accent2"/>
              </a:solidFill>
            </a:rPr>
            <a:t>Exam in 2</a:t>
          </a:r>
          <a:r>
            <a:rPr lang="en-IN" sz="1600" i="1" baseline="30000" dirty="0">
              <a:solidFill>
                <a:schemeClr val="accent2"/>
              </a:solidFill>
            </a:rPr>
            <a:t>nd</a:t>
          </a:r>
          <a:r>
            <a:rPr lang="en-IN" sz="1600" i="1" dirty="0">
              <a:solidFill>
                <a:schemeClr val="accent2"/>
              </a:solidFill>
            </a:rPr>
            <a:t>/3</a:t>
          </a:r>
          <a:r>
            <a:rPr lang="en-IN" sz="1600" i="1" baseline="30000" dirty="0">
              <a:solidFill>
                <a:schemeClr val="accent2"/>
              </a:solidFill>
            </a:rPr>
            <a:t>rd</a:t>
          </a:r>
          <a:r>
            <a:rPr lang="en-IN" sz="1600" i="1" dirty="0">
              <a:solidFill>
                <a:schemeClr val="accent2"/>
              </a:solidFill>
            </a:rPr>
            <a:t> week of July</a:t>
          </a:r>
          <a:endParaRPr lang="en-US" sz="1600" i="1" dirty="0">
            <a:solidFill>
              <a:schemeClr val="accent2"/>
            </a:solidFill>
          </a:endParaRPr>
        </a:p>
      </dgm:t>
    </dgm:pt>
    <dgm:pt modelId="{82D7EA57-5549-4A14-A5C4-33663216735B}" type="parTrans" cxnId="{84B138FD-F0A2-44E1-ADA2-66D0D786E5C9}">
      <dgm:prSet/>
      <dgm:spPr/>
      <dgm:t>
        <a:bodyPr/>
        <a:lstStyle/>
        <a:p>
          <a:endParaRPr lang="en-IN"/>
        </a:p>
      </dgm:t>
    </dgm:pt>
    <dgm:pt modelId="{4AA12151-7F7A-44DA-8A49-12F6100E1C75}" type="sibTrans" cxnId="{84B138FD-F0A2-44E1-ADA2-66D0D786E5C9}">
      <dgm:prSet/>
      <dgm:spPr/>
      <dgm:t>
        <a:bodyPr/>
        <a:lstStyle/>
        <a:p>
          <a:endParaRPr lang="en-IN"/>
        </a:p>
      </dgm:t>
    </dgm:pt>
    <dgm:pt modelId="{A9A2B435-5FBC-4184-94C6-99EF19BB7EC0}">
      <dgm:prSet phldrT="[Text]" custT="1"/>
      <dgm:spPr/>
      <dgm:t>
        <a:bodyPr/>
        <a:lstStyle/>
        <a:p>
          <a:r>
            <a:rPr lang="en-IN" sz="1600" i="1" dirty="0">
              <a:solidFill>
                <a:schemeClr val="accent2"/>
              </a:solidFill>
            </a:rPr>
            <a:t>Exam in 2</a:t>
          </a:r>
          <a:r>
            <a:rPr lang="en-IN" sz="1600" i="1" baseline="30000" dirty="0">
              <a:solidFill>
                <a:schemeClr val="accent2"/>
              </a:solidFill>
            </a:rPr>
            <a:t>nd</a:t>
          </a:r>
          <a:r>
            <a:rPr lang="en-IN" sz="1600" i="1" dirty="0">
              <a:solidFill>
                <a:schemeClr val="accent2"/>
              </a:solidFill>
            </a:rPr>
            <a:t> /3</a:t>
          </a:r>
          <a:r>
            <a:rPr lang="en-IN" sz="1600" i="1" baseline="30000" dirty="0">
              <a:solidFill>
                <a:schemeClr val="accent2"/>
              </a:solidFill>
            </a:rPr>
            <a:t>rd</a:t>
          </a:r>
          <a:r>
            <a:rPr lang="en-IN" sz="1600" i="1" dirty="0">
              <a:solidFill>
                <a:schemeClr val="accent2"/>
              </a:solidFill>
            </a:rPr>
            <a:t> week of </a:t>
          </a:r>
          <a:r>
            <a:rPr lang="en-IN" sz="1600" b="0" i="1" dirty="0">
              <a:solidFill>
                <a:schemeClr val="accent2"/>
              </a:solidFill>
            </a:rPr>
            <a:t>November</a:t>
          </a:r>
          <a:r>
            <a:rPr lang="en-IN" sz="1600" i="1" dirty="0">
              <a:solidFill>
                <a:schemeClr val="accent2"/>
              </a:solidFill>
            </a:rPr>
            <a:t> </a:t>
          </a:r>
          <a:endParaRPr lang="en-US" sz="1600" i="1" dirty="0">
            <a:solidFill>
              <a:schemeClr val="accent2"/>
            </a:solidFill>
          </a:endParaRPr>
        </a:p>
      </dgm:t>
    </dgm:pt>
    <dgm:pt modelId="{0150AA32-1408-404E-9C76-5CC4F1DEE59E}" type="parTrans" cxnId="{D3C2A994-D80D-4257-A32C-D03135D1195E}">
      <dgm:prSet/>
      <dgm:spPr/>
      <dgm:t>
        <a:bodyPr/>
        <a:lstStyle/>
        <a:p>
          <a:endParaRPr lang="en-IN"/>
        </a:p>
      </dgm:t>
    </dgm:pt>
    <dgm:pt modelId="{FB931A87-67FF-4F0A-8939-B3EB35C5D0C7}" type="sibTrans" cxnId="{D3C2A994-D80D-4257-A32C-D03135D1195E}">
      <dgm:prSet/>
      <dgm:spPr/>
      <dgm:t>
        <a:bodyPr/>
        <a:lstStyle/>
        <a:p>
          <a:endParaRPr lang="en-IN"/>
        </a:p>
      </dgm:t>
    </dgm:pt>
    <dgm:pt modelId="{2F017A81-CB2E-44B3-A346-F9A50394B291}">
      <dgm:prSet custT="1"/>
      <dgm:spPr/>
      <dgm:t>
        <a:bodyPr/>
        <a:lstStyle/>
        <a:p>
          <a:r>
            <a:rPr lang="en-IN" sz="1600" i="1" dirty="0">
              <a:solidFill>
                <a:schemeClr val="accent2"/>
              </a:solidFill>
            </a:rPr>
            <a:t>Exam in 2</a:t>
          </a:r>
          <a:r>
            <a:rPr lang="en-IN" sz="1600" i="1" baseline="30000" dirty="0">
              <a:solidFill>
                <a:schemeClr val="accent2"/>
              </a:solidFill>
            </a:rPr>
            <a:t>nd</a:t>
          </a:r>
          <a:r>
            <a:rPr lang="en-IN" sz="1600" i="1" dirty="0">
              <a:solidFill>
                <a:schemeClr val="accent2"/>
              </a:solidFill>
            </a:rPr>
            <a:t> /3</a:t>
          </a:r>
          <a:r>
            <a:rPr lang="en-IN" sz="1600" i="1" baseline="30000" dirty="0">
              <a:solidFill>
                <a:schemeClr val="accent2"/>
              </a:solidFill>
            </a:rPr>
            <a:t>rd</a:t>
          </a:r>
          <a:r>
            <a:rPr lang="en-IN" sz="1600" i="1" dirty="0">
              <a:solidFill>
                <a:schemeClr val="accent2"/>
              </a:solidFill>
            </a:rPr>
            <a:t> week </a:t>
          </a:r>
          <a:r>
            <a:rPr lang="en-IN" sz="1600" b="0" i="0" dirty="0">
              <a:solidFill>
                <a:schemeClr val="accent2"/>
              </a:solidFill>
            </a:rPr>
            <a:t>of January  </a:t>
          </a:r>
          <a:endParaRPr lang="en-US" sz="1600" b="0" i="0" dirty="0">
            <a:solidFill>
              <a:schemeClr val="accent2"/>
            </a:solidFill>
          </a:endParaRPr>
        </a:p>
      </dgm:t>
    </dgm:pt>
    <dgm:pt modelId="{F0196AF7-79F1-4AE0-A4FD-118D2511E20D}" type="parTrans" cxnId="{9760890D-6372-4A21-97AF-3A180492F533}">
      <dgm:prSet/>
      <dgm:spPr/>
      <dgm:t>
        <a:bodyPr/>
        <a:lstStyle/>
        <a:p>
          <a:endParaRPr lang="en-IN"/>
        </a:p>
      </dgm:t>
    </dgm:pt>
    <dgm:pt modelId="{DDEC302D-9BB5-4FAE-BA8A-6AF4B5A8BFBF}" type="sibTrans" cxnId="{9760890D-6372-4A21-97AF-3A180492F533}">
      <dgm:prSet/>
      <dgm:spPr/>
      <dgm:t>
        <a:bodyPr/>
        <a:lstStyle/>
        <a:p>
          <a:endParaRPr lang="en-IN"/>
        </a:p>
      </dgm:t>
    </dgm:pt>
    <dgm:pt modelId="{58535064-8B3F-46E9-8B6A-8D48A6BC8544}">
      <dgm:prSet phldrT="[Text]" custT="1"/>
      <dgm:spPr/>
      <dgm:t>
        <a:bodyPr/>
        <a:lstStyle/>
        <a:p>
          <a:r>
            <a:rPr lang="en-IN" sz="1600" i="1" dirty="0">
              <a:solidFill>
                <a:schemeClr val="accent2"/>
              </a:solidFill>
            </a:rPr>
            <a:t>Exam in 2</a:t>
          </a:r>
          <a:r>
            <a:rPr lang="en-IN" sz="1600" i="1" baseline="30000" dirty="0">
              <a:solidFill>
                <a:schemeClr val="accent2"/>
              </a:solidFill>
            </a:rPr>
            <a:t>nd</a:t>
          </a:r>
          <a:r>
            <a:rPr lang="en-IN" sz="1600" i="1" dirty="0">
              <a:solidFill>
                <a:schemeClr val="accent2"/>
              </a:solidFill>
            </a:rPr>
            <a:t>/3</a:t>
          </a:r>
          <a:r>
            <a:rPr lang="en-IN" sz="1600" i="1" baseline="30000" dirty="0">
              <a:solidFill>
                <a:schemeClr val="accent2"/>
              </a:solidFill>
            </a:rPr>
            <a:t>rd</a:t>
          </a:r>
          <a:r>
            <a:rPr lang="en-IN" sz="1600" i="1" dirty="0">
              <a:solidFill>
                <a:schemeClr val="accent2"/>
              </a:solidFill>
            </a:rPr>
            <a:t> week of May</a:t>
          </a:r>
          <a:endParaRPr lang="en-US" sz="1600" dirty="0"/>
        </a:p>
      </dgm:t>
    </dgm:pt>
    <dgm:pt modelId="{1475ACF8-BAE5-42F1-8013-5830019A82B9}" type="parTrans" cxnId="{2418F1A3-F09B-4B9C-B439-8466FE08D6A3}">
      <dgm:prSet/>
      <dgm:spPr/>
      <dgm:t>
        <a:bodyPr/>
        <a:lstStyle/>
        <a:p>
          <a:endParaRPr lang="en-IN"/>
        </a:p>
      </dgm:t>
    </dgm:pt>
    <dgm:pt modelId="{96CC634D-7D7E-41C4-A564-79C3D413D962}" type="sibTrans" cxnId="{2418F1A3-F09B-4B9C-B439-8466FE08D6A3}">
      <dgm:prSet/>
      <dgm:spPr/>
      <dgm:t>
        <a:bodyPr/>
        <a:lstStyle/>
        <a:p>
          <a:endParaRPr lang="en-IN"/>
        </a:p>
      </dgm:t>
    </dgm:pt>
    <dgm:pt modelId="{C8F66078-0E4F-4A43-8543-015EA2D17F1A}">
      <dgm:prSet phldrT="[Text]" custT="1"/>
      <dgm:spPr/>
      <dgm:t>
        <a:bodyPr/>
        <a:lstStyle/>
        <a:p>
          <a:r>
            <a:rPr lang="en-IN" sz="1600" dirty="0"/>
            <a:t>(Fee Particulars: Registration Fee </a:t>
          </a:r>
          <a:r>
            <a:rPr lang="en-IN" sz="1600" dirty="0" err="1"/>
            <a:t>Rs</a:t>
          </a:r>
          <a:r>
            <a:rPr lang="en-IN" sz="1600" dirty="0"/>
            <a:t>. 1000 /- + CSEET Reference Book (MCQ based sample questions) - </a:t>
          </a:r>
          <a:r>
            <a:rPr lang="en-IN" sz="1600" dirty="0" err="1"/>
            <a:t>Rs</a:t>
          </a:r>
          <a:r>
            <a:rPr lang="en-IN" sz="1600" dirty="0"/>
            <a:t>. 500/-)</a:t>
          </a:r>
          <a:endParaRPr lang="en-US" sz="1600" dirty="0"/>
        </a:p>
      </dgm:t>
    </dgm:pt>
    <dgm:pt modelId="{27460698-B905-4B87-951B-CBE82C9847F7}" type="parTrans" cxnId="{84E2FC45-DEB3-4FFD-802D-9D03A82066C9}">
      <dgm:prSet/>
      <dgm:spPr/>
      <dgm:t>
        <a:bodyPr/>
        <a:lstStyle/>
        <a:p>
          <a:endParaRPr lang="en-IN"/>
        </a:p>
      </dgm:t>
    </dgm:pt>
    <dgm:pt modelId="{02ED22C8-E467-41F8-888E-A609F4688BF6}" type="sibTrans" cxnId="{84E2FC45-DEB3-4FFD-802D-9D03A82066C9}">
      <dgm:prSet/>
      <dgm:spPr/>
      <dgm:t>
        <a:bodyPr/>
        <a:lstStyle/>
        <a:p>
          <a:endParaRPr lang="en-IN"/>
        </a:p>
      </dgm:t>
    </dgm:pt>
    <dgm:pt modelId="{FC318C96-168A-49E4-BED1-691CF474F61B}" type="pres">
      <dgm:prSet presAssocID="{A2B0F99C-2021-4852-A4AB-76D45BC64165}" presName="linearFlow" presStyleCnt="0">
        <dgm:presLayoutVars>
          <dgm:dir/>
          <dgm:animLvl val="lvl"/>
          <dgm:resizeHandles val="exact"/>
        </dgm:presLayoutVars>
      </dgm:prSet>
      <dgm:spPr/>
    </dgm:pt>
    <dgm:pt modelId="{9C6C1DF3-FC2F-4B21-947E-8F1AE961F03E}" type="pres">
      <dgm:prSet presAssocID="{4175B8D0-ADD9-40A8-8510-0CD4656CBBDB}" presName="composite" presStyleCnt="0"/>
      <dgm:spPr/>
    </dgm:pt>
    <dgm:pt modelId="{A6098C2E-C3B0-47D3-9FD6-0D1B3704E093}" type="pres">
      <dgm:prSet presAssocID="{4175B8D0-ADD9-40A8-8510-0CD4656CBBDB}" presName="parentText" presStyleLbl="alignNode1" presStyleIdx="0" presStyleCnt="3">
        <dgm:presLayoutVars>
          <dgm:chMax val="1"/>
          <dgm:bulletEnabled val="1"/>
        </dgm:presLayoutVars>
      </dgm:prSet>
      <dgm:spPr/>
    </dgm:pt>
    <dgm:pt modelId="{D8EE6353-ECED-437C-8CB9-3F3B0C75507E}" type="pres">
      <dgm:prSet presAssocID="{4175B8D0-ADD9-40A8-8510-0CD4656CBBDB}" presName="descendantText" presStyleLbl="alignAcc1" presStyleIdx="0" presStyleCnt="3" custScaleY="114225">
        <dgm:presLayoutVars>
          <dgm:bulletEnabled val="1"/>
        </dgm:presLayoutVars>
      </dgm:prSet>
      <dgm:spPr/>
    </dgm:pt>
    <dgm:pt modelId="{3392FF14-1F5F-4A4D-B113-C4F9988BB79D}" type="pres">
      <dgm:prSet presAssocID="{34AB5276-7A27-4384-9B5B-6A0163ACE921}" presName="sp" presStyleCnt="0"/>
      <dgm:spPr/>
    </dgm:pt>
    <dgm:pt modelId="{376E1A78-9F1F-4C55-8673-16A4EBBE9D55}" type="pres">
      <dgm:prSet presAssocID="{2D502A4D-35D9-40DE-977F-DBAC554E1BE5}" presName="composite" presStyleCnt="0"/>
      <dgm:spPr/>
    </dgm:pt>
    <dgm:pt modelId="{33253BD4-8594-4178-B85B-12373DFFCAF9}" type="pres">
      <dgm:prSet presAssocID="{2D502A4D-35D9-40DE-977F-DBAC554E1BE5}" presName="parentText" presStyleLbl="alignNode1" presStyleIdx="1" presStyleCnt="3" custLinFactNeighborY="-12221">
        <dgm:presLayoutVars>
          <dgm:chMax val="1"/>
          <dgm:bulletEnabled val="1"/>
        </dgm:presLayoutVars>
      </dgm:prSet>
      <dgm:spPr/>
    </dgm:pt>
    <dgm:pt modelId="{9E227529-C8DD-4ACC-AA7A-302B39F69035}" type="pres">
      <dgm:prSet presAssocID="{2D502A4D-35D9-40DE-977F-DBAC554E1BE5}" presName="descendantText" presStyleLbl="alignAcc1" presStyleIdx="1" presStyleCnt="3" custScaleY="229562" custLinFactNeighborY="-9738">
        <dgm:presLayoutVars>
          <dgm:bulletEnabled val="1"/>
        </dgm:presLayoutVars>
      </dgm:prSet>
      <dgm:spPr/>
    </dgm:pt>
    <dgm:pt modelId="{F41E6D96-A1DD-448D-9E3F-2C5A01847113}" type="pres">
      <dgm:prSet presAssocID="{65BE689E-A1F7-4A58-A7A6-434F8C75F22A}" presName="sp" presStyleCnt="0"/>
      <dgm:spPr/>
    </dgm:pt>
    <dgm:pt modelId="{E5A2DE33-C184-4C8E-9412-DD94E0B8FCEA}" type="pres">
      <dgm:prSet presAssocID="{75FB8CF7-05EC-4673-8292-A142117F161B}" presName="composite" presStyleCnt="0"/>
      <dgm:spPr/>
    </dgm:pt>
    <dgm:pt modelId="{E64742BF-23A0-495B-A468-393242D46481}" type="pres">
      <dgm:prSet presAssocID="{75FB8CF7-05EC-4673-8292-A142117F161B}" presName="parentText" presStyleLbl="alignNode1" presStyleIdx="2" presStyleCnt="3">
        <dgm:presLayoutVars>
          <dgm:chMax val="1"/>
          <dgm:bulletEnabled val="1"/>
        </dgm:presLayoutVars>
      </dgm:prSet>
      <dgm:spPr/>
    </dgm:pt>
    <dgm:pt modelId="{81E426B9-5239-42DC-B5C7-D9E029D0FF8E}" type="pres">
      <dgm:prSet presAssocID="{75FB8CF7-05EC-4673-8292-A142117F161B}" presName="descendantText" presStyleLbl="alignAcc1" presStyleIdx="2" presStyleCnt="3" custScaleY="85613">
        <dgm:presLayoutVars>
          <dgm:bulletEnabled val="1"/>
        </dgm:presLayoutVars>
      </dgm:prSet>
      <dgm:spPr/>
    </dgm:pt>
  </dgm:ptLst>
  <dgm:cxnLst>
    <dgm:cxn modelId="{8AC63A0B-E9F4-4807-9643-DD5FAD168A87}" type="presOf" srcId="{31E30292-59C7-4F5D-BB50-EBC5E3FE2F81}" destId="{81E426B9-5239-42DC-B5C7-D9E029D0FF8E}" srcOrd="0" destOrd="0" presId="urn:microsoft.com/office/officeart/2005/8/layout/chevron2"/>
    <dgm:cxn modelId="{9760890D-6372-4A21-97AF-3A180492F533}" srcId="{9D036C02-13B5-44A8-BC91-BA4BBD4DED8A}" destId="{2F017A81-CB2E-44B3-A346-F9A50394B291}" srcOrd="0" destOrd="0" parTransId="{F0196AF7-79F1-4AE0-A4FD-118D2511E20D}" sibTransId="{DDEC302D-9BB5-4FAE-BA8A-6AF4B5A8BFBF}"/>
    <dgm:cxn modelId="{96082723-4771-4920-B5B3-14C0E7C84C70}" srcId="{2D502A4D-35D9-40DE-977F-DBAC554E1BE5}" destId="{6EFB37F1-8CBC-4F0F-B9CE-CBA90004F6A8}" srcOrd="2" destOrd="0" parTransId="{14ED3005-27DE-4178-99C9-F27846A85863}" sibTransId="{D58EA2B8-1A51-4D21-9E1A-8E93FD25F5AA}"/>
    <dgm:cxn modelId="{A1D5EA27-A671-4B73-ABA1-F7E5722AFA6C}" srcId="{A2B0F99C-2021-4852-A4AB-76D45BC64165}" destId="{4175B8D0-ADD9-40A8-8510-0CD4656CBBDB}" srcOrd="0" destOrd="0" parTransId="{2FBBC293-B13D-461B-87F9-5C7E42AF3153}" sibTransId="{34AB5276-7A27-4384-9B5B-6A0163ACE921}"/>
    <dgm:cxn modelId="{3A3C8C2C-A814-487B-AED2-B634DC1AC836}" srcId="{75FB8CF7-05EC-4673-8292-A142117F161B}" destId="{31E30292-59C7-4F5D-BB50-EBC5E3FE2F81}" srcOrd="0" destOrd="0" parTransId="{F1096106-4F22-429A-A981-24CF39AA094C}" sibTransId="{F9B5641B-2F56-4C61-8311-F111E7B5BAB1}"/>
    <dgm:cxn modelId="{B0C48E2E-0456-4B65-8484-883A7DAACA49}" type="presOf" srcId="{829BAC01-244D-416B-9C39-619FCBA99DFC}" destId="{9E227529-C8DD-4ACC-AA7A-302B39F69035}" srcOrd="0" destOrd="4" presId="urn:microsoft.com/office/officeart/2005/8/layout/chevron2"/>
    <dgm:cxn modelId="{4439FE38-4521-401A-91E9-1DB5D0CA23BB}" type="presOf" srcId="{A9A2B435-5FBC-4184-94C6-99EF19BB7EC0}" destId="{9E227529-C8DD-4ACC-AA7A-302B39F69035}" srcOrd="0" destOrd="5" presId="urn:microsoft.com/office/officeart/2005/8/layout/chevron2"/>
    <dgm:cxn modelId="{45D9AF5C-86A7-4DC4-A16C-036E47773DF9}" type="presOf" srcId="{75FB8CF7-05EC-4673-8292-A142117F161B}" destId="{E64742BF-23A0-495B-A468-393242D46481}" srcOrd="0" destOrd="0" presId="urn:microsoft.com/office/officeart/2005/8/layout/chevron2"/>
    <dgm:cxn modelId="{613A4B5D-58F1-47A5-A301-7F32A7264BEE}" srcId="{2D502A4D-35D9-40DE-977F-DBAC554E1BE5}" destId="{829BAC01-244D-416B-9C39-619FCBA99DFC}" srcOrd="3" destOrd="0" parTransId="{3FA1BFF8-5408-4CCB-BC92-CD8F20197A3F}" sibTransId="{AF607391-CA82-4F17-8A4E-2ACFBD1AB2B5}"/>
    <dgm:cxn modelId="{2C81AC64-3C5E-4273-B015-90FC6B20BEE5}" srcId="{2D502A4D-35D9-40DE-977F-DBAC554E1BE5}" destId="{9D036C02-13B5-44A8-BC91-BA4BBD4DED8A}" srcOrd="4" destOrd="0" parTransId="{C3107175-76F2-4591-954B-02DAE7DB5889}" sibTransId="{1F945484-4B48-4B41-9E85-E9897FB229A2}"/>
    <dgm:cxn modelId="{84E2FC45-DEB3-4FFD-802D-9D03A82066C9}" srcId="{75FB8CF7-05EC-4673-8292-A142117F161B}" destId="{C8F66078-0E4F-4A43-8543-015EA2D17F1A}" srcOrd="1" destOrd="0" parTransId="{27460698-B905-4B87-951B-CBE82C9847F7}" sibTransId="{02ED22C8-E467-41F8-888E-A609F4688BF6}"/>
    <dgm:cxn modelId="{7283FC66-EEB8-452B-B4E5-2C717C38DCB9}" type="presOf" srcId="{C8F66078-0E4F-4A43-8543-015EA2D17F1A}" destId="{81E426B9-5239-42DC-B5C7-D9E029D0FF8E}" srcOrd="0" destOrd="1" presId="urn:microsoft.com/office/officeart/2005/8/layout/chevron2"/>
    <dgm:cxn modelId="{1BAFBC49-7CB9-49C7-A4D3-4B50406B9459}" srcId="{4175B8D0-ADD9-40A8-8510-0CD4656CBBDB}" destId="{ABD52AFC-5EAE-4D1E-B70F-C365914EAAA8}" srcOrd="0" destOrd="0" parTransId="{A91A139A-8737-4B12-9CBC-84E57D71E515}" sibTransId="{A2A123E9-4099-4184-A705-5FFD67346E85}"/>
    <dgm:cxn modelId="{82CD3B55-50E9-48EA-8F97-AB5DC6C049F2}" srcId="{A2B0F99C-2021-4852-A4AB-76D45BC64165}" destId="{2D502A4D-35D9-40DE-977F-DBAC554E1BE5}" srcOrd="1" destOrd="0" parTransId="{2E6923F5-774F-4132-A1FC-B6E67CC8E68E}" sibTransId="{65BE689E-A1F7-4A58-A7A6-434F8C75F22A}"/>
    <dgm:cxn modelId="{DBEA7A55-9F88-4E92-80DA-ACDAA378389C}" type="presOf" srcId="{2A494839-6AD9-412E-844B-25CC749E2AD2}" destId="{9E227529-C8DD-4ACC-AA7A-302B39F69035}" srcOrd="0" destOrd="3" presId="urn:microsoft.com/office/officeart/2005/8/layout/chevron2"/>
    <dgm:cxn modelId="{FD6B9B8A-FCC2-477E-A622-777D831E64A7}" type="presOf" srcId="{C373FBDE-CB69-433B-AE9B-C2BB7E1ADE5E}" destId="{9E227529-C8DD-4ACC-AA7A-302B39F69035}" srcOrd="0" destOrd="0" presId="urn:microsoft.com/office/officeart/2005/8/layout/chevron2"/>
    <dgm:cxn modelId="{D3C2A994-D80D-4257-A32C-D03135D1195E}" srcId="{829BAC01-244D-416B-9C39-619FCBA99DFC}" destId="{A9A2B435-5FBC-4184-94C6-99EF19BB7EC0}" srcOrd="0" destOrd="0" parTransId="{0150AA32-1408-404E-9C76-5CC4F1DEE59E}" sibTransId="{FB931A87-67FF-4F0A-8939-B3EB35C5D0C7}"/>
    <dgm:cxn modelId="{AFEC69A0-BD3C-47F4-9A08-F9255A132214}" type="presOf" srcId="{2D502A4D-35D9-40DE-977F-DBAC554E1BE5}" destId="{33253BD4-8594-4178-B85B-12373DFFCAF9}" srcOrd="0" destOrd="0" presId="urn:microsoft.com/office/officeart/2005/8/layout/chevron2"/>
    <dgm:cxn modelId="{2418F1A3-F09B-4B9C-B439-8466FE08D6A3}" srcId="{2D502A4D-35D9-40DE-977F-DBAC554E1BE5}" destId="{58535064-8B3F-46E9-8B6A-8D48A6BC8544}" srcOrd="1" destOrd="0" parTransId="{1475ACF8-BAE5-42F1-8013-5830019A82B9}" sibTransId="{96CC634D-7D7E-41C4-A564-79C3D413D962}"/>
    <dgm:cxn modelId="{22E7A4B4-F230-48FC-B857-0B5DEA73811D}" srcId="{2D502A4D-35D9-40DE-977F-DBAC554E1BE5}" destId="{C373FBDE-CB69-433B-AE9B-C2BB7E1ADE5E}" srcOrd="0" destOrd="0" parTransId="{C4FA7643-E954-4873-AD77-192328210E28}" sibTransId="{5302CBA1-9953-4975-8E38-3BFA0E61A2CD}"/>
    <dgm:cxn modelId="{F741B4BE-67B1-4213-B69D-04D0F05C21B1}" type="presOf" srcId="{4175B8D0-ADD9-40A8-8510-0CD4656CBBDB}" destId="{A6098C2E-C3B0-47D3-9FD6-0D1B3704E093}" srcOrd="0" destOrd="0" presId="urn:microsoft.com/office/officeart/2005/8/layout/chevron2"/>
    <dgm:cxn modelId="{FD0A00C5-75E0-4E46-9193-516FCBC0510E}" type="presOf" srcId="{ABD52AFC-5EAE-4D1E-B70F-C365914EAAA8}" destId="{D8EE6353-ECED-437C-8CB9-3F3B0C75507E}" srcOrd="0" destOrd="0" presId="urn:microsoft.com/office/officeart/2005/8/layout/chevron2"/>
    <dgm:cxn modelId="{E1E0C0CA-5F2F-422D-AC72-C3C1C4535AA4}" type="presOf" srcId="{A2B0F99C-2021-4852-A4AB-76D45BC64165}" destId="{FC318C96-168A-49E4-BED1-691CF474F61B}" srcOrd="0" destOrd="0" presId="urn:microsoft.com/office/officeart/2005/8/layout/chevron2"/>
    <dgm:cxn modelId="{B9A06FCE-2855-494F-A4A6-3CA50B6EDA51}" type="presOf" srcId="{58535064-8B3F-46E9-8B6A-8D48A6BC8544}" destId="{9E227529-C8DD-4ACC-AA7A-302B39F69035}" srcOrd="0" destOrd="1" presId="urn:microsoft.com/office/officeart/2005/8/layout/chevron2"/>
    <dgm:cxn modelId="{B6EF73E1-0C4D-4C3B-8FDD-A42974F1A328}" type="presOf" srcId="{9D036C02-13B5-44A8-BC91-BA4BBD4DED8A}" destId="{9E227529-C8DD-4ACC-AA7A-302B39F69035}" srcOrd="0" destOrd="6" presId="urn:microsoft.com/office/officeart/2005/8/layout/chevron2"/>
    <dgm:cxn modelId="{D04FE0E8-7059-49E9-8D94-162F342260BA}" srcId="{A2B0F99C-2021-4852-A4AB-76D45BC64165}" destId="{75FB8CF7-05EC-4673-8292-A142117F161B}" srcOrd="2" destOrd="0" parTransId="{812C4551-E3F0-40BB-922D-919A83AB6C38}" sibTransId="{F3B814A5-A7F6-462A-86E0-13C95AD171CF}"/>
    <dgm:cxn modelId="{E06AEEEF-E194-464D-91CA-8891C1C656AC}" type="presOf" srcId="{6EFB37F1-8CBC-4F0F-B9CE-CBA90004F6A8}" destId="{9E227529-C8DD-4ACC-AA7A-302B39F69035}" srcOrd="0" destOrd="2" presId="urn:microsoft.com/office/officeart/2005/8/layout/chevron2"/>
    <dgm:cxn modelId="{B72859F6-EC56-471A-A707-2230C7635179}" type="presOf" srcId="{2F017A81-CB2E-44B3-A346-F9A50394B291}" destId="{9E227529-C8DD-4ACC-AA7A-302B39F69035}" srcOrd="0" destOrd="7" presId="urn:microsoft.com/office/officeart/2005/8/layout/chevron2"/>
    <dgm:cxn modelId="{84B138FD-F0A2-44E1-ADA2-66D0D786E5C9}" srcId="{6EFB37F1-8CBC-4F0F-B9CE-CBA90004F6A8}" destId="{2A494839-6AD9-412E-844B-25CC749E2AD2}" srcOrd="0" destOrd="0" parTransId="{82D7EA57-5549-4A14-A5C4-33663216735B}" sibTransId="{4AA12151-7F7A-44DA-8A49-12F6100E1C75}"/>
    <dgm:cxn modelId="{DA4B8707-371C-4038-B58E-6D88E1E20B88}" type="presParOf" srcId="{FC318C96-168A-49E4-BED1-691CF474F61B}" destId="{9C6C1DF3-FC2F-4B21-947E-8F1AE961F03E}" srcOrd="0" destOrd="0" presId="urn:microsoft.com/office/officeart/2005/8/layout/chevron2"/>
    <dgm:cxn modelId="{584B806D-2D10-4441-BF20-B7920CCC52B1}" type="presParOf" srcId="{9C6C1DF3-FC2F-4B21-947E-8F1AE961F03E}" destId="{A6098C2E-C3B0-47D3-9FD6-0D1B3704E093}" srcOrd="0" destOrd="0" presId="urn:microsoft.com/office/officeart/2005/8/layout/chevron2"/>
    <dgm:cxn modelId="{EE82AB35-B586-4618-9D2F-1100FDFE6D47}" type="presParOf" srcId="{9C6C1DF3-FC2F-4B21-947E-8F1AE961F03E}" destId="{D8EE6353-ECED-437C-8CB9-3F3B0C75507E}" srcOrd="1" destOrd="0" presId="urn:microsoft.com/office/officeart/2005/8/layout/chevron2"/>
    <dgm:cxn modelId="{97DB461C-E87A-4AD1-B38A-B87187D4A206}" type="presParOf" srcId="{FC318C96-168A-49E4-BED1-691CF474F61B}" destId="{3392FF14-1F5F-4A4D-B113-C4F9988BB79D}" srcOrd="1" destOrd="0" presId="urn:microsoft.com/office/officeart/2005/8/layout/chevron2"/>
    <dgm:cxn modelId="{1230C165-507A-4D44-972A-B2C5D2A61F8D}" type="presParOf" srcId="{FC318C96-168A-49E4-BED1-691CF474F61B}" destId="{376E1A78-9F1F-4C55-8673-16A4EBBE9D55}" srcOrd="2" destOrd="0" presId="urn:microsoft.com/office/officeart/2005/8/layout/chevron2"/>
    <dgm:cxn modelId="{08EA2356-6AD8-45F4-A6EE-AEB5E3E5523F}" type="presParOf" srcId="{376E1A78-9F1F-4C55-8673-16A4EBBE9D55}" destId="{33253BD4-8594-4178-B85B-12373DFFCAF9}" srcOrd="0" destOrd="0" presId="urn:microsoft.com/office/officeart/2005/8/layout/chevron2"/>
    <dgm:cxn modelId="{FE99F76A-E86A-4F4E-A6BD-D28B63A36B9C}" type="presParOf" srcId="{376E1A78-9F1F-4C55-8673-16A4EBBE9D55}" destId="{9E227529-C8DD-4ACC-AA7A-302B39F69035}" srcOrd="1" destOrd="0" presId="urn:microsoft.com/office/officeart/2005/8/layout/chevron2"/>
    <dgm:cxn modelId="{855FEDA6-C85A-4DCE-9405-7EB5E64612C6}" type="presParOf" srcId="{FC318C96-168A-49E4-BED1-691CF474F61B}" destId="{F41E6D96-A1DD-448D-9E3F-2C5A01847113}" srcOrd="3" destOrd="0" presId="urn:microsoft.com/office/officeart/2005/8/layout/chevron2"/>
    <dgm:cxn modelId="{8EBEED8D-8842-45E1-93A9-660291BD6192}" type="presParOf" srcId="{FC318C96-168A-49E4-BED1-691CF474F61B}" destId="{E5A2DE33-C184-4C8E-9412-DD94E0B8FCEA}" srcOrd="4" destOrd="0" presId="urn:microsoft.com/office/officeart/2005/8/layout/chevron2"/>
    <dgm:cxn modelId="{05205F0E-174E-4F59-91F3-DF5237DED4E7}" type="presParOf" srcId="{E5A2DE33-C184-4C8E-9412-DD94E0B8FCEA}" destId="{E64742BF-23A0-495B-A468-393242D46481}" srcOrd="0" destOrd="0" presId="urn:microsoft.com/office/officeart/2005/8/layout/chevron2"/>
    <dgm:cxn modelId="{54492CAB-2A4E-469A-8CB0-21445FCAF221}" type="presParOf" srcId="{E5A2DE33-C184-4C8E-9412-DD94E0B8FCEA}" destId="{81E426B9-5239-42DC-B5C7-D9E029D0FF8E}"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6C0E3DB-16E1-4A5B-8EB5-CEC82D21597B}"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E588242E-03B1-4EAF-86E8-0FFF3DE90F33}">
      <dgm:prSet phldrT="[Text]" custT="1"/>
      <dgm:spPr/>
      <dgm:t>
        <a:bodyPr/>
        <a:lstStyle/>
        <a:p>
          <a:r>
            <a:rPr lang="en-IN" sz="1800" b="1" dirty="0">
              <a:solidFill>
                <a:schemeClr val="accent1">
                  <a:lumMod val="50000"/>
                </a:schemeClr>
              </a:solidFill>
            </a:rPr>
            <a:t>The CSEET is held on a single day consisting of : </a:t>
          </a:r>
          <a:endParaRPr lang="en-US" sz="1800" b="1" dirty="0">
            <a:solidFill>
              <a:schemeClr val="accent1">
                <a:lumMod val="50000"/>
              </a:schemeClr>
            </a:solidFill>
          </a:endParaRPr>
        </a:p>
        <a:p>
          <a:r>
            <a:rPr lang="en-IN" sz="1800" b="1" dirty="0">
              <a:solidFill>
                <a:srgbClr val="C00000"/>
              </a:solidFill>
            </a:rPr>
            <a:t>a) Computer Based MCQ Test : Duration: 120 Minutes on  the following Subjects:</a:t>
          </a:r>
        </a:p>
        <a:p>
          <a:r>
            <a:rPr lang="en-IN" sz="1800" b="1" dirty="0"/>
            <a:t>(</a:t>
          </a:r>
          <a:r>
            <a:rPr lang="en-IN" sz="1800" b="1" dirty="0" err="1"/>
            <a:t>i</a:t>
          </a:r>
          <a:r>
            <a:rPr lang="en-IN" sz="1800" b="1" dirty="0"/>
            <a:t>) Business Communication; </a:t>
          </a:r>
        </a:p>
        <a:p>
          <a:r>
            <a:rPr lang="en-IN" sz="1800" b="1" dirty="0"/>
            <a:t>(ii) Legal Aptitude &amp; logical Reasoning</a:t>
          </a:r>
        </a:p>
        <a:p>
          <a:r>
            <a:rPr lang="en-IN" sz="1800" b="1" dirty="0"/>
            <a:t>(iii) Economic and Business Environment &amp; </a:t>
          </a:r>
        </a:p>
        <a:p>
          <a:r>
            <a:rPr lang="en-IN" sz="1800" b="1" dirty="0"/>
            <a:t>(iv) Current Affairs</a:t>
          </a:r>
          <a:endParaRPr lang="en-US" sz="1800" b="1" dirty="0"/>
        </a:p>
      </dgm:t>
    </dgm:pt>
    <dgm:pt modelId="{7EE056F6-9493-4872-9182-0D23EF3CE0C2}" type="parTrans" cxnId="{EE951B17-FF19-4890-9FC1-646ACDC6D646}">
      <dgm:prSet/>
      <dgm:spPr/>
      <dgm:t>
        <a:bodyPr/>
        <a:lstStyle/>
        <a:p>
          <a:endParaRPr lang="en-US" b="1"/>
        </a:p>
      </dgm:t>
    </dgm:pt>
    <dgm:pt modelId="{BECEA518-CDF7-4A76-9FF8-642E7D7E3FC3}" type="sibTrans" cxnId="{EE951B17-FF19-4890-9FC1-646ACDC6D646}">
      <dgm:prSet/>
      <dgm:spPr/>
      <dgm:t>
        <a:bodyPr/>
        <a:lstStyle/>
        <a:p>
          <a:endParaRPr lang="en-US" b="1"/>
        </a:p>
      </dgm:t>
    </dgm:pt>
    <dgm:pt modelId="{9A208656-465E-4DF2-9D19-309B7AE39BC9}" type="pres">
      <dgm:prSet presAssocID="{E6C0E3DB-16E1-4A5B-8EB5-CEC82D21597B}" presName="linear" presStyleCnt="0">
        <dgm:presLayoutVars>
          <dgm:animLvl val="lvl"/>
          <dgm:resizeHandles val="exact"/>
        </dgm:presLayoutVars>
      </dgm:prSet>
      <dgm:spPr/>
    </dgm:pt>
    <dgm:pt modelId="{4E4D3853-7A24-442A-9E8F-486764D6E8DA}" type="pres">
      <dgm:prSet presAssocID="{E588242E-03B1-4EAF-86E8-0FFF3DE90F33}" presName="parentText" presStyleLbl="node1" presStyleIdx="0" presStyleCnt="1" custScaleY="184688">
        <dgm:presLayoutVars>
          <dgm:chMax val="0"/>
          <dgm:bulletEnabled val="1"/>
        </dgm:presLayoutVars>
      </dgm:prSet>
      <dgm:spPr/>
    </dgm:pt>
  </dgm:ptLst>
  <dgm:cxnLst>
    <dgm:cxn modelId="{EE951B17-FF19-4890-9FC1-646ACDC6D646}" srcId="{E6C0E3DB-16E1-4A5B-8EB5-CEC82D21597B}" destId="{E588242E-03B1-4EAF-86E8-0FFF3DE90F33}" srcOrd="0" destOrd="0" parTransId="{7EE056F6-9493-4872-9182-0D23EF3CE0C2}" sibTransId="{BECEA518-CDF7-4A76-9FF8-642E7D7E3FC3}"/>
    <dgm:cxn modelId="{D15B55C1-73A7-4328-B793-CECE26682F4D}" type="presOf" srcId="{E6C0E3DB-16E1-4A5B-8EB5-CEC82D21597B}" destId="{9A208656-465E-4DF2-9D19-309B7AE39BC9}" srcOrd="0" destOrd="0" presId="urn:microsoft.com/office/officeart/2005/8/layout/vList2"/>
    <dgm:cxn modelId="{B3648AF1-CA6D-4361-AC5B-3D40346E08E0}" type="presOf" srcId="{E588242E-03B1-4EAF-86E8-0FFF3DE90F33}" destId="{4E4D3853-7A24-442A-9E8F-486764D6E8DA}" srcOrd="0" destOrd="0" presId="urn:microsoft.com/office/officeart/2005/8/layout/vList2"/>
    <dgm:cxn modelId="{E175F31A-7839-4DE9-8064-5356A3B47E47}" type="presParOf" srcId="{9A208656-465E-4DF2-9D19-309B7AE39BC9}" destId="{4E4D3853-7A24-442A-9E8F-486764D6E8D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05A9FC-36DD-45B6-BA41-D1FDF9F06974}"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IN"/>
        </a:p>
      </dgm:t>
    </dgm:pt>
    <dgm:pt modelId="{5297D393-9BED-4A05-A7E2-FC8EB7ECEA35}">
      <dgm:prSet phldrT="[Text]"/>
      <dgm:spPr/>
      <dgm:t>
        <a:bodyPr/>
        <a:lstStyle/>
        <a:p>
          <a:endParaRPr lang="en-IN" dirty="0">
            <a:solidFill>
              <a:schemeClr val="accent1">
                <a:lumMod val="50000"/>
              </a:schemeClr>
            </a:solidFill>
          </a:endParaRPr>
        </a:p>
      </dgm:t>
    </dgm:pt>
    <dgm:pt modelId="{891990BC-897E-4EA1-B752-CE251B0EFB98}" type="parTrans" cxnId="{7A3FC219-C00F-4E83-8A75-D63AF312D72E}">
      <dgm:prSet/>
      <dgm:spPr/>
      <dgm:t>
        <a:bodyPr/>
        <a:lstStyle/>
        <a:p>
          <a:endParaRPr lang="en-IN"/>
        </a:p>
      </dgm:t>
    </dgm:pt>
    <dgm:pt modelId="{8EA8F96A-8E78-4E54-91CF-19EC6D91D120}" type="sibTrans" cxnId="{7A3FC219-C00F-4E83-8A75-D63AF312D72E}">
      <dgm:prSet/>
      <dgm:spPr/>
      <dgm:t>
        <a:bodyPr/>
        <a:lstStyle/>
        <a:p>
          <a:endParaRPr lang="en-IN"/>
        </a:p>
      </dgm:t>
    </dgm:pt>
    <dgm:pt modelId="{AA1C2803-475A-4B4E-90AB-70DDE3D47201}">
      <dgm:prSet phldrT="[Text]" custT="1"/>
      <dgm:spPr/>
      <dgm:t>
        <a:bodyPr/>
        <a:lstStyle/>
        <a:p>
          <a:pPr algn="just"/>
          <a:r>
            <a:rPr lang="en-IN" sz="1400" b="1" dirty="0"/>
            <a:t>•   </a:t>
          </a:r>
          <a:r>
            <a:rPr lang="en-IN" sz="2000" b="1" dirty="0"/>
            <a:t>CS Foundation Programme Passed Students (Exemption Fee : Nil) </a:t>
          </a:r>
        </a:p>
        <a:p>
          <a:pPr algn="just"/>
          <a:r>
            <a:rPr lang="en-IN" sz="2000" b="1" dirty="0"/>
            <a:t>• </a:t>
          </a:r>
          <a:r>
            <a:rPr lang="en-US" sz="2000" b="1" dirty="0"/>
            <a:t>ICAI (The Institute of Chartered Accountants of India)  Final Course 	passed Students 	(Exemption Fee : Rs.5000/-)</a:t>
          </a:r>
          <a:endParaRPr lang="en-IN" sz="2000" b="1" dirty="0"/>
        </a:p>
        <a:p>
          <a:pPr algn="just"/>
          <a:r>
            <a:rPr lang="en-IN" sz="2000" b="1" dirty="0"/>
            <a:t>• </a:t>
          </a:r>
          <a:r>
            <a:rPr lang="en-US" sz="2000" b="1" dirty="0"/>
            <a:t>ICMAI (The Institute of Cost Accountants of India)  Final Course 	passed Students 	(Exemption Fee : Rs.5000/-) </a:t>
          </a:r>
          <a:endParaRPr lang="en-IN" sz="2000" b="1" dirty="0"/>
        </a:p>
        <a:p>
          <a:pPr algn="just"/>
          <a:r>
            <a:rPr lang="en-IN" sz="2000" b="1" dirty="0"/>
            <a:t>•   </a:t>
          </a:r>
          <a:r>
            <a:rPr lang="en-US" sz="2000" b="1" dirty="0"/>
            <a:t>Graduates (having minimum 50% marks) or Post Graduates 	(without any criteria of minimum % of marks) in any discipline of any </a:t>
          </a:r>
          <a:r>
            <a:rPr lang="en-US" sz="2000" b="1" dirty="0" err="1"/>
            <a:t>recognised</a:t>
          </a:r>
          <a:r>
            <a:rPr lang="en-US" sz="2000" b="1" dirty="0"/>
            <a:t> University or any other 	Institution in India or abroad recognized as equivalent thereto by the Council (Exemption Fee : Rs.5000/-) </a:t>
          </a:r>
          <a:endParaRPr lang="en-IN" sz="2000" b="1" dirty="0"/>
        </a:p>
      </dgm:t>
    </dgm:pt>
    <dgm:pt modelId="{45CC0AA1-0CAB-4118-96D1-04D8348C9184}" type="parTrans" cxnId="{1266943C-668C-4315-B3DA-820EB91AAD04}">
      <dgm:prSet/>
      <dgm:spPr/>
      <dgm:t>
        <a:bodyPr/>
        <a:lstStyle/>
        <a:p>
          <a:endParaRPr lang="en-IN"/>
        </a:p>
      </dgm:t>
    </dgm:pt>
    <dgm:pt modelId="{71A79A9A-17F5-47BF-AB8C-644DF4A0011B}" type="sibTrans" cxnId="{1266943C-668C-4315-B3DA-820EB91AAD04}">
      <dgm:prSet/>
      <dgm:spPr/>
      <dgm:t>
        <a:bodyPr/>
        <a:lstStyle/>
        <a:p>
          <a:endParaRPr lang="en-IN"/>
        </a:p>
      </dgm:t>
    </dgm:pt>
    <dgm:pt modelId="{EF08CCB0-4E8C-4D59-B500-CFEF8F6C905D}" type="pres">
      <dgm:prSet presAssocID="{7A05A9FC-36DD-45B6-BA41-D1FDF9F06974}" presName="theList" presStyleCnt="0">
        <dgm:presLayoutVars>
          <dgm:dir/>
          <dgm:animLvl val="lvl"/>
          <dgm:resizeHandles val="exact"/>
        </dgm:presLayoutVars>
      </dgm:prSet>
      <dgm:spPr/>
    </dgm:pt>
    <dgm:pt modelId="{FA47A421-1413-4D0F-82D6-597B62320656}" type="pres">
      <dgm:prSet presAssocID="{5297D393-9BED-4A05-A7E2-FC8EB7ECEA35}" presName="compNode" presStyleCnt="0"/>
      <dgm:spPr/>
    </dgm:pt>
    <dgm:pt modelId="{74302C6D-2A9E-4769-8C52-55761C5B5BDD}" type="pres">
      <dgm:prSet presAssocID="{5297D393-9BED-4A05-A7E2-FC8EB7ECEA35}" presName="aNode" presStyleLbl="bgShp" presStyleIdx="0" presStyleCnt="1" custLinFactNeighborX="-870" custLinFactNeighborY="-8218"/>
      <dgm:spPr/>
    </dgm:pt>
    <dgm:pt modelId="{ADB9900A-2BF3-40C6-9EED-614CC51D4FE6}" type="pres">
      <dgm:prSet presAssocID="{5297D393-9BED-4A05-A7E2-FC8EB7ECEA35}" presName="textNode" presStyleLbl="bgShp" presStyleIdx="0" presStyleCnt="1"/>
      <dgm:spPr/>
    </dgm:pt>
    <dgm:pt modelId="{A5D63996-FC16-429A-AA7B-D4EAA5ACF9F1}" type="pres">
      <dgm:prSet presAssocID="{5297D393-9BED-4A05-A7E2-FC8EB7ECEA35}" presName="compChildNode" presStyleCnt="0"/>
      <dgm:spPr/>
    </dgm:pt>
    <dgm:pt modelId="{DF87DCAA-9953-481C-B7AC-E92151DCE551}" type="pres">
      <dgm:prSet presAssocID="{5297D393-9BED-4A05-A7E2-FC8EB7ECEA35}" presName="theInnerList" presStyleCnt="0"/>
      <dgm:spPr/>
    </dgm:pt>
    <dgm:pt modelId="{898EE428-A82C-4886-A08E-955138E12D32}" type="pres">
      <dgm:prSet presAssocID="{AA1C2803-475A-4B4E-90AB-70DDE3D47201}" presName="childNode" presStyleLbl="node1" presStyleIdx="0" presStyleCnt="1" custScaleX="122826" custScaleY="140339" custLinFactNeighborX="-267" custLinFactNeighborY="-22911">
        <dgm:presLayoutVars>
          <dgm:bulletEnabled val="1"/>
        </dgm:presLayoutVars>
      </dgm:prSet>
      <dgm:spPr/>
    </dgm:pt>
  </dgm:ptLst>
  <dgm:cxnLst>
    <dgm:cxn modelId="{2D32D206-7D83-43C9-B7D9-BE7BA8659536}" type="presOf" srcId="{5297D393-9BED-4A05-A7E2-FC8EB7ECEA35}" destId="{74302C6D-2A9E-4769-8C52-55761C5B5BDD}" srcOrd="0" destOrd="0" presId="urn:microsoft.com/office/officeart/2005/8/layout/lProcess2"/>
    <dgm:cxn modelId="{AB2ECE17-2548-456B-8CDE-99A6FBE0C11D}" type="presOf" srcId="{5297D393-9BED-4A05-A7E2-FC8EB7ECEA35}" destId="{ADB9900A-2BF3-40C6-9EED-614CC51D4FE6}" srcOrd="1" destOrd="0" presId="urn:microsoft.com/office/officeart/2005/8/layout/lProcess2"/>
    <dgm:cxn modelId="{7A3FC219-C00F-4E83-8A75-D63AF312D72E}" srcId="{7A05A9FC-36DD-45B6-BA41-D1FDF9F06974}" destId="{5297D393-9BED-4A05-A7E2-FC8EB7ECEA35}" srcOrd="0" destOrd="0" parTransId="{891990BC-897E-4EA1-B752-CE251B0EFB98}" sibTransId="{8EA8F96A-8E78-4E54-91CF-19EC6D91D120}"/>
    <dgm:cxn modelId="{F2F4D729-B95C-4128-9327-3E71974976B4}" type="presOf" srcId="{7A05A9FC-36DD-45B6-BA41-D1FDF9F06974}" destId="{EF08CCB0-4E8C-4D59-B500-CFEF8F6C905D}" srcOrd="0" destOrd="0" presId="urn:microsoft.com/office/officeart/2005/8/layout/lProcess2"/>
    <dgm:cxn modelId="{1266943C-668C-4315-B3DA-820EB91AAD04}" srcId="{5297D393-9BED-4A05-A7E2-FC8EB7ECEA35}" destId="{AA1C2803-475A-4B4E-90AB-70DDE3D47201}" srcOrd="0" destOrd="0" parTransId="{45CC0AA1-0CAB-4118-96D1-04D8348C9184}" sibTransId="{71A79A9A-17F5-47BF-AB8C-644DF4A0011B}"/>
    <dgm:cxn modelId="{F658C7B4-59C7-40C5-B314-00960E75D83E}" type="presOf" srcId="{AA1C2803-475A-4B4E-90AB-70DDE3D47201}" destId="{898EE428-A82C-4886-A08E-955138E12D32}" srcOrd="0" destOrd="0" presId="urn:microsoft.com/office/officeart/2005/8/layout/lProcess2"/>
    <dgm:cxn modelId="{5459AFD3-6E47-49D6-920D-1067A8629794}" type="presParOf" srcId="{EF08CCB0-4E8C-4D59-B500-CFEF8F6C905D}" destId="{FA47A421-1413-4D0F-82D6-597B62320656}" srcOrd="0" destOrd="0" presId="urn:microsoft.com/office/officeart/2005/8/layout/lProcess2"/>
    <dgm:cxn modelId="{919702F8-B7FF-46BF-8C49-1C3D12A9D0DE}" type="presParOf" srcId="{FA47A421-1413-4D0F-82D6-597B62320656}" destId="{74302C6D-2A9E-4769-8C52-55761C5B5BDD}" srcOrd="0" destOrd="0" presId="urn:microsoft.com/office/officeart/2005/8/layout/lProcess2"/>
    <dgm:cxn modelId="{00DF63B9-9DC2-4374-A980-77CCD84D5D74}" type="presParOf" srcId="{FA47A421-1413-4D0F-82D6-597B62320656}" destId="{ADB9900A-2BF3-40C6-9EED-614CC51D4FE6}" srcOrd="1" destOrd="0" presId="urn:microsoft.com/office/officeart/2005/8/layout/lProcess2"/>
    <dgm:cxn modelId="{2F4B54F6-3ED2-48B8-ACA2-71389E167D65}" type="presParOf" srcId="{FA47A421-1413-4D0F-82D6-597B62320656}" destId="{A5D63996-FC16-429A-AA7B-D4EAA5ACF9F1}" srcOrd="2" destOrd="0" presId="urn:microsoft.com/office/officeart/2005/8/layout/lProcess2"/>
    <dgm:cxn modelId="{2EFF1638-EC25-4034-A8A8-AD2C6C939EB9}" type="presParOf" srcId="{A5D63996-FC16-429A-AA7B-D4EAA5ACF9F1}" destId="{DF87DCAA-9953-481C-B7AC-E92151DCE551}" srcOrd="0" destOrd="0" presId="urn:microsoft.com/office/officeart/2005/8/layout/lProcess2"/>
    <dgm:cxn modelId="{59C45275-1BDF-4A70-B3BC-835273E1E3E2}" type="presParOf" srcId="{DF87DCAA-9953-481C-B7AC-E92151DCE551}" destId="{898EE428-A82C-4886-A08E-955138E12D32}"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05A9FC-36DD-45B6-BA41-D1FDF9F06974}" type="doc">
      <dgm:prSet loTypeId="urn:microsoft.com/office/officeart/2005/8/layout/lProcess2" loCatId="list" qsTypeId="urn:microsoft.com/office/officeart/2005/8/quickstyle/simple1" qsCatId="simple" csTypeId="urn:microsoft.com/office/officeart/2005/8/colors/colorful5" csCatId="colorful" phldr="1"/>
      <dgm:spPr/>
      <dgm:t>
        <a:bodyPr/>
        <a:lstStyle/>
        <a:p>
          <a:endParaRPr lang="en-IN"/>
        </a:p>
      </dgm:t>
    </dgm:pt>
    <dgm:pt modelId="{5297D393-9BED-4A05-A7E2-FC8EB7ECEA35}">
      <dgm:prSet phldrT="[Text]"/>
      <dgm:spPr/>
      <dgm:t>
        <a:bodyPr/>
        <a:lstStyle/>
        <a:p>
          <a:endParaRPr lang="en-IN" dirty="0">
            <a:solidFill>
              <a:schemeClr val="accent1">
                <a:lumMod val="50000"/>
              </a:schemeClr>
            </a:solidFill>
          </a:endParaRPr>
        </a:p>
      </dgm:t>
    </dgm:pt>
    <dgm:pt modelId="{891990BC-897E-4EA1-B752-CE251B0EFB98}" type="parTrans" cxnId="{7A3FC219-C00F-4E83-8A75-D63AF312D72E}">
      <dgm:prSet/>
      <dgm:spPr/>
      <dgm:t>
        <a:bodyPr/>
        <a:lstStyle/>
        <a:p>
          <a:endParaRPr lang="en-IN"/>
        </a:p>
      </dgm:t>
    </dgm:pt>
    <dgm:pt modelId="{8EA8F96A-8E78-4E54-91CF-19EC6D91D120}" type="sibTrans" cxnId="{7A3FC219-C00F-4E83-8A75-D63AF312D72E}">
      <dgm:prSet/>
      <dgm:spPr/>
      <dgm:t>
        <a:bodyPr/>
        <a:lstStyle/>
        <a:p>
          <a:endParaRPr lang="en-IN"/>
        </a:p>
      </dgm:t>
    </dgm:pt>
    <dgm:pt modelId="{AA1C2803-475A-4B4E-90AB-70DDE3D47201}">
      <dgm:prSet phldrT="[Text]" custT="1"/>
      <dgm:spPr/>
      <dgm:t>
        <a:bodyPr/>
        <a:lstStyle/>
        <a:p>
          <a:pPr lvl="0"/>
          <a:r>
            <a:rPr lang="en-IN" sz="1800" b="1" dirty="0"/>
            <a:t>•      </a:t>
          </a:r>
          <a:r>
            <a:rPr lang="en-US" sz="1800" b="1" dirty="0"/>
            <a:t>100%  Concession in fees payable at the time of registration in CS Executive Program to the students who lost their parents/legal guardian/adoptive parents due to any reason, including Covid19 pandemic.</a:t>
          </a:r>
          <a:endParaRPr lang="en-IN" sz="1800" dirty="0"/>
        </a:p>
        <a:p>
          <a:r>
            <a:rPr lang="en-IN" sz="1800" dirty="0"/>
            <a:t> </a:t>
          </a:r>
        </a:p>
        <a:p>
          <a:r>
            <a:rPr lang="en-IN" sz="1800" dirty="0"/>
            <a:t>ICSI in alignment with various social initiatives of Govt. of India has come up with fee waiver initiative for the students who lost their parents/legal guardian/adoptive parents due to any reason, including Covid19 pandemic. Fees of such students payable at the time of registration in CS Executive Program shall be waived off.</a:t>
          </a:r>
        </a:p>
        <a:p>
          <a:pPr algn="l"/>
          <a:endParaRPr lang="en-IN" sz="1600" b="1" dirty="0"/>
        </a:p>
      </dgm:t>
    </dgm:pt>
    <dgm:pt modelId="{45CC0AA1-0CAB-4118-96D1-04D8348C9184}" type="parTrans" cxnId="{1266943C-668C-4315-B3DA-820EB91AAD04}">
      <dgm:prSet/>
      <dgm:spPr/>
      <dgm:t>
        <a:bodyPr/>
        <a:lstStyle/>
        <a:p>
          <a:endParaRPr lang="en-IN"/>
        </a:p>
      </dgm:t>
    </dgm:pt>
    <dgm:pt modelId="{71A79A9A-17F5-47BF-AB8C-644DF4A0011B}" type="sibTrans" cxnId="{1266943C-668C-4315-B3DA-820EB91AAD04}">
      <dgm:prSet/>
      <dgm:spPr/>
      <dgm:t>
        <a:bodyPr/>
        <a:lstStyle/>
        <a:p>
          <a:endParaRPr lang="en-IN"/>
        </a:p>
      </dgm:t>
    </dgm:pt>
    <dgm:pt modelId="{EF08CCB0-4E8C-4D59-B500-CFEF8F6C905D}" type="pres">
      <dgm:prSet presAssocID="{7A05A9FC-36DD-45B6-BA41-D1FDF9F06974}" presName="theList" presStyleCnt="0">
        <dgm:presLayoutVars>
          <dgm:dir/>
          <dgm:animLvl val="lvl"/>
          <dgm:resizeHandles val="exact"/>
        </dgm:presLayoutVars>
      </dgm:prSet>
      <dgm:spPr/>
    </dgm:pt>
    <dgm:pt modelId="{FA47A421-1413-4D0F-82D6-597B62320656}" type="pres">
      <dgm:prSet presAssocID="{5297D393-9BED-4A05-A7E2-FC8EB7ECEA35}" presName="compNode" presStyleCnt="0"/>
      <dgm:spPr/>
    </dgm:pt>
    <dgm:pt modelId="{74302C6D-2A9E-4769-8C52-55761C5B5BDD}" type="pres">
      <dgm:prSet presAssocID="{5297D393-9BED-4A05-A7E2-FC8EB7ECEA35}" presName="aNode" presStyleLbl="bgShp" presStyleIdx="0" presStyleCnt="1" custLinFactNeighborX="994" custLinFactNeighborY="-4442"/>
      <dgm:spPr/>
    </dgm:pt>
    <dgm:pt modelId="{ADB9900A-2BF3-40C6-9EED-614CC51D4FE6}" type="pres">
      <dgm:prSet presAssocID="{5297D393-9BED-4A05-A7E2-FC8EB7ECEA35}" presName="textNode" presStyleLbl="bgShp" presStyleIdx="0" presStyleCnt="1"/>
      <dgm:spPr/>
    </dgm:pt>
    <dgm:pt modelId="{A5D63996-FC16-429A-AA7B-D4EAA5ACF9F1}" type="pres">
      <dgm:prSet presAssocID="{5297D393-9BED-4A05-A7E2-FC8EB7ECEA35}" presName="compChildNode" presStyleCnt="0"/>
      <dgm:spPr/>
    </dgm:pt>
    <dgm:pt modelId="{DF87DCAA-9953-481C-B7AC-E92151DCE551}" type="pres">
      <dgm:prSet presAssocID="{5297D393-9BED-4A05-A7E2-FC8EB7ECEA35}" presName="theInnerList" presStyleCnt="0"/>
      <dgm:spPr/>
    </dgm:pt>
    <dgm:pt modelId="{898EE428-A82C-4886-A08E-955138E12D32}" type="pres">
      <dgm:prSet presAssocID="{AA1C2803-475A-4B4E-90AB-70DDE3D47201}" presName="childNode" presStyleLbl="node1" presStyleIdx="0" presStyleCnt="1" custScaleX="125000" custScaleY="153997" custLinFactNeighborX="-1087" custLinFactNeighborY="-19868">
        <dgm:presLayoutVars>
          <dgm:bulletEnabled val="1"/>
        </dgm:presLayoutVars>
      </dgm:prSet>
      <dgm:spPr/>
    </dgm:pt>
  </dgm:ptLst>
  <dgm:cxnLst>
    <dgm:cxn modelId="{7A3FC219-C00F-4E83-8A75-D63AF312D72E}" srcId="{7A05A9FC-36DD-45B6-BA41-D1FDF9F06974}" destId="{5297D393-9BED-4A05-A7E2-FC8EB7ECEA35}" srcOrd="0" destOrd="0" parTransId="{891990BC-897E-4EA1-B752-CE251B0EFB98}" sibTransId="{8EA8F96A-8E78-4E54-91CF-19EC6D91D120}"/>
    <dgm:cxn modelId="{1266943C-668C-4315-B3DA-820EB91AAD04}" srcId="{5297D393-9BED-4A05-A7E2-FC8EB7ECEA35}" destId="{AA1C2803-475A-4B4E-90AB-70DDE3D47201}" srcOrd="0" destOrd="0" parTransId="{45CC0AA1-0CAB-4118-96D1-04D8348C9184}" sibTransId="{71A79A9A-17F5-47BF-AB8C-644DF4A0011B}"/>
    <dgm:cxn modelId="{2377A56E-6F03-4B74-BD8D-AD561C5FCC33}" type="presOf" srcId="{AA1C2803-475A-4B4E-90AB-70DDE3D47201}" destId="{898EE428-A82C-4886-A08E-955138E12D32}" srcOrd="0" destOrd="0" presId="urn:microsoft.com/office/officeart/2005/8/layout/lProcess2"/>
    <dgm:cxn modelId="{8605AFB4-EE1B-44A3-979C-74D1C320C5FA}" type="presOf" srcId="{7A05A9FC-36DD-45B6-BA41-D1FDF9F06974}" destId="{EF08CCB0-4E8C-4D59-B500-CFEF8F6C905D}" srcOrd="0" destOrd="0" presId="urn:microsoft.com/office/officeart/2005/8/layout/lProcess2"/>
    <dgm:cxn modelId="{9D07E8B9-EF56-48B1-858B-9CDB56D11BEB}" type="presOf" srcId="{5297D393-9BED-4A05-A7E2-FC8EB7ECEA35}" destId="{74302C6D-2A9E-4769-8C52-55761C5B5BDD}" srcOrd="0" destOrd="0" presId="urn:microsoft.com/office/officeart/2005/8/layout/lProcess2"/>
    <dgm:cxn modelId="{E093E4DA-5ABF-4364-9CCE-5C19A33EF1EA}" type="presOf" srcId="{5297D393-9BED-4A05-A7E2-FC8EB7ECEA35}" destId="{ADB9900A-2BF3-40C6-9EED-614CC51D4FE6}" srcOrd="1" destOrd="0" presId="urn:microsoft.com/office/officeart/2005/8/layout/lProcess2"/>
    <dgm:cxn modelId="{7250FCAA-CABF-4EDD-AFA3-782037DE06FF}" type="presParOf" srcId="{EF08CCB0-4E8C-4D59-B500-CFEF8F6C905D}" destId="{FA47A421-1413-4D0F-82D6-597B62320656}" srcOrd="0" destOrd="0" presId="urn:microsoft.com/office/officeart/2005/8/layout/lProcess2"/>
    <dgm:cxn modelId="{3732610F-64A8-42B3-895B-89208BA3E473}" type="presParOf" srcId="{FA47A421-1413-4D0F-82D6-597B62320656}" destId="{74302C6D-2A9E-4769-8C52-55761C5B5BDD}" srcOrd="0" destOrd="0" presId="urn:microsoft.com/office/officeart/2005/8/layout/lProcess2"/>
    <dgm:cxn modelId="{8152FB2B-78E5-4B5C-8A37-0AB2EDF1CD8B}" type="presParOf" srcId="{FA47A421-1413-4D0F-82D6-597B62320656}" destId="{ADB9900A-2BF3-40C6-9EED-614CC51D4FE6}" srcOrd="1" destOrd="0" presId="urn:microsoft.com/office/officeart/2005/8/layout/lProcess2"/>
    <dgm:cxn modelId="{B8498AA3-47B8-40D7-94E7-4B144DE98F25}" type="presParOf" srcId="{FA47A421-1413-4D0F-82D6-597B62320656}" destId="{A5D63996-FC16-429A-AA7B-D4EAA5ACF9F1}" srcOrd="2" destOrd="0" presId="urn:microsoft.com/office/officeart/2005/8/layout/lProcess2"/>
    <dgm:cxn modelId="{7F97497F-1889-4F73-95E7-38F9B9AC32CA}" type="presParOf" srcId="{A5D63996-FC16-429A-AA7B-D4EAA5ACF9F1}" destId="{DF87DCAA-9953-481C-B7AC-E92151DCE551}" srcOrd="0" destOrd="0" presId="urn:microsoft.com/office/officeart/2005/8/layout/lProcess2"/>
    <dgm:cxn modelId="{D49A9676-B534-4515-8BDC-A17D8DE83DD4}" type="presParOf" srcId="{DF87DCAA-9953-481C-B7AC-E92151DCE551}" destId="{898EE428-A82C-4886-A08E-955138E12D32}" srcOrd="0" destOrd="0" presId="urn:microsoft.com/office/officeart/2005/8/layout/lProcess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0EF512F-6FCB-4E87-BACE-0500A2053075}" type="doc">
      <dgm:prSet loTypeId="urn:microsoft.com/office/officeart/2005/8/layout/vList2" loCatId="list" qsTypeId="urn:microsoft.com/office/officeart/2005/8/quickstyle/simple5" qsCatId="simple" csTypeId="urn:microsoft.com/office/officeart/2005/8/colors/colorful1" csCatId="colorful" phldr="1"/>
      <dgm:spPr/>
      <dgm:t>
        <a:bodyPr/>
        <a:lstStyle/>
        <a:p>
          <a:endParaRPr lang="en-US"/>
        </a:p>
      </dgm:t>
    </dgm:pt>
    <dgm:pt modelId="{1F84513C-BC5D-4D7A-BAB3-B1BA21B6490B}">
      <dgm:prSet/>
      <dgm:spPr/>
      <dgm:t>
        <a:bodyPr/>
        <a:lstStyle/>
        <a:p>
          <a:r>
            <a:rPr lang="en-IN" dirty="0"/>
            <a:t>Collaboration with PSUs, Government offices for special placement drives for the ICSI Rank holders</a:t>
          </a:r>
          <a:endParaRPr lang="en-US" dirty="0"/>
        </a:p>
      </dgm:t>
    </dgm:pt>
    <dgm:pt modelId="{4B4F2BEE-31E0-40C4-96A8-F1F8B45A1557}" type="parTrans" cxnId="{77DD9ECF-355F-45C9-A16F-DAAE66AA9354}">
      <dgm:prSet/>
      <dgm:spPr/>
      <dgm:t>
        <a:bodyPr/>
        <a:lstStyle/>
        <a:p>
          <a:endParaRPr lang="en-US"/>
        </a:p>
      </dgm:t>
    </dgm:pt>
    <dgm:pt modelId="{F96DE838-DC5D-46D0-AA4D-FBFBAA95F3DD}" type="sibTrans" cxnId="{77DD9ECF-355F-45C9-A16F-DAAE66AA9354}">
      <dgm:prSet/>
      <dgm:spPr/>
      <dgm:t>
        <a:bodyPr/>
        <a:lstStyle/>
        <a:p>
          <a:endParaRPr lang="en-US"/>
        </a:p>
      </dgm:t>
    </dgm:pt>
    <dgm:pt modelId="{2A22EE3D-45DF-4A44-A115-D89C512E3007}">
      <dgm:prSet/>
      <dgm:spPr/>
      <dgm:t>
        <a:bodyPr/>
        <a:lstStyle/>
        <a:p>
          <a:r>
            <a:rPr lang="en-IN"/>
            <a:t>Representation to Department of Personal and Training for considering CS qualifications for Legal and Administrative positions</a:t>
          </a:r>
          <a:endParaRPr lang="en-US"/>
        </a:p>
      </dgm:t>
    </dgm:pt>
    <dgm:pt modelId="{58FBE138-F2DC-42FC-8F97-935ED416E98B}" type="parTrans" cxnId="{9C939085-6628-41FD-9196-6CC921E23472}">
      <dgm:prSet/>
      <dgm:spPr/>
      <dgm:t>
        <a:bodyPr/>
        <a:lstStyle/>
        <a:p>
          <a:endParaRPr lang="en-US"/>
        </a:p>
      </dgm:t>
    </dgm:pt>
    <dgm:pt modelId="{752C34C4-8213-4B0D-970C-A9E40B39F45F}" type="sibTrans" cxnId="{9C939085-6628-41FD-9196-6CC921E23472}">
      <dgm:prSet/>
      <dgm:spPr/>
      <dgm:t>
        <a:bodyPr/>
        <a:lstStyle/>
        <a:p>
          <a:endParaRPr lang="en-US"/>
        </a:p>
      </dgm:t>
    </dgm:pt>
    <dgm:pt modelId="{13B2F9E4-ADA7-4662-875C-701BC4FC3BA0}">
      <dgm:prSet/>
      <dgm:spPr/>
      <dgm:t>
        <a:bodyPr/>
        <a:lstStyle/>
        <a:p>
          <a:r>
            <a:rPr lang="en-US"/>
            <a:t>Leveraging the intellectual and emotional bandwidth of the institute, essential to spawn tomorrow's global leaders today.</a:t>
          </a:r>
        </a:p>
      </dgm:t>
    </dgm:pt>
    <dgm:pt modelId="{8B496DBC-682B-4A96-B2E0-4B4F838FBBC9}" type="parTrans" cxnId="{138084A0-DFA3-464F-8B57-F6B878BCABC9}">
      <dgm:prSet/>
      <dgm:spPr/>
      <dgm:t>
        <a:bodyPr/>
        <a:lstStyle/>
        <a:p>
          <a:endParaRPr lang="en-US"/>
        </a:p>
      </dgm:t>
    </dgm:pt>
    <dgm:pt modelId="{D73768B1-012B-425F-9539-EC1492CE070F}" type="sibTrans" cxnId="{138084A0-DFA3-464F-8B57-F6B878BCABC9}">
      <dgm:prSet/>
      <dgm:spPr/>
      <dgm:t>
        <a:bodyPr/>
        <a:lstStyle/>
        <a:p>
          <a:endParaRPr lang="en-US"/>
        </a:p>
      </dgm:t>
    </dgm:pt>
    <dgm:pt modelId="{E246CD3E-5074-43B3-AF95-96E318747C6B}">
      <dgm:prSet/>
      <dgm:spPr/>
      <dgm:t>
        <a:bodyPr/>
        <a:lstStyle/>
        <a:p>
          <a:r>
            <a:rPr lang="en-US"/>
            <a:t>Meet Employers / Recruiters and understand the industry expectations, jobs profile, salary packages and future assignments</a:t>
          </a:r>
        </a:p>
      </dgm:t>
    </dgm:pt>
    <dgm:pt modelId="{C8D566A2-5D08-47CA-8811-02777FF14885}" type="parTrans" cxnId="{80929993-984D-42BB-82E0-A13CA4B99071}">
      <dgm:prSet/>
      <dgm:spPr/>
      <dgm:t>
        <a:bodyPr/>
        <a:lstStyle/>
        <a:p>
          <a:endParaRPr lang="en-US"/>
        </a:p>
      </dgm:t>
    </dgm:pt>
    <dgm:pt modelId="{3795133D-1EB3-4508-9569-645C0D99770F}" type="sibTrans" cxnId="{80929993-984D-42BB-82E0-A13CA4B99071}">
      <dgm:prSet/>
      <dgm:spPr/>
      <dgm:t>
        <a:bodyPr/>
        <a:lstStyle/>
        <a:p>
          <a:endParaRPr lang="en-US"/>
        </a:p>
      </dgm:t>
    </dgm:pt>
    <dgm:pt modelId="{83D0451F-B7AA-45B1-B065-87A74B1DCD11}">
      <dgm:prSet/>
      <dgm:spPr/>
      <dgm:t>
        <a:bodyPr/>
        <a:lstStyle/>
        <a:p>
          <a:r>
            <a:rPr lang="en-GB"/>
            <a:t>Organising HR conclaves for building industry relations </a:t>
          </a:r>
          <a:endParaRPr lang="en-US"/>
        </a:p>
      </dgm:t>
    </dgm:pt>
    <dgm:pt modelId="{D6F6F986-185F-43D2-8B12-C3DFCAD5777B}" type="parTrans" cxnId="{5BA1345D-5A85-4A52-A374-653178921408}">
      <dgm:prSet/>
      <dgm:spPr/>
      <dgm:t>
        <a:bodyPr/>
        <a:lstStyle/>
        <a:p>
          <a:endParaRPr lang="en-US"/>
        </a:p>
      </dgm:t>
    </dgm:pt>
    <dgm:pt modelId="{2FD6D4FE-429B-42BC-A0BE-9F9C925BBC1D}" type="sibTrans" cxnId="{5BA1345D-5A85-4A52-A374-653178921408}">
      <dgm:prSet/>
      <dgm:spPr/>
      <dgm:t>
        <a:bodyPr/>
        <a:lstStyle/>
        <a:p>
          <a:endParaRPr lang="en-US"/>
        </a:p>
      </dgm:t>
    </dgm:pt>
    <dgm:pt modelId="{6A063922-5563-4F25-97F9-1AA29BAD435F}">
      <dgm:prSet/>
      <dgm:spPr/>
      <dgm:t>
        <a:bodyPr/>
        <a:lstStyle/>
        <a:p>
          <a:r>
            <a:rPr lang="en-IN" dirty="0"/>
            <a:t>Collaboration with Corporates for better job </a:t>
          </a:r>
          <a:r>
            <a:rPr lang="en-IN" dirty="0" err="1"/>
            <a:t>oppournities</a:t>
          </a:r>
          <a:r>
            <a:rPr lang="en-IN" dirty="0"/>
            <a:t> </a:t>
          </a:r>
          <a:endParaRPr lang="en-US" dirty="0"/>
        </a:p>
      </dgm:t>
    </dgm:pt>
    <dgm:pt modelId="{A5D5A2DE-DF27-484F-80E9-BD6435ADDB5E}" type="parTrans" cxnId="{E7CE25AD-8306-4ABA-8392-91418D3E9000}">
      <dgm:prSet/>
      <dgm:spPr/>
      <dgm:t>
        <a:bodyPr/>
        <a:lstStyle/>
        <a:p>
          <a:endParaRPr lang="en-US"/>
        </a:p>
      </dgm:t>
    </dgm:pt>
    <dgm:pt modelId="{B1BF4433-CC40-443C-935A-88D64B7F9271}" type="sibTrans" cxnId="{E7CE25AD-8306-4ABA-8392-91418D3E9000}">
      <dgm:prSet/>
      <dgm:spPr/>
      <dgm:t>
        <a:bodyPr/>
        <a:lstStyle/>
        <a:p>
          <a:endParaRPr lang="en-US"/>
        </a:p>
      </dgm:t>
    </dgm:pt>
    <dgm:pt modelId="{25E62C12-DA30-44DA-9142-293705639172}" type="pres">
      <dgm:prSet presAssocID="{F0EF512F-6FCB-4E87-BACE-0500A2053075}" presName="linear" presStyleCnt="0">
        <dgm:presLayoutVars>
          <dgm:animLvl val="lvl"/>
          <dgm:resizeHandles val="exact"/>
        </dgm:presLayoutVars>
      </dgm:prSet>
      <dgm:spPr/>
    </dgm:pt>
    <dgm:pt modelId="{DB510931-E27F-47FC-AA0F-136DBBD142A7}" type="pres">
      <dgm:prSet presAssocID="{1F84513C-BC5D-4D7A-BAB3-B1BA21B6490B}" presName="parentText" presStyleLbl="node1" presStyleIdx="0" presStyleCnt="6">
        <dgm:presLayoutVars>
          <dgm:chMax val="0"/>
          <dgm:bulletEnabled val="1"/>
        </dgm:presLayoutVars>
      </dgm:prSet>
      <dgm:spPr/>
    </dgm:pt>
    <dgm:pt modelId="{609DF23C-C271-44DF-9DBF-0CA4DDEC251F}" type="pres">
      <dgm:prSet presAssocID="{F96DE838-DC5D-46D0-AA4D-FBFBAA95F3DD}" presName="spacer" presStyleCnt="0"/>
      <dgm:spPr/>
    </dgm:pt>
    <dgm:pt modelId="{48D5FED9-7267-4E39-8EF7-6AD2A91F69F1}" type="pres">
      <dgm:prSet presAssocID="{2A22EE3D-45DF-4A44-A115-D89C512E3007}" presName="parentText" presStyleLbl="node1" presStyleIdx="1" presStyleCnt="6">
        <dgm:presLayoutVars>
          <dgm:chMax val="0"/>
          <dgm:bulletEnabled val="1"/>
        </dgm:presLayoutVars>
      </dgm:prSet>
      <dgm:spPr/>
    </dgm:pt>
    <dgm:pt modelId="{C3AD52C5-C07F-445C-929F-2F9FA26EE2AF}" type="pres">
      <dgm:prSet presAssocID="{752C34C4-8213-4B0D-970C-A9E40B39F45F}" presName="spacer" presStyleCnt="0"/>
      <dgm:spPr/>
    </dgm:pt>
    <dgm:pt modelId="{CEF37EF0-6C53-4009-9383-08E560D74053}" type="pres">
      <dgm:prSet presAssocID="{13B2F9E4-ADA7-4662-875C-701BC4FC3BA0}" presName="parentText" presStyleLbl="node1" presStyleIdx="2" presStyleCnt="6">
        <dgm:presLayoutVars>
          <dgm:chMax val="0"/>
          <dgm:bulletEnabled val="1"/>
        </dgm:presLayoutVars>
      </dgm:prSet>
      <dgm:spPr/>
    </dgm:pt>
    <dgm:pt modelId="{ABE9EF37-B3F9-4A63-968F-AB3CDBE7E6B2}" type="pres">
      <dgm:prSet presAssocID="{D73768B1-012B-425F-9539-EC1492CE070F}" presName="spacer" presStyleCnt="0"/>
      <dgm:spPr/>
    </dgm:pt>
    <dgm:pt modelId="{B0C00D29-3CE1-47F4-A383-23ACC06650BE}" type="pres">
      <dgm:prSet presAssocID="{E246CD3E-5074-43B3-AF95-96E318747C6B}" presName="parentText" presStyleLbl="node1" presStyleIdx="3" presStyleCnt="6">
        <dgm:presLayoutVars>
          <dgm:chMax val="0"/>
          <dgm:bulletEnabled val="1"/>
        </dgm:presLayoutVars>
      </dgm:prSet>
      <dgm:spPr/>
    </dgm:pt>
    <dgm:pt modelId="{5EA899DF-4A8C-4C86-A9B5-FF456BCC356B}" type="pres">
      <dgm:prSet presAssocID="{3795133D-1EB3-4508-9569-645C0D99770F}" presName="spacer" presStyleCnt="0"/>
      <dgm:spPr/>
    </dgm:pt>
    <dgm:pt modelId="{AC85A7BE-9995-4496-B2AC-D11E820BA125}" type="pres">
      <dgm:prSet presAssocID="{83D0451F-B7AA-45B1-B065-87A74B1DCD11}" presName="parentText" presStyleLbl="node1" presStyleIdx="4" presStyleCnt="6">
        <dgm:presLayoutVars>
          <dgm:chMax val="0"/>
          <dgm:bulletEnabled val="1"/>
        </dgm:presLayoutVars>
      </dgm:prSet>
      <dgm:spPr/>
    </dgm:pt>
    <dgm:pt modelId="{361CBA85-BFD7-466F-9E8C-9F3FA25D09A0}" type="pres">
      <dgm:prSet presAssocID="{2FD6D4FE-429B-42BC-A0BE-9F9C925BBC1D}" presName="spacer" presStyleCnt="0"/>
      <dgm:spPr/>
    </dgm:pt>
    <dgm:pt modelId="{0946F60E-3491-4AF7-81AD-3FFF876C9E7E}" type="pres">
      <dgm:prSet presAssocID="{6A063922-5563-4F25-97F9-1AA29BAD435F}" presName="parentText" presStyleLbl="node1" presStyleIdx="5" presStyleCnt="6">
        <dgm:presLayoutVars>
          <dgm:chMax val="0"/>
          <dgm:bulletEnabled val="1"/>
        </dgm:presLayoutVars>
      </dgm:prSet>
      <dgm:spPr/>
    </dgm:pt>
  </dgm:ptLst>
  <dgm:cxnLst>
    <dgm:cxn modelId="{CE5AA516-72A1-49F1-8135-BA9CDF8DD7DB}" type="presOf" srcId="{E246CD3E-5074-43B3-AF95-96E318747C6B}" destId="{B0C00D29-3CE1-47F4-A383-23ACC06650BE}" srcOrd="0" destOrd="0" presId="urn:microsoft.com/office/officeart/2005/8/layout/vList2"/>
    <dgm:cxn modelId="{3F2F0724-42CB-43E2-840F-FFE9B88641C3}" type="presOf" srcId="{1F84513C-BC5D-4D7A-BAB3-B1BA21B6490B}" destId="{DB510931-E27F-47FC-AA0F-136DBBD142A7}" srcOrd="0" destOrd="0" presId="urn:microsoft.com/office/officeart/2005/8/layout/vList2"/>
    <dgm:cxn modelId="{22B4FC26-86A5-4DFF-BB1C-F5047AB442B8}" type="presOf" srcId="{F0EF512F-6FCB-4E87-BACE-0500A2053075}" destId="{25E62C12-DA30-44DA-9142-293705639172}" srcOrd="0" destOrd="0" presId="urn:microsoft.com/office/officeart/2005/8/layout/vList2"/>
    <dgm:cxn modelId="{5BA1345D-5A85-4A52-A374-653178921408}" srcId="{F0EF512F-6FCB-4E87-BACE-0500A2053075}" destId="{83D0451F-B7AA-45B1-B065-87A74B1DCD11}" srcOrd="4" destOrd="0" parTransId="{D6F6F986-185F-43D2-8B12-C3DFCAD5777B}" sibTransId="{2FD6D4FE-429B-42BC-A0BE-9F9C925BBC1D}"/>
    <dgm:cxn modelId="{EFF8075F-BF6B-4D09-8B1C-98A83BC61E4B}" type="presOf" srcId="{2A22EE3D-45DF-4A44-A115-D89C512E3007}" destId="{48D5FED9-7267-4E39-8EF7-6AD2A91F69F1}" srcOrd="0" destOrd="0" presId="urn:microsoft.com/office/officeart/2005/8/layout/vList2"/>
    <dgm:cxn modelId="{5265437A-C624-4BAA-9F3D-FFA31F3521F1}" type="presOf" srcId="{83D0451F-B7AA-45B1-B065-87A74B1DCD11}" destId="{AC85A7BE-9995-4496-B2AC-D11E820BA125}" srcOrd="0" destOrd="0" presId="urn:microsoft.com/office/officeart/2005/8/layout/vList2"/>
    <dgm:cxn modelId="{9C939085-6628-41FD-9196-6CC921E23472}" srcId="{F0EF512F-6FCB-4E87-BACE-0500A2053075}" destId="{2A22EE3D-45DF-4A44-A115-D89C512E3007}" srcOrd="1" destOrd="0" parTransId="{58FBE138-F2DC-42FC-8F97-935ED416E98B}" sibTransId="{752C34C4-8213-4B0D-970C-A9E40B39F45F}"/>
    <dgm:cxn modelId="{80929993-984D-42BB-82E0-A13CA4B99071}" srcId="{F0EF512F-6FCB-4E87-BACE-0500A2053075}" destId="{E246CD3E-5074-43B3-AF95-96E318747C6B}" srcOrd="3" destOrd="0" parTransId="{C8D566A2-5D08-47CA-8811-02777FF14885}" sibTransId="{3795133D-1EB3-4508-9569-645C0D99770F}"/>
    <dgm:cxn modelId="{138084A0-DFA3-464F-8B57-F6B878BCABC9}" srcId="{F0EF512F-6FCB-4E87-BACE-0500A2053075}" destId="{13B2F9E4-ADA7-4662-875C-701BC4FC3BA0}" srcOrd="2" destOrd="0" parTransId="{8B496DBC-682B-4A96-B2E0-4B4F838FBBC9}" sibTransId="{D73768B1-012B-425F-9539-EC1492CE070F}"/>
    <dgm:cxn modelId="{E7CE25AD-8306-4ABA-8392-91418D3E9000}" srcId="{F0EF512F-6FCB-4E87-BACE-0500A2053075}" destId="{6A063922-5563-4F25-97F9-1AA29BAD435F}" srcOrd="5" destOrd="0" parTransId="{A5D5A2DE-DF27-484F-80E9-BD6435ADDB5E}" sibTransId="{B1BF4433-CC40-443C-935A-88D64B7F9271}"/>
    <dgm:cxn modelId="{8FDB9EC7-6370-4377-8578-A3A53FAC01AE}" type="presOf" srcId="{6A063922-5563-4F25-97F9-1AA29BAD435F}" destId="{0946F60E-3491-4AF7-81AD-3FFF876C9E7E}" srcOrd="0" destOrd="0" presId="urn:microsoft.com/office/officeart/2005/8/layout/vList2"/>
    <dgm:cxn modelId="{77DD9ECF-355F-45C9-A16F-DAAE66AA9354}" srcId="{F0EF512F-6FCB-4E87-BACE-0500A2053075}" destId="{1F84513C-BC5D-4D7A-BAB3-B1BA21B6490B}" srcOrd="0" destOrd="0" parTransId="{4B4F2BEE-31E0-40C4-96A8-F1F8B45A1557}" sibTransId="{F96DE838-DC5D-46D0-AA4D-FBFBAA95F3DD}"/>
    <dgm:cxn modelId="{A0E949EA-9370-4C12-ADCF-7BBFE3722493}" type="presOf" srcId="{13B2F9E4-ADA7-4662-875C-701BC4FC3BA0}" destId="{CEF37EF0-6C53-4009-9383-08E560D74053}" srcOrd="0" destOrd="0" presId="urn:microsoft.com/office/officeart/2005/8/layout/vList2"/>
    <dgm:cxn modelId="{FADA425E-DD78-4E34-B4AF-F5B6A9EAEA11}" type="presParOf" srcId="{25E62C12-DA30-44DA-9142-293705639172}" destId="{DB510931-E27F-47FC-AA0F-136DBBD142A7}" srcOrd="0" destOrd="0" presId="urn:microsoft.com/office/officeart/2005/8/layout/vList2"/>
    <dgm:cxn modelId="{FBADBDA7-3D91-413D-86F4-1C8268D95DEC}" type="presParOf" srcId="{25E62C12-DA30-44DA-9142-293705639172}" destId="{609DF23C-C271-44DF-9DBF-0CA4DDEC251F}" srcOrd="1" destOrd="0" presId="urn:microsoft.com/office/officeart/2005/8/layout/vList2"/>
    <dgm:cxn modelId="{653A3BA8-C9D1-434A-91E2-9D1C738B0C03}" type="presParOf" srcId="{25E62C12-DA30-44DA-9142-293705639172}" destId="{48D5FED9-7267-4E39-8EF7-6AD2A91F69F1}" srcOrd="2" destOrd="0" presId="urn:microsoft.com/office/officeart/2005/8/layout/vList2"/>
    <dgm:cxn modelId="{444AC37E-C598-4810-9E4C-135C9834D8C8}" type="presParOf" srcId="{25E62C12-DA30-44DA-9142-293705639172}" destId="{C3AD52C5-C07F-445C-929F-2F9FA26EE2AF}" srcOrd="3" destOrd="0" presId="urn:microsoft.com/office/officeart/2005/8/layout/vList2"/>
    <dgm:cxn modelId="{570F56E6-AD1E-4BC9-AF73-8E45F4D36271}" type="presParOf" srcId="{25E62C12-DA30-44DA-9142-293705639172}" destId="{CEF37EF0-6C53-4009-9383-08E560D74053}" srcOrd="4" destOrd="0" presId="urn:microsoft.com/office/officeart/2005/8/layout/vList2"/>
    <dgm:cxn modelId="{808A73C9-1247-4F54-B50E-B5AAF200A123}" type="presParOf" srcId="{25E62C12-DA30-44DA-9142-293705639172}" destId="{ABE9EF37-B3F9-4A63-968F-AB3CDBE7E6B2}" srcOrd="5" destOrd="0" presId="urn:microsoft.com/office/officeart/2005/8/layout/vList2"/>
    <dgm:cxn modelId="{CA724B66-CF33-4F11-AFE1-64336DF7B78F}" type="presParOf" srcId="{25E62C12-DA30-44DA-9142-293705639172}" destId="{B0C00D29-3CE1-47F4-A383-23ACC06650BE}" srcOrd="6" destOrd="0" presId="urn:microsoft.com/office/officeart/2005/8/layout/vList2"/>
    <dgm:cxn modelId="{B8F12491-3527-42B0-9207-6BFAEB959687}" type="presParOf" srcId="{25E62C12-DA30-44DA-9142-293705639172}" destId="{5EA899DF-4A8C-4C86-A9B5-FF456BCC356B}" srcOrd="7" destOrd="0" presId="urn:microsoft.com/office/officeart/2005/8/layout/vList2"/>
    <dgm:cxn modelId="{EE2D09C3-F52A-49CE-B191-A09C6578FEE3}" type="presParOf" srcId="{25E62C12-DA30-44DA-9142-293705639172}" destId="{AC85A7BE-9995-4496-B2AC-D11E820BA125}" srcOrd="8" destOrd="0" presId="urn:microsoft.com/office/officeart/2005/8/layout/vList2"/>
    <dgm:cxn modelId="{A95C566E-E85E-4CCC-BB3E-68B2A183D639}" type="presParOf" srcId="{25E62C12-DA30-44DA-9142-293705639172}" destId="{361CBA85-BFD7-466F-9E8C-9F3FA25D09A0}" srcOrd="9" destOrd="0" presId="urn:microsoft.com/office/officeart/2005/8/layout/vList2"/>
    <dgm:cxn modelId="{29A4FEE6-155B-4BFA-A42F-981119BD1981}" type="presParOf" srcId="{25E62C12-DA30-44DA-9142-293705639172}" destId="{0946F60E-3491-4AF7-81AD-3FFF876C9E7E}"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A98FB39-E855-45BA-8150-978E5BBF7068}" type="doc">
      <dgm:prSet loTypeId="urn:microsoft.com/office/officeart/2005/8/layout/cycle1" loCatId="cycle" qsTypeId="urn:microsoft.com/office/officeart/2005/8/quickstyle/3d2" qsCatId="3D" csTypeId="urn:microsoft.com/office/officeart/2005/8/colors/colorful5" csCatId="colorful" phldr="1"/>
      <dgm:spPr/>
      <dgm:t>
        <a:bodyPr/>
        <a:lstStyle/>
        <a:p>
          <a:endParaRPr lang="en-IN"/>
        </a:p>
      </dgm:t>
    </dgm:pt>
    <dgm:pt modelId="{82B33AB9-BB1B-4174-BC59-E4E6A8AD3987}">
      <dgm:prSet phldrT="[Text]" custT="1"/>
      <dgm:spPr/>
      <dgm:t>
        <a:bodyPr/>
        <a:lstStyle/>
        <a:p>
          <a:pPr>
            <a:buNone/>
          </a:pPr>
          <a:r>
            <a:rPr lang="en-IN" sz="1400" b="1" dirty="0"/>
            <a:t>Optimal fee in comparison to Private Coaching Centres.</a:t>
          </a:r>
          <a:endParaRPr lang="en-IN" sz="1400" dirty="0"/>
        </a:p>
      </dgm:t>
    </dgm:pt>
    <dgm:pt modelId="{A7FB9372-1A10-426B-86F8-83D5371011F2}" type="parTrans" cxnId="{EE1ED213-BEAD-4D1E-8FD3-A86E8A398616}">
      <dgm:prSet/>
      <dgm:spPr/>
      <dgm:t>
        <a:bodyPr/>
        <a:lstStyle/>
        <a:p>
          <a:endParaRPr lang="en-IN" sz="1400"/>
        </a:p>
      </dgm:t>
    </dgm:pt>
    <dgm:pt modelId="{CF936E49-8B8D-4D7B-BC14-6B72B1B24FD3}" type="sibTrans" cxnId="{EE1ED213-BEAD-4D1E-8FD3-A86E8A398616}">
      <dgm:prSet/>
      <dgm:spPr/>
      <dgm:t>
        <a:bodyPr/>
        <a:lstStyle/>
        <a:p>
          <a:endParaRPr lang="en-IN" sz="1400"/>
        </a:p>
      </dgm:t>
    </dgm:pt>
    <dgm:pt modelId="{600E7BBD-FF65-432C-94B0-0B82ECA60368}">
      <dgm:prSet phldrT="[Text]" custT="1"/>
      <dgm:spPr/>
      <dgm:t>
        <a:bodyPr/>
        <a:lstStyle/>
        <a:p>
          <a:pPr>
            <a:buNone/>
          </a:pPr>
          <a:r>
            <a:rPr lang="en-IN" sz="1400" b="1" dirty="0"/>
            <a:t>Library facility with latest books</a:t>
          </a:r>
          <a:endParaRPr lang="en-IN" sz="1400" dirty="0"/>
        </a:p>
      </dgm:t>
    </dgm:pt>
    <dgm:pt modelId="{0C6C2F8F-2925-47AD-A635-A89B453331A3}" type="parTrans" cxnId="{4C5AC082-5CD6-4038-83C8-3D5F6104A106}">
      <dgm:prSet/>
      <dgm:spPr/>
      <dgm:t>
        <a:bodyPr/>
        <a:lstStyle/>
        <a:p>
          <a:endParaRPr lang="en-IN" sz="1400"/>
        </a:p>
      </dgm:t>
    </dgm:pt>
    <dgm:pt modelId="{F03F9C0E-FF72-40A1-A9E9-9825E9F4129E}" type="sibTrans" cxnId="{4C5AC082-5CD6-4038-83C8-3D5F6104A106}">
      <dgm:prSet/>
      <dgm:spPr/>
      <dgm:t>
        <a:bodyPr/>
        <a:lstStyle/>
        <a:p>
          <a:endParaRPr lang="en-IN" sz="1400"/>
        </a:p>
      </dgm:t>
    </dgm:pt>
    <dgm:pt modelId="{394A3212-FE9F-420D-BC78-54C5E0FD12B1}">
      <dgm:prSet phldrT="[Text]" custT="1"/>
      <dgm:spPr/>
      <dgm:t>
        <a:bodyPr/>
        <a:lstStyle/>
        <a:p>
          <a:pPr>
            <a:buNone/>
          </a:pPr>
          <a:r>
            <a:rPr lang="en-IN" sz="1400" b="1" dirty="0"/>
            <a:t>Distinguished Faculties and a blend of academicians from premier institutions, Professions and industry experts.</a:t>
          </a:r>
          <a:endParaRPr lang="en-IN" sz="1400" dirty="0"/>
        </a:p>
      </dgm:t>
    </dgm:pt>
    <dgm:pt modelId="{44DF9DE1-EEC8-402C-9DFA-005D4C6401D1}" type="parTrans" cxnId="{0B5D9589-F124-4A59-8880-2CEDB5E218C6}">
      <dgm:prSet/>
      <dgm:spPr/>
      <dgm:t>
        <a:bodyPr/>
        <a:lstStyle/>
        <a:p>
          <a:endParaRPr lang="en-IN" sz="1400"/>
        </a:p>
      </dgm:t>
    </dgm:pt>
    <dgm:pt modelId="{8120C434-7D7E-460F-B7AA-18F63F57886D}" type="sibTrans" cxnId="{0B5D9589-F124-4A59-8880-2CEDB5E218C6}">
      <dgm:prSet/>
      <dgm:spPr/>
      <dgm:t>
        <a:bodyPr/>
        <a:lstStyle/>
        <a:p>
          <a:endParaRPr lang="en-IN" sz="1400"/>
        </a:p>
      </dgm:t>
    </dgm:pt>
    <dgm:pt modelId="{64EA7E15-507E-442B-954D-6A9A78FC4CF4}">
      <dgm:prSet phldrT="[Text]" custT="1"/>
      <dgm:spPr/>
      <dgm:t>
        <a:bodyPr/>
        <a:lstStyle/>
        <a:p>
          <a:pPr>
            <a:buNone/>
          </a:pPr>
          <a:r>
            <a:rPr lang="en-IN" sz="1400" b="1" dirty="0"/>
            <a:t>Learning through practical approach</a:t>
          </a:r>
          <a:endParaRPr lang="en-IN" sz="1400" dirty="0"/>
        </a:p>
      </dgm:t>
    </dgm:pt>
    <dgm:pt modelId="{AE58EA37-7936-481B-9395-42B5C2A3F7A5}" type="parTrans" cxnId="{F78BCFE0-4E3B-4456-9638-94325F03AC79}">
      <dgm:prSet/>
      <dgm:spPr/>
      <dgm:t>
        <a:bodyPr/>
        <a:lstStyle/>
        <a:p>
          <a:endParaRPr lang="en-IN" sz="1400"/>
        </a:p>
      </dgm:t>
    </dgm:pt>
    <dgm:pt modelId="{682CD26B-0020-4DB9-8A64-95D9CFB32C5C}" type="sibTrans" cxnId="{F78BCFE0-4E3B-4456-9638-94325F03AC79}">
      <dgm:prSet/>
      <dgm:spPr/>
      <dgm:t>
        <a:bodyPr/>
        <a:lstStyle/>
        <a:p>
          <a:endParaRPr lang="en-IN" sz="1400"/>
        </a:p>
      </dgm:t>
    </dgm:pt>
    <dgm:pt modelId="{8F176537-F103-407B-AFFC-4BC78367E2D1}">
      <dgm:prSet phldrT="[Text]" custT="1"/>
      <dgm:spPr/>
      <dgm:t>
        <a:bodyPr/>
        <a:lstStyle/>
        <a:p>
          <a:pPr>
            <a:buNone/>
          </a:pPr>
          <a:r>
            <a:rPr lang="en-IN" sz="1400" b="1" dirty="0"/>
            <a:t>100% coverage of Syllabus</a:t>
          </a:r>
          <a:endParaRPr lang="en-IN" sz="1400" dirty="0"/>
        </a:p>
      </dgm:t>
    </dgm:pt>
    <dgm:pt modelId="{077925A9-6D94-410E-9AF6-36AAB46E7A99}" type="parTrans" cxnId="{D7555987-9974-43C4-98F0-2277B1F1CDE7}">
      <dgm:prSet/>
      <dgm:spPr/>
      <dgm:t>
        <a:bodyPr/>
        <a:lstStyle/>
        <a:p>
          <a:endParaRPr lang="en-IN" sz="1400"/>
        </a:p>
      </dgm:t>
    </dgm:pt>
    <dgm:pt modelId="{9EC53EFF-7D57-49B5-9749-527E7909FE15}" type="sibTrans" cxnId="{D7555987-9974-43C4-98F0-2277B1F1CDE7}">
      <dgm:prSet/>
      <dgm:spPr/>
      <dgm:t>
        <a:bodyPr/>
        <a:lstStyle/>
        <a:p>
          <a:endParaRPr lang="en-IN" sz="1400"/>
        </a:p>
      </dgm:t>
    </dgm:pt>
    <dgm:pt modelId="{A0612254-9898-4B8D-9CCB-81DCBC162203}">
      <dgm:prSet phldrT="[Text]" custT="1"/>
      <dgm:spPr/>
      <dgm:t>
        <a:bodyPr/>
        <a:lstStyle/>
        <a:p>
          <a:pPr>
            <a:buNone/>
          </a:pPr>
          <a:r>
            <a:rPr lang="en-IN" sz="1400" b="1" dirty="0"/>
            <a:t>Special programme/ special Guest Lectures</a:t>
          </a:r>
          <a:endParaRPr lang="en-IN" sz="1400" dirty="0"/>
        </a:p>
      </dgm:t>
    </dgm:pt>
    <dgm:pt modelId="{834BEC0F-F915-4404-809F-9711C39AE120}" type="parTrans" cxnId="{B7792D8B-8E4F-46C9-BD47-40365D1AEE16}">
      <dgm:prSet/>
      <dgm:spPr/>
      <dgm:t>
        <a:bodyPr/>
        <a:lstStyle/>
        <a:p>
          <a:endParaRPr lang="en-IN"/>
        </a:p>
      </dgm:t>
    </dgm:pt>
    <dgm:pt modelId="{C559A2CC-C9BC-4459-8AFC-87709129D137}" type="sibTrans" cxnId="{B7792D8B-8E4F-46C9-BD47-40365D1AEE16}">
      <dgm:prSet/>
      <dgm:spPr/>
      <dgm:t>
        <a:bodyPr/>
        <a:lstStyle/>
        <a:p>
          <a:endParaRPr lang="en-IN"/>
        </a:p>
      </dgm:t>
    </dgm:pt>
    <dgm:pt modelId="{010908A1-B1B7-4A40-BCA2-357E47AFA827}">
      <dgm:prSet phldrT="[Text]" custT="1"/>
      <dgm:spPr/>
      <dgm:t>
        <a:bodyPr/>
        <a:lstStyle/>
        <a:p>
          <a:r>
            <a:rPr lang="en-IN" sz="1400" b="1" dirty="0"/>
            <a:t>Exemption from Pre-exam test subject to the clearance of respective subject/Module</a:t>
          </a:r>
          <a:endParaRPr lang="en-IN" sz="1400" dirty="0"/>
        </a:p>
      </dgm:t>
    </dgm:pt>
    <dgm:pt modelId="{DE878FAA-F91C-4311-877B-7756EB1EEB2A}" type="parTrans" cxnId="{BD0FF756-37EC-4C00-A117-6F7774884318}">
      <dgm:prSet/>
      <dgm:spPr/>
      <dgm:t>
        <a:bodyPr/>
        <a:lstStyle/>
        <a:p>
          <a:endParaRPr lang="en-IN"/>
        </a:p>
      </dgm:t>
    </dgm:pt>
    <dgm:pt modelId="{F87DA387-015C-4548-864D-BBBA3986FAD9}" type="sibTrans" cxnId="{BD0FF756-37EC-4C00-A117-6F7774884318}">
      <dgm:prSet/>
      <dgm:spPr/>
      <dgm:t>
        <a:bodyPr/>
        <a:lstStyle/>
        <a:p>
          <a:endParaRPr lang="en-IN"/>
        </a:p>
      </dgm:t>
    </dgm:pt>
    <dgm:pt modelId="{807A9580-13A4-4921-996E-C6459A241F95}">
      <dgm:prSet phldrT="[Text]" custT="1"/>
      <dgm:spPr/>
      <dgm:t>
        <a:bodyPr/>
        <a:lstStyle/>
        <a:p>
          <a:pPr>
            <a:buNone/>
          </a:pPr>
          <a:r>
            <a:rPr lang="en-IN" sz="1400" b="1" dirty="0"/>
            <a:t>Demo lectures, Mock Tests, Crash Courses </a:t>
          </a:r>
          <a:endParaRPr lang="en-IN" sz="1400" dirty="0"/>
        </a:p>
      </dgm:t>
    </dgm:pt>
    <dgm:pt modelId="{88953397-6F0E-4290-BD48-FAC78F55E977}" type="parTrans" cxnId="{46CEDCFA-09D1-4871-82B8-0889B53E7DF3}">
      <dgm:prSet/>
      <dgm:spPr/>
      <dgm:t>
        <a:bodyPr/>
        <a:lstStyle/>
        <a:p>
          <a:endParaRPr lang="en-IN"/>
        </a:p>
      </dgm:t>
    </dgm:pt>
    <dgm:pt modelId="{8BC12262-093E-40AB-825F-67F87E039C4E}" type="sibTrans" cxnId="{46CEDCFA-09D1-4871-82B8-0889B53E7DF3}">
      <dgm:prSet/>
      <dgm:spPr/>
      <dgm:t>
        <a:bodyPr/>
        <a:lstStyle/>
        <a:p>
          <a:endParaRPr lang="en-IN"/>
        </a:p>
      </dgm:t>
    </dgm:pt>
    <dgm:pt modelId="{AD6708CD-70F1-492A-ABB0-67EBF393D9DA}" type="pres">
      <dgm:prSet presAssocID="{9A98FB39-E855-45BA-8150-978E5BBF7068}" presName="cycle" presStyleCnt="0">
        <dgm:presLayoutVars>
          <dgm:dir/>
          <dgm:resizeHandles val="exact"/>
        </dgm:presLayoutVars>
      </dgm:prSet>
      <dgm:spPr/>
    </dgm:pt>
    <dgm:pt modelId="{48F03E21-BDDF-48F1-803B-017AAA764268}" type="pres">
      <dgm:prSet presAssocID="{82B33AB9-BB1B-4174-BC59-E4E6A8AD3987}" presName="dummy" presStyleCnt="0"/>
      <dgm:spPr/>
    </dgm:pt>
    <dgm:pt modelId="{CCA64AFC-DAF6-42E4-AB20-CD36B513D18A}" type="pres">
      <dgm:prSet presAssocID="{82B33AB9-BB1B-4174-BC59-E4E6A8AD3987}" presName="node" presStyleLbl="revTx" presStyleIdx="0" presStyleCnt="8" custScaleX="143015">
        <dgm:presLayoutVars>
          <dgm:bulletEnabled val="1"/>
        </dgm:presLayoutVars>
      </dgm:prSet>
      <dgm:spPr/>
    </dgm:pt>
    <dgm:pt modelId="{AF66F200-BA6E-4FEA-9538-C36B0F73D162}" type="pres">
      <dgm:prSet presAssocID="{CF936E49-8B8D-4D7B-BC14-6B72B1B24FD3}" presName="sibTrans" presStyleLbl="node1" presStyleIdx="0" presStyleCnt="8"/>
      <dgm:spPr/>
    </dgm:pt>
    <dgm:pt modelId="{0B180082-5FFF-4047-90E8-8DBFA92642A5}" type="pres">
      <dgm:prSet presAssocID="{600E7BBD-FF65-432C-94B0-0B82ECA60368}" presName="dummy" presStyleCnt="0"/>
      <dgm:spPr/>
    </dgm:pt>
    <dgm:pt modelId="{28388A44-0385-4C26-8CD7-C2C6CC8841D7}" type="pres">
      <dgm:prSet presAssocID="{600E7BBD-FF65-432C-94B0-0B82ECA60368}" presName="node" presStyleLbl="revTx" presStyleIdx="1" presStyleCnt="8">
        <dgm:presLayoutVars>
          <dgm:bulletEnabled val="1"/>
        </dgm:presLayoutVars>
      </dgm:prSet>
      <dgm:spPr/>
    </dgm:pt>
    <dgm:pt modelId="{7EAD0835-7DFA-486C-A6AB-2177D14F5027}" type="pres">
      <dgm:prSet presAssocID="{F03F9C0E-FF72-40A1-A9E9-9825E9F4129E}" presName="sibTrans" presStyleLbl="node1" presStyleIdx="1" presStyleCnt="8" custLinFactNeighborX="428" custLinFactNeighborY="-1104"/>
      <dgm:spPr/>
    </dgm:pt>
    <dgm:pt modelId="{3A7974CF-986A-4DC0-BFAF-108911EF4773}" type="pres">
      <dgm:prSet presAssocID="{394A3212-FE9F-420D-BC78-54C5E0FD12B1}" presName="dummy" presStyleCnt="0"/>
      <dgm:spPr/>
    </dgm:pt>
    <dgm:pt modelId="{82AA9D9D-4148-47E3-AA14-23F198009A52}" type="pres">
      <dgm:prSet presAssocID="{394A3212-FE9F-420D-BC78-54C5E0FD12B1}" presName="node" presStyleLbl="revTx" presStyleIdx="2" presStyleCnt="8" custScaleX="152533">
        <dgm:presLayoutVars>
          <dgm:bulletEnabled val="1"/>
        </dgm:presLayoutVars>
      </dgm:prSet>
      <dgm:spPr/>
    </dgm:pt>
    <dgm:pt modelId="{8630EF43-C226-492A-889D-DD6978094AE4}" type="pres">
      <dgm:prSet presAssocID="{8120C434-7D7E-460F-B7AA-18F63F57886D}" presName="sibTrans" presStyleLbl="node1" presStyleIdx="2" presStyleCnt="8" custLinFactNeighborX="428" custLinFactNeighborY="1498"/>
      <dgm:spPr/>
    </dgm:pt>
    <dgm:pt modelId="{90054AB2-E7E6-47C8-85A4-C5F98BF408F3}" type="pres">
      <dgm:prSet presAssocID="{64EA7E15-507E-442B-954D-6A9A78FC4CF4}" presName="dummy" presStyleCnt="0"/>
      <dgm:spPr/>
    </dgm:pt>
    <dgm:pt modelId="{8EAE5EB8-AB79-447B-8492-BE734B9835CC}" type="pres">
      <dgm:prSet presAssocID="{64EA7E15-507E-442B-954D-6A9A78FC4CF4}" presName="node" presStyleLbl="revTx" presStyleIdx="3" presStyleCnt="8">
        <dgm:presLayoutVars>
          <dgm:bulletEnabled val="1"/>
        </dgm:presLayoutVars>
      </dgm:prSet>
      <dgm:spPr/>
    </dgm:pt>
    <dgm:pt modelId="{32E77D18-73FD-4A50-9A48-4760E1322E9E}" type="pres">
      <dgm:prSet presAssocID="{682CD26B-0020-4DB9-8A64-95D9CFB32C5C}" presName="sibTrans" presStyleLbl="node1" presStyleIdx="3" presStyleCnt="8"/>
      <dgm:spPr/>
    </dgm:pt>
    <dgm:pt modelId="{2FD0F7D4-3F3D-4986-83E2-0CDE0E194548}" type="pres">
      <dgm:prSet presAssocID="{010908A1-B1B7-4A40-BCA2-357E47AFA827}" presName="dummy" presStyleCnt="0"/>
      <dgm:spPr/>
    </dgm:pt>
    <dgm:pt modelId="{4CF405FD-B201-4791-AF83-A3AE8C00C547}" type="pres">
      <dgm:prSet presAssocID="{010908A1-B1B7-4A40-BCA2-357E47AFA827}" presName="node" presStyleLbl="revTx" presStyleIdx="4" presStyleCnt="8" custScaleX="127946" custScaleY="153313">
        <dgm:presLayoutVars>
          <dgm:bulletEnabled val="1"/>
        </dgm:presLayoutVars>
      </dgm:prSet>
      <dgm:spPr/>
    </dgm:pt>
    <dgm:pt modelId="{4D22ED8B-5D13-4296-B3BE-2E072FAC8B9E}" type="pres">
      <dgm:prSet presAssocID="{F87DA387-015C-4548-864D-BBBA3986FAD9}" presName="sibTrans" presStyleLbl="node1" presStyleIdx="4" presStyleCnt="8" custScaleX="105187"/>
      <dgm:spPr/>
    </dgm:pt>
    <dgm:pt modelId="{DEEE2BCD-E010-4C9C-BA1D-E461205A8E6E}" type="pres">
      <dgm:prSet presAssocID="{807A9580-13A4-4921-996E-C6459A241F95}" presName="dummy" presStyleCnt="0"/>
      <dgm:spPr/>
    </dgm:pt>
    <dgm:pt modelId="{B0C4EC85-BFF5-4B2D-BF00-363831DE0613}" type="pres">
      <dgm:prSet presAssocID="{807A9580-13A4-4921-996E-C6459A241F95}" presName="node" presStyleLbl="revTx" presStyleIdx="5" presStyleCnt="8">
        <dgm:presLayoutVars>
          <dgm:bulletEnabled val="1"/>
        </dgm:presLayoutVars>
      </dgm:prSet>
      <dgm:spPr/>
    </dgm:pt>
    <dgm:pt modelId="{0CAB509E-10BF-4AB8-9073-3885EF48FF00}" type="pres">
      <dgm:prSet presAssocID="{8BC12262-093E-40AB-825F-67F87E039C4E}" presName="sibTrans" presStyleLbl="node1" presStyleIdx="5" presStyleCnt="8"/>
      <dgm:spPr/>
    </dgm:pt>
    <dgm:pt modelId="{0496AB19-1E4F-4816-A69C-19B65088C485}" type="pres">
      <dgm:prSet presAssocID="{A0612254-9898-4B8D-9CCB-81DCBC162203}" presName="dummy" presStyleCnt="0"/>
      <dgm:spPr/>
    </dgm:pt>
    <dgm:pt modelId="{271FCC7A-9773-4B9C-A433-007E031C5EBB}" type="pres">
      <dgm:prSet presAssocID="{A0612254-9898-4B8D-9CCB-81DCBC162203}" presName="node" presStyleLbl="revTx" presStyleIdx="6" presStyleCnt="8">
        <dgm:presLayoutVars>
          <dgm:bulletEnabled val="1"/>
        </dgm:presLayoutVars>
      </dgm:prSet>
      <dgm:spPr/>
    </dgm:pt>
    <dgm:pt modelId="{D1EB9585-3B9E-449D-817B-0A8E5A46E316}" type="pres">
      <dgm:prSet presAssocID="{C559A2CC-C9BC-4459-8AFC-87709129D137}" presName="sibTrans" presStyleLbl="node1" presStyleIdx="6" presStyleCnt="8"/>
      <dgm:spPr/>
    </dgm:pt>
    <dgm:pt modelId="{37CEC9D1-63EC-432B-9F67-4F89023264C7}" type="pres">
      <dgm:prSet presAssocID="{8F176537-F103-407B-AFFC-4BC78367E2D1}" presName="dummy" presStyleCnt="0"/>
      <dgm:spPr/>
    </dgm:pt>
    <dgm:pt modelId="{BF38644E-FA4B-4C61-A07D-44DB102D5E96}" type="pres">
      <dgm:prSet presAssocID="{8F176537-F103-407B-AFFC-4BC78367E2D1}" presName="node" presStyleLbl="revTx" presStyleIdx="7" presStyleCnt="8">
        <dgm:presLayoutVars>
          <dgm:bulletEnabled val="1"/>
        </dgm:presLayoutVars>
      </dgm:prSet>
      <dgm:spPr/>
    </dgm:pt>
    <dgm:pt modelId="{F5F2AD07-09F1-4D1C-BEC5-0606690768E2}" type="pres">
      <dgm:prSet presAssocID="{9EC53EFF-7D57-49B5-9749-527E7909FE15}" presName="sibTrans" presStyleLbl="node1" presStyleIdx="7" presStyleCnt="8"/>
      <dgm:spPr/>
    </dgm:pt>
  </dgm:ptLst>
  <dgm:cxnLst>
    <dgm:cxn modelId="{87924700-A04C-49E7-BB18-6D004AB8F395}" type="presOf" srcId="{600E7BBD-FF65-432C-94B0-0B82ECA60368}" destId="{28388A44-0385-4C26-8CD7-C2C6CC8841D7}" srcOrd="0" destOrd="0" presId="urn:microsoft.com/office/officeart/2005/8/layout/cycle1"/>
    <dgm:cxn modelId="{CCE1650D-DB8C-433E-83F2-1784C5B19F41}" type="presOf" srcId="{F87DA387-015C-4548-864D-BBBA3986FAD9}" destId="{4D22ED8B-5D13-4296-B3BE-2E072FAC8B9E}" srcOrd="0" destOrd="0" presId="urn:microsoft.com/office/officeart/2005/8/layout/cycle1"/>
    <dgm:cxn modelId="{EE1ED213-BEAD-4D1E-8FD3-A86E8A398616}" srcId="{9A98FB39-E855-45BA-8150-978E5BBF7068}" destId="{82B33AB9-BB1B-4174-BC59-E4E6A8AD3987}" srcOrd="0" destOrd="0" parTransId="{A7FB9372-1A10-426B-86F8-83D5371011F2}" sibTransId="{CF936E49-8B8D-4D7B-BC14-6B72B1B24FD3}"/>
    <dgm:cxn modelId="{5DE29016-FDBD-4548-AFCC-64F1C7FDE41E}" type="presOf" srcId="{C559A2CC-C9BC-4459-8AFC-87709129D137}" destId="{D1EB9585-3B9E-449D-817B-0A8E5A46E316}" srcOrd="0" destOrd="0" presId="urn:microsoft.com/office/officeart/2005/8/layout/cycle1"/>
    <dgm:cxn modelId="{E5AA5C1A-F0F0-4172-94D5-FD080E99778D}" type="presOf" srcId="{8F176537-F103-407B-AFFC-4BC78367E2D1}" destId="{BF38644E-FA4B-4C61-A07D-44DB102D5E96}" srcOrd="0" destOrd="0" presId="urn:microsoft.com/office/officeart/2005/8/layout/cycle1"/>
    <dgm:cxn modelId="{6775011D-7140-4E7F-9D9A-E93BDBEFB8BB}" type="presOf" srcId="{9EC53EFF-7D57-49B5-9749-527E7909FE15}" destId="{F5F2AD07-09F1-4D1C-BEC5-0606690768E2}" srcOrd="0" destOrd="0" presId="urn:microsoft.com/office/officeart/2005/8/layout/cycle1"/>
    <dgm:cxn modelId="{EF35BD23-198F-4251-9EFE-7166C0A25B84}" type="presOf" srcId="{394A3212-FE9F-420D-BC78-54C5E0FD12B1}" destId="{82AA9D9D-4148-47E3-AA14-23F198009A52}" srcOrd="0" destOrd="0" presId="urn:microsoft.com/office/officeart/2005/8/layout/cycle1"/>
    <dgm:cxn modelId="{8F4E635D-0D3B-4728-880A-A6D8A830C3DF}" type="presOf" srcId="{64EA7E15-507E-442B-954D-6A9A78FC4CF4}" destId="{8EAE5EB8-AB79-447B-8492-BE734B9835CC}" srcOrd="0" destOrd="0" presId="urn:microsoft.com/office/officeart/2005/8/layout/cycle1"/>
    <dgm:cxn modelId="{AC4B735E-E7F4-4F20-BF4B-DB1ABD543775}" type="presOf" srcId="{682CD26B-0020-4DB9-8A64-95D9CFB32C5C}" destId="{32E77D18-73FD-4A50-9A48-4760E1322E9E}" srcOrd="0" destOrd="0" presId="urn:microsoft.com/office/officeart/2005/8/layout/cycle1"/>
    <dgm:cxn modelId="{B7FBF869-C233-4DBD-90A3-78A1A64F2C98}" type="presOf" srcId="{A0612254-9898-4B8D-9CCB-81DCBC162203}" destId="{271FCC7A-9773-4B9C-A433-007E031C5EBB}" srcOrd="0" destOrd="0" presId="urn:microsoft.com/office/officeart/2005/8/layout/cycle1"/>
    <dgm:cxn modelId="{BD0FF756-37EC-4C00-A117-6F7774884318}" srcId="{9A98FB39-E855-45BA-8150-978E5BBF7068}" destId="{010908A1-B1B7-4A40-BCA2-357E47AFA827}" srcOrd="4" destOrd="0" parTransId="{DE878FAA-F91C-4311-877B-7756EB1EEB2A}" sibTransId="{F87DA387-015C-4548-864D-BBBA3986FAD9}"/>
    <dgm:cxn modelId="{A8B0637D-B26A-438B-B35B-456725B95382}" type="presOf" srcId="{F03F9C0E-FF72-40A1-A9E9-9825E9F4129E}" destId="{7EAD0835-7DFA-486C-A6AB-2177D14F5027}" srcOrd="0" destOrd="0" presId="urn:microsoft.com/office/officeart/2005/8/layout/cycle1"/>
    <dgm:cxn modelId="{06863282-4781-4A81-B994-0A9E7F2388BB}" type="presOf" srcId="{82B33AB9-BB1B-4174-BC59-E4E6A8AD3987}" destId="{CCA64AFC-DAF6-42E4-AB20-CD36B513D18A}" srcOrd="0" destOrd="0" presId="urn:microsoft.com/office/officeart/2005/8/layout/cycle1"/>
    <dgm:cxn modelId="{4C5AC082-5CD6-4038-83C8-3D5F6104A106}" srcId="{9A98FB39-E855-45BA-8150-978E5BBF7068}" destId="{600E7BBD-FF65-432C-94B0-0B82ECA60368}" srcOrd="1" destOrd="0" parTransId="{0C6C2F8F-2925-47AD-A635-A89B453331A3}" sibTransId="{F03F9C0E-FF72-40A1-A9E9-9825E9F4129E}"/>
    <dgm:cxn modelId="{D7555987-9974-43C4-98F0-2277B1F1CDE7}" srcId="{9A98FB39-E855-45BA-8150-978E5BBF7068}" destId="{8F176537-F103-407B-AFFC-4BC78367E2D1}" srcOrd="7" destOrd="0" parTransId="{077925A9-6D94-410E-9AF6-36AAB46E7A99}" sibTransId="{9EC53EFF-7D57-49B5-9749-527E7909FE15}"/>
    <dgm:cxn modelId="{0B5D9589-F124-4A59-8880-2CEDB5E218C6}" srcId="{9A98FB39-E855-45BA-8150-978E5BBF7068}" destId="{394A3212-FE9F-420D-BC78-54C5E0FD12B1}" srcOrd="2" destOrd="0" parTransId="{44DF9DE1-EEC8-402C-9DFA-005D4C6401D1}" sibTransId="{8120C434-7D7E-460F-B7AA-18F63F57886D}"/>
    <dgm:cxn modelId="{B7792D8B-8E4F-46C9-BD47-40365D1AEE16}" srcId="{9A98FB39-E855-45BA-8150-978E5BBF7068}" destId="{A0612254-9898-4B8D-9CCB-81DCBC162203}" srcOrd="6" destOrd="0" parTransId="{834BEC0F-F915-4404-809F-9711C39AE120}" sibTransId="{C559A2CC-C9BC-4459-8AFC-87709129D137}"/>
    <dgm:cxn modelId="{1CE700BC-B275-4680-B06C-4C79A070B2F3}" type="presOf" srcId="{8BC12262-093E-40AB-825F-67F87E039C4E}" destId="{0CAB509E-10BF-4AB8-9073-3885EF48FF00}" srcOrd="0" destOrd="0" presId="urn:microsoft.com/office/officeart/2005/8/layout/cycle1"/>
    <dgm:cxn modelId="{B1F34AC3-2468-44C5-AE90-32AD9BB7B53C}" type="presOf" srcId="{807A9580-13A4-4921-996E-C6459A241F95}" destId="{B0C4EC85-BFF5-4B2D-BF00-363831DE0613}" srcOrd="0" destOrd="0" presId="urn:microsoft.com/office/officeart/2005/8/layout/cycle1"/>
    <dgm:cxn modelId="{0C1B1AC6-2164-4FB3-B79B-75E41A81130A}" type="presOf" srcId="{8120C434-7D7E-460F-B7AA-18F63F57886D}" destId="{8630EF43-C226-492A-889D-DD6978094AE4}" srcOrd="0" destOrd="0" presId="urn:microsoft.com/office/officeart/2005/8/layout/cycle1"/>
    <dgm:cxn modelId="{F38EFBD0-93BA-4C68-8F83-45F5E16AA7A1}" type="presOf" srcId="{9A98FB39-E855-45BA-8150-978E5BBF7068}" destId="{AD6708CD-70F1-492A-ABB0-67EBF393D9DA}" srcOrd="0" destOrd="0" presId="urn:microsoft.com/office/officeart/2005/8/layout/cycle1"/>
    <dgm:cxn modelId="{F78BCFE0-4E3B-4456-9638-94325F03AC79}" srcId="{9A98FB39-E855-45BA-8150-978E5BBF7068}" destId="{64EA7E15-507E-442B-954D-6A9A78FC4CF4}" srcOrd="3" destOrd="0" parTransId="{AE58EA37-7936-481B-9395-42B5C2A3F7A5}" sibTransId="{682CD26B-0020-4DB9-8A64-95D9CFB32C5C}"/>
    <dgm:cxn modelId="{A059D6E2-5267-42CD-B4CC-3EAC364F578F}" type="presOf" srcId="{CF936E49-8B8D-4D7B-BC14-6B72B1B24FD3}" destId="{AF66F200-BA6E-4FEA-9538-C36B0F73D162}" srcOrd="0" destOrd="0" presId="urn:microsoft.com/office/officeart/2005/8/layout/cycle1"/>
    <dgm:cxn modelId="{02E3BDF5-84FB-4641-A3FE-C6561BC34368}" type="presOf" srcId="{010908A1-B1B7-4A40-BCA2-357E47AFA827}" destId="{4CF405FD-B201-4791-AF83-A3AE8C00C547}" srcOrd="0" destOrd="0" presId="urn:microsoft.com/office/officeart/2005/8/layout/cycle1"/>
    <dgm:cxn modelId="{46CEDCFA-09D1-4871-82B8-0889B53E7DF3}" srcId="{9A98FB39-E855-45BA-8150-978E5BBF7068}" destId="{807A9580-13A4-4921-996E-C6459A241F95}" srcOrd="5" destOrd="0" parTransId="{88953397-6F0E-4290-BD48-FAC78F55E977}" sibTransId="{8BC12262-093E-40AB-825F-67F87E039C4E}"/>
    <dgm:cxn modelId="{3AD04B86-D5F1-4434-8CE1-BD63DA202DA8}" type="presParOf" srcId="{AD6708CD-70F1-492A-ABB0-67EBF393D9DA}" destId="{48F03E21-BDDF-48F1-803B-017AAA764268}" srcOrd="0" destOrd="0" presId="urn:microsoft.com/office/officeart/2005/8/layout/cycle1"/>
    <dgm:cxn modelId="{8ABA82BB-018C-4CDD-9A6B-34554C99190B}" type="presParOf" srcId="{AD6708CD-70F1-492A-ABB0-67EBF393D9DA}" destId="{CCA64AFC-DAF6-42E4-AB20-CD36B513D18A}" srcOrd="1" destOrd="0" presId="urn:microsoft.com/office/officeart/2005/8/layout/cycle1"/>
    <dgm:cxn modelId="{E0D6563C-FCDA-4F7D-89CD-7E21F5E85963}" type="presParOf" srcId="{AD6708CD-70F1-492A-ABB0-67EBF393D9DA}" destId="{AF66F200-BA6E-4FEA-9538-C36B0F73D162}" srcOrd="2" destOrd="0" presId="urn:microsoft.com/office/officeart/2005/8/layout/cycle1"/>
    <dgm:cxn modelId="{D357627E-02EC-4A66-94C5-A49DD4C49D06}" type="presParOf" srcId="{AD6708CD-70F1-492A-ABB0-67EBF393D9DA}" destId="{0B180082-5FFF-4047-90E8-8DBFA92642A5}" srcOrd="3" destOrd="0" presId="urn:microsoft.com/office/officeart/2005/8/layout/cycle1"/>
    <dgm:cxn modelId="{5E6E1CC6-6C1D-46AC-9392-EF2218171A44}" type="presParOf" srcId="{AD6708CD-70F1-492A-ABB0-67EBF393D9DA}" destId="{28388A44-0385-4C26-8CD7-C2C6CC8841D7}" srcOrd="4" destOrd="0" presId="urn:microsoft.com/office/officeart/2005/8/layout/cycle1"/>
    <dgm:cxn modelId="{235EF40B-AC60-4E29-AE71-ED143768716D}" type="presParOf" srcId="{AD6708CD-70F1-492A-ABB0-67EBF393D9DA}" destId="{7EAD0835-7DFA-486C-A6AB-2177D14F5027}" srcOrd="5" destOrd="0" presId="urn:microsoft.com/office/officeart/2005/8/layout/cycle1"/>
    <dgm:cxn modelId="{D9F95BA9-6994-41D8-AE72-8D20949723AE}" type="presParOf" srcId="{AD6708CD-70F1-492A-ABB0-67EBF393D9DA}" destId="{3A7974CF-986A-4DC0-BFAF-108911EF4773}" srcOrd="6" destOrd="0" presId="urn:microsoft.com/office/officeart/2005/8/layout/cycle1"/>
    <dgm:cxn modelId="{AEC85474-EF0A-4EEA-84F2-A052CFE26CE1}" type="presParOf" srcId="{AD6708CD-70F1-492A-ABB0-67EBF393D9DA}" destId="{82AA9D9D-4148-47E3-AA14-23F198009A52}" srcOrd="7" destOrd="0" presId="urn:microsoft.com/office/officeart/2005/8/layout/cycle1"/>
    <dgm:cxn modelId="{B49A7BAF-E96B-4B56-A59A-6961FA6AF396}" type="presParOf" srcId="{AD6708CD-70F1-492A-ABB0-67EBF393D9DA}" destId="{8630EF43-C226-492A-889D-DD6978094AE4}" srcOrd="8" destOrd="0" presId="urn:microsoft.com/office/officeart/2005/8/layout/cycle1"/>
    <dgm:cxn modelId="{DE2638A4-B782-4D4A-81C5-2A9F689407A5}" type="presParOf" srcId="{AD6708CD-70F1-492A-ABB0-67EBF393D9DA}" destId="{90054AB2-E7E6-47C8-85A4-C5F98BF408F3}" srcOrd="9" destOrd="0" presId="urn:microsoft.com/office/officeart/2005/8/layout/cycle1"/>
    <dgm:cxn modelId="{798E077D-116E-4496-9B96-66C7F1A0C2B1}" type="presParOf" srcId="{AD6708CD-70F1-492A-ABB0-67EBF393D9DA}" destId="{8EAE5EB8-AB79-447B-8492-BE734B9835CC}" srcOrd="10" destOrd="0" presId="urn:microsoft.com/office/officeart/2005/8/layout/cycle1"/>
    <dgm:cxn modelId="{16E72838-38A5-4AC5-AAAA-3587C21C747E}" type="presParOf" srcId="{AD6708CD-70F1-492A-ABB0-67EBF393D9DA}" destId="{32E77D18-73FD-4A50-9A48-4760E1322E9E}" srcOrd="11" destOrd="0" presId="urn:microsoft.com/office/officeart/2005/8/layout/cycle1"/>
    <dgm:cxn modelId="{910F84DC-AF4C-44A1-8031-658C44298BE2}" type="presParOf" srcId="{AD6708CD-70F1-492A-ABB0-67EBF393D9DA}" destId="{2FD0F7D4-3F3D-4986-83E2-0CDE0E194548}" srcOrd="12" destOrd="0" presId="urn:microsoft.com/office/officeart/2005/8/layout/cycle1"/>
    <dgm:cxn modelId="{DA56A3CB-2F10-4D04-8619-7BCD5BB2804E}" type="presParOf" srcId="{AD6708CD-70F1-492A-ABB0-67EBF393D9DA}" destId="{4CF405FD-B201-4791-AF83-A3AE8C00C547}" srcOrd="13" destOrd="0" presId="urn:microsoft.com/office/officeart/2005/8/layout/cycle1"/>
    <dgm:cxn modelId="{B452ECD2-4BB7-4A87-A0D5-FA969724C5D2}" type="presParOf" srcId="{AD6708CD-70F1-492A-ABB0-67EBF393D9DA}" destId="{4D22ED8B-5D13-4296-B3BE-2E072FAC8B9E}" srcOrd="14" destOrd="0" presId="urn:microsoft.com/office/officeart/2005/8/layout/cycle1"/>
    <dgm:cxn modelId="{71397895-9787-4720-A017-44A92CC41474}" type="presParOf" srcId="{AD6708CD-70F1-492A-ABB0-67EBF393D9DA}" destId="{DEEE2BCD-E010-4C9C-BA1D-E461205A8E6E}" srcOrd="15" destOrd="0" presId="urn:microsoft.com/office/officeart/2005/8/layout/cycle1"/>
    <dgm:cxn modelId="{529D7297-3965-4A2C-B967-D22BBAE04F19}" type="presParOf" srcId="{AD6708CD-70F1-492A-ABB0-67EBF393D9DA}" destId="{B0C4EC85-BFF5-4B2D-BF00-363831DE0613}" srcOrd="16" destOrd="0" presId="urn:microsoft.com/office/officeart/2005/8/layout/cycle1"/>
    <dgm:cxn modelId="{FCBFC260-106E-47AA-A9F8-CB07BD6AB2E8}" type="presParOf" srcId="{AD6708CD-70F1-492A-ABB0-67EBF393D9DA}" destId="{0CAB509E-10BF-4AB8-9073-3885EF48FF00}" srcOrd="17" destOrd="0" presId="urn:microsoft.com/office/officeart/2005/8/layout/cycle1"/>
    <dgm:cxn modelId="{27D0AE75-257B-49B5-8B9C-D4425C7F1198}" type="presParOf" srcId="{AD6708CD-70F1-492A-ABB0-67EBF393D9DA}" destId="{0496AB19-1E4F-4816-A69C-19B65088C485}" srcOrd="18" destOrd="0" presId="urn:microsoft.com/office/officeart/2005/8/layout/cycle1"/>
    <dgm:cxn modelId="{5428F179-1F79-492E-AD0A-14D85EE24B2A}" type="presParOf" srcId="{AD6708CD-70F1-492A-ABB0-67EBF393D9DA}" destId="{271FCC7A-9773-4B9C-A433-007E031C5EBB}" srcOrd="19" destOrd="0" presId="urn:microsoft.com/office/officeart/2005/8/layout/cycle1"/>
    <dgm:cxn modelId="{E72C1202-5F5B-467B-9255-BBDBF94BB76F}" type="presParOf" srcId="{AD6708CD-70F1-492A-ABB0-67EBF393D9DA}" destId="{D1EB9585-3B9E-449D-817B-0A8E5A46E316}" srcOrd="20" destOrd="0" presId="urn:microsoft.com/office/officeart/2005/8/layout/cycle1"/>
    <dgm:cxn modelId="{5440D560-AE6A-4765-82A7-80D7FF777336}" type="presParOf" srcId="{AD6708CD-70F1-492A-ABB0-67EBF393D9DA}" destId="{37CEC9D1-63EC-432B-9F67-4F89023264C7}" srcOrd="21" destOrd="0" presId="urn:microsoft.com/office/officeart/2005/8/layout/cycle1"/>
    <dgm:cxn modelId="{B7400735-FB19-41B5-8F9B-A753B4602B86}" type="presParOf" srcId="{AD6708CD-70F1-492A-ABB0-67EBF393D9DA}" destId="{BF38644E-FA4B-4C61-A07D-44DB102D5E96}" srcOrd="22" destOrd="0" presId="urn:microsoft.com/office/officeart/2005/8/layout/cycle1"/>
    <dgm:cxn modelId="{6591EE93-2B87-4125-A6A9-B94D27A8FE06}" type="presParOf" srcId="{AD6708CD-70F1-492A-ABB0-67EBF393D9DA}" destId="{F5F2AD07-09F1-4D1C-BEC5-0606690768E2}" srcOrd="23" destOrd="0" presId="urn:microsoft.com/office/officeart/2005/8/layout/cycle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98C2E-C3B0-47D3-9FD6-0D1B3704E093}">
      <dsp:nvSpPr>
        <dsp:cNvPr id="0" name=""/>
        <dsp:cNvSpPr/>
      </dsp:nvSpPr>
      <dsp:spPr>
        <a:xfrm rot="5400000">
          <a:off x="-229765" y="388409"/>
          <a:ext cx="1531768" cy="1072238"/>
        </a:xfrm>
        <a:prstGeom prst="chevron">
          <a:avLst/>
        </a:prstGeom>
        <a:solidFill>
          <a:schemeClr val="accent5">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Eligibility</a:t>
          </a:r>
          <a:endParaRPr lang="en-US" sz="1600" b="1" kern="1200" dirty="0"/>
        </a:p>
      </dsp:txBody>
      <dsp:txXfrm rot="-5400000">
        <a:off x="0" y="694763"/>
        <a:ext cx="1072238" cy="459530"/>
      </dsp:txXfrm>
    </dsp:sp>
    <dsp:sp modelId="{D8EE6353-ECED-437C-8CB9-3F3B0C75507E}">
      <dsp:nvSpPr>
        <dsp:cNvPr id="0" name=""/>
        <dsp:cNvSpPr/>
      </dsp:nvSpPr>
      <dsp:spPr>
        <a:xfrm rot="5400000">
          <a:off x="3968006" y="-2807940"/>
          <a:ext cx="1137280" cy="6928817"/>
        </a:xfrm>
        <a:prstGeom prst="round2SameRect">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Students who have passed Senior Secondary Examination (10+2 pattern) or appearing in Senior Secondary Examination (10+2)</a:t>
          </a:r>
        </a:p>
      </dsp:txBody>
      <dsp:txXfrm rot="-5400000">
        <a:off x="1072238" y="143345"/>
        <a:ext cx="6873300" cy="1026246"/>
      </dsp:txXfrm>
    </dsp:sp>
    <dsp:sp modelId="{33253BD4-8594-4178-B85B-12373DFFCAF9}">
      <dsp:nvSpPr>
        <dsp:cNvPr id="0" name=""/>
        <dsp:cNvSpPr/>
      </dsp:nvSpPr>
      <dsp:spPr>
        <a:xfrm rot="5400000">
          <a:off x="-229765" y="2223095"/>
          <a:ext cx="1531768" cy="1072238"/>
        </a:xfrm>
        <a:prstGeom prst="chevron">
          <a:avLst/>
        </a:prstGeom>
        <a:solidFill>
          <a:schemeClr val="accent5">
            <a:hueOff val="-4966938"/>
            <a:satOff val="19906"/>
            <a:lumOff val="4314"/>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Registration &amp; Examination</a:t>
          </a:r>
          <a:endParaRPr lang="en-US" sz="1600" b="1" kern="1200" dirty="0"/>
        </a:p>
      </dsp:txBody>
      <dsp:txXfrm rot="-5400000">
        <a:off x="0" y="2529449"/>
        <a:ext cx="1072238" cy="459530"/>
      </dsp:txXfrm>
    </dsp:sp>
    <dsp:sp modelId="{9E227529-C8DD-4ACC-AA7A-302B39F69035}">
      <dsp:nvSpPr>
        <dsp:cNvPr id="0" name=""/>
        <dsp:cNvSpPr/>
      </dsp:nvSpPr>
      <dsp:spPr>
        <a:xfrm rot="5400000">
          <a:off x="3393229" y="-882802"/>
          <a:ext cx="2286835" cy="6928817"/>
        </a:xfrm>
        <a:prstGeom prst="round2SameRect">
          <a:avLst/>
        </a:prstGeom>
        <a:solidFill>
          <a:schemeClr val="lt1">
            <a:alpha val="90000"/>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Register online  between </a:t>
          </a:r>
          <a:r>
            <a:rPr lang="en-IN" sz="1600" b="1" kern="1200" dirty="0"/>
            <a:t>16</a:t>
          </a:r>
          <a:r>
            <a:rPr lang="en-IN" sz="1600" b="1" kern="1200" baseline="30000" dirty="0"/>
            <a:t>th</a:t>
          </a:r>
          <a:r>
            <a:rPr lang="en-IN" sz="1600" b="1" kern="1200" dirty="0"/>
            <a:t> December to 15</a:t>
          </a:r>
          <a:r>
            <a:rPr lang="en-IN" sz="1600" b="1" kern="1200" baseline="30000" dirty="0"/>
            <a:t>th</a:t>
          </a:r>
          <a:r>
            <a:rPr lang="en-IN" sz="1600" b="1" kern="1200" dirty="0"/>
            <a:t> April</a:t>
          </a:r>
          <a:endParaRPr lang="en-US" sz="1600" kern="1200" dirty="0"/>
        </a:p>
        <a:p>
          <a:pPr marL="171450" lvl="1" indent="-171450" algn="l" defTabSz="711200">
            <a:lnSpc>
              <a:spcPct val="90000"/>
            </a:lnSpc>
            <a:spcBef>
              <a:spcPct val="0"/>
            </a:spcBef>
            <a:spcAft>
              <a:spcPct val="15000"/>
            </a:spcAft>
            <a:buChar char="•"/>
          </a:pPr>
          <a:r>
            <a:rPr lang="en-IN" sz="1600" i="1" kern="1200" dirty="0">
              <a:solidFill>
                <a:schemeClr val="accent2"/>
              </a:solidFill>
            </a:rPr>
            <a:t>Exam in 2</a:t>
          </a:r>
          <a:r>
            <a:rPr lang="en-IN" sz="1600" i="1" kern="1200" baseline="30000" dirty="0">
              <a:solidFill>
                <a:schemeClr val="accent2"/>
              </a:solidFill>
            </a:rPr>
            <a:t>nd</a:t>
          </a:r>
          <a:r>
            <a:rPr lang="en-IN" sz="1600" i="1" kern="1200" dirty="0">
              <a:solidFill>
                <a:schemeClr val="accent2"/>
              </a:solidFill>
            </a:rPr>
            <a:t>/3</a:t>
          </a:r>
          <a:r>
            <a:rPr lang="en-IN" sz="1600" i="1" kern="1200" baseline="30000" dirty="0">
              <a:solidFill>
                <a:schemeClr val="accent2"/>
              </a:solidFill>
            </a:rPr>
            <a:t>rd</a:t>
          </a:r>
          <a:r>
            <a:rPr lang="en-IN" sz="1600" i="1" kern="1200" dirty="0">
              <a:solidFill>
                <a:schemeClr val="accent2"/>
              </a:solidFill>
            </a:rPr>
            <a:t> week of May</a:t>
          </a:r>
          <a:endParaRPr lang="en-US" sz="1600" kern="1200" dirty="0"/>
        </a:p>
        <a:p>
          <a:pPr marL="171450" lvl="1" indent="-171450" algn="l" defTabSz="711200">
            <a:lnSpc>
              <a:spcPct val="90000"/>
            </a:lnSpc>
            <a:spcBef>
              <a:spcPct val="0"/>
            </a:spcBef>
            <a:spcAft>
              <a:spcPct val="15000"/>
            </a:spcAft>
            <a:buChar char="•"/>
          </a:pPr>
          <a:r>
            <a:rPr lang="en-IN" sz="1600" kern="1200" dirty="0"/>
            <a:t>Register online between </a:t>
          </a:r>
          <a:r>
            <a:rPr lang="en-IN" sz="1600" b="1" kern="1200" dirty="0"/>
            <a:t>16</a:t>
          </a:r>
          <a:r>
            <a:rPr lang="en-IN" sz="1600" b="1" kern="1200" baseline="30000" dirty="0"/>
            <a:t>th</a:t>
          </a:r>
          <a:r>
            <a:rPr lang="en-IN" sz="1600" b="1" kern="1200" dirty="0"/>
            <a:t> April  to 15</a:t>
          </a:r>
          <a:r>
            <a:rPr lang="en-IN" sz="1600" b="1" kern="1200" baseline="30000" dirty="0"/>
            <a:t>th</a:t>
          </a:r>
          <a:r>
            <a:rPr lang="en-IN" sz="1600" b="1" kern="1200" dirty="0"/>
            <a:t> June</a:t>
          </a:r>
          <a:endParaRPr lang="en-US" sz="1600" kern="1200" dirty="0"/>
        </a:p>
        <a:p>
          <a:pPr marL="342900" lvl="2" indent="-171450" algn="l" defTabSz="711200">
            <a:lnSpc>
              <a:spcPct val="90000"/>
            </a:lnSpc>
            <a:spcBef>
              <a:spcPct val="0"/>
            </a:spcBef>
            <a:spcAft>
              <a:spcPct val="15000"/>
            </a:spcAft>
            <a:buChar char="•"/>
          </a:pPr>
          <a:r>
            <a:rPr lang="en-IN" sz="1600" i="1" kern="1200" dirty="0">
              <a:solidFill>
                <a:schemeClr val="accent2"/>
              </a:solidFill>
            </a:rPr>
            <a:t>Exam in 2</a:t>
          </a:r>
          <a:r>
            <a:rPr lang="en-IN" sz="1600" i="1" kern="1200" baseline="30000" dirty="0">
              <a:solidFill>
                <a:schemeClr val="accent2"/>
              </a:solidFill>
            </a:rPr>
            <a:t>nd</a:t>
          </a:r>
          <a:r>
            <a:rPr lang="en-IN" sz="1600" i="1" kern="1200" dirty="0">
              <a:solidFill>
                <a:schemeClr val="accent2"/>
              </a:solidFill>
            </a:rPr>
            <a:t>/3</a:t>
          </a:r>
          <a:r>
            <a:rPr lang="en-IN" sz="1600" i="1" kern="1200" baseline="30000" dirty="0">
              <a:solidFill>
                <a:schemeClr val="accent2"/>
              </a:solidFill>
            </a:rPr>
            <a:t>rd</a:t>
          </a:r>
          <a:r>
            <a:rPr lang="en-IN" sz="1600" i="1" kern="1200" dirty="0">
              <a:solidFill>
                <a:schemeClr val="accent2"/>
              </a:solidFill>
            </a:rPr>
            <a:t> week of July</a:t>
          </a:r>
          <a:endParaRPr lang="en-US" sz="1600" i="1" kern="1200" dirty="0">
            <a:solidFill>
              <a:schemeClr val="accent2"/>
            </a:solidFill>
          </a:endParaRPr>
        </a:p>
        <a:p>
          <a:pPr marL="171450" lvl="1" indent="-171450" algn="l" defTabSz="711200">
            <a:lnSpc>
              <a:spcPct val="90000"/>
            </a:lnSpc>
            <a:spcBef>
              <a:spcPct val="0"/>
            </a:spcBef>
            <a:spcAft>
              <a:spcPct val="15000"/>
            </a:spcAft>
            <a:buChar char="•"/>
          </a:pPr>
          <a:r>
            <a:rPr lang="en-IN" sz="1600" kern="1200" dirty="0"/>
            <a:t>Register online between </a:t>
          </a:r>
          <a:r>
            <a:rPr lang="en-IN" sz="1600" b="1" kern="1200" dirty="0"/>
            <a:t>16</a:t>
          </a:r>
          <a:r>
            <a:rPr lang="en-IN" sz="1600" b="1" kern="1200" baseline="30000" dirty="0"/>
            <a:t>th</a:t>
          </a:r>
          <a:r>
            <a:rPr lang="en-IN" sz="1600" b="1" kern="1200" dirty="0"/>
            <a:t> June to 15</a:t>
          </a:r>
          <a:r>
            <a:rPr lang="en-IN" sz="1600" b="1" kern="1200" baseline="30000" dirty="0"/>
            <a:t>th</a:t>
          </a:r>
          <a:r>
            <a:rPr lang="en-IN" sz="1600" b="1" kern="1200" dirty="0"/>
            <a:t> October</a:t>
          </a:r>
          <a:endParaRPr lang="en-US" sz="1600" kern="1200" dirty="0"/>
        </a:p>
        <a:p>
          <a:pPr marL="342900" lvl="2" indent="-171450" algn="l" defTabSz="711200">
            <a:lnSpc>
              <a:spcPct val="90000"/>
            </a:lnSpc>
            <a:spcBef>
              <a:spcPct val="0"/>
            </a:spcBef>
            <a:spcAft>
              <a:spcPct val="15000"/>
            </a:spcAft>
            <a:buChar char="•"/>
          </a:pPr>
          <a:r>
            <a:rPr lang="en-IN" sz="1600" i="1" kern="1200" dirty="0">
              <a:solidFill>
                <a:schemeClr val="accent2"/>
              </a:solidFill>
            </a:rPr>
            <a:t>Exam in 2</a:t>
          </a:r>
          <a:r>
            <a:rPr lang="en-IN" sz="1600" i="1" kern="1200" baseline="30000" dirty="0">
              <a:solidFill>
                <a:schemeClr val="accent2"/>
              </a:solidFill>
            </a:rPr>
            <a:t>nd</a:t>
          </a:r>
          <a:r>
            <a:rPr lang="en-IN" sz="1600" i="1" kern="1200" dirty="0">
              <a:solidFill>
                <a:schemeClr val="accent2"/>
              </a:solidFill>
            </a:rPr>
            <a:t> /3</a:t>
          </a:r>
          <a:r>
            <a:rPr lang="en-IN" sz="1600" i="1" kern="1200" baseline="30000" dirty="0">
              <a:solidFill>
                <a:schemeClr val="accent2"/>
              </a:solidFill>
            </a:rPr>
            <a:t>rd</a:t>
          </a:r>
          <a:r>
            <a:rPr lang="en-IN" sz="1600" i="1" kern="1200" dirty="0">
              <a:solidFill>
                <a:schemeClr val="accent2"/>
              </a:solidFill>
            </a:rPr>
            <a:t> week of </a:t>
          </a:r>
          <a:r>
            <a:rPr lang="en-IN" sz="1600" b="0" i="1" kern="1200" dirty="0">
              <a:solidFill>
                <a:schemeClr val="accent2"/>
              </a:solidFill>
            </a:rPr>
            <a:t>November</a:t>
          </a:r>
          <a:r>
            <a:rPr lang="en-IN" sz="1600" i="1" kern="1200" dirty="0">
              <a:solidFill>
                <a:schemeClr val="accent2"/>
              </a:solidFill>
            </a:rPr>
            <a:t> </a:t>
          </a:r>
          <a:endParaRPr lang="en-US" sz="1600" i="1" kern="1200" dirty="0">
            <a:solidFill>
              <a:schemeClr val="accent2"/>
            </a:solidFill>
          </a:endParaRPr>
        </a:p>
        <a:p>
          <a:pPr marL="171450" lvl="1" indent="-171450" algn="l" defTabSz="711200">
            <a:lnSpc>
              <a:spcPct val="90000"/>
            </a:lnSpc>
            <a:spcBef>
              <a:spcPct val="0"/>
            </a:spcBef>
            <a:spcAft>
              <a:spcPct val="15000"/>
            </a:spcAft>
            <a:buChar char="•"/>
          </a:pPr>
          <a:r>
            <a:rPr lang="en-IN" sz="1600" kern="1200" dirty="0"/>
            <a:t>Register online between </a:t>
          </a:r>
          <a:r>
            <a:rPr lang="en-IN" sz="1600" b="1" kern="1200" dirty="0"/>
            <a:t>16</a:t>
          </a:r>
          <a:r>
            <a:rPr lang="en-IN" sz="1600" b="1" kern="1200" baseline="30000" dirty="0"/>
            <a:t>th</a:t>
          </a:r>
          <a:r>
            <a:rPr lang="en-IN" sz="1600" b="1" kern="1200" dirty="0"/>
            <a:t> October to 15</a:t>
          </a:r>
          <a:r>
            <a:rPr lang="en-IN" sz="1600" b="1" kern="1200" baseline="30000" dirty="0"/>
            <a:t>th</a:t>
          </a:r>
          <a:r>
            <a:rPr lang="en-IN" sz="1600" b="1" kern="1200" dirty="0"/>
            <a:t> December</a:t>
          </a:r>
          <a:endParaRPr lang="en-US" sz="1600" kern="1200" dirty="0"/>
        </a:p>
        <a:p>
          <a:pPr marL="342900" lvl="2" indent="-171450" algn="l" defTabSz="711200">
            <a:lnSpc>
              <a:spcPct val="90000"/>
            </a:lnSpc>
            <a:spcBef>
              <a:spcPct val="0"/>
            </a:spcBef>
            <a:spcAft>
              <a:spcPct val="15000"/>
            </a:spcAft>
            <a:buChar char="•"/>
          </a:pPr>
          <a:r>
            <a:rPr lang="en-IN" sz="1600" i="1" kern="1200" dirty="0">
              <a:solidFill>
                <a:schemeClr val="accent2"/>
              </a:solidFill>
            </a:rPr>
            <a:t>Exam in 2</a:t>
          </a:r>
          <a:r>
            <a:rPr lang="en-IN" sz="1600" i="1" kern="1200" baseline="30000" dirty="0">
              <a:solidFill>
                <a:schemeClr val="accent2"/>
              </a:solidFill>
            </a:rPr>
            <a:t>nd</a:t>
          </a:r>
          <a:r>
            <a:rPr lang="en-IN" sz="1600" i="1" kern="1200" dirty="0">
              <a:solidFill>
                <a:schemeClr val="accent2"/>
              </a:solidFill>
            </a:rPr>
            <a:t> /3</a:t>
          </a:r>
          <a:r>
            <a:rPr lang="en-IN" sz="1600" i="1" kern="1200" baseline="30000" dirty="0">
              <a:solidFill>
                <a:schemeClr val="accent2"/>
              </a:solidFill>
            </a:rPr>
            <a:t>rd</a:t>
          </a:r>
          <a:r>
            <a:rPr lang="en-IN" sz="1600" i="1" kern="1200" dirty="0">
              <a:solidFill>
                <a:schemeClr val="accent2"/>
              </a:solidFill>
            </a:rPr>
            <a:t> week </a:t>
          </a:r>
          <a:r>
            <a:rPr lang="en-IN" sz="1600" b="0" i="0" kern="1200" dirty="0">
              <a:solidFill>
                <a:schemeClr val="accent2"/>
              </a:solidFill>
            </a:rPr>
            <a:t>of January  </a:t>
          </a:r>
          <a:endParaRPr lang="en-US" sz="1600" b="0" i="0" kern="1200" dirty="0">
            <a:solidFill>
              <a:schemeClr val="accent2"/>
            </a:solidFill>
          </a:endParaRPr>
        </a:p>
      </dsp:txBody>
      <dsp:txXfrm rot="-5400000">
        <a:off x="1072238" y="1549823"/>
        <a:ext cx="6817183" cy="2063567"/>
      </dsp:txXfrm>
    </dsp:sp>
    <dsp:sp modelId="{E64742BF-23A0-495B-A468-393242D46481}">
      <dsp:nvSpPr>
        <dsp:cNvPr id="0" name=""/>
        <dsp:cNvSpPr/>
      </dsp:nvSpPr>
      <dsp:spPr>
        <a:xfrm rot="5400000">
          <a:off x="-229765" y="3896580"/>
          <a:ext cx="1531768" cy="1072238"/>
        </a:xfrm>
        <a:prstGeom prst="chevron">
          <a:avLst/>
        </a:prstGeom>
        <a:solidFill>
          <a:schemeClr val="accent5">
            <a:hueOff val="-9933876"/>
            <a:satOff val="39811"/>
            <a:lumOff val="8628"/>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IN" sz="1600" b="1" kern="1200" dirty="0"/>
            <a:t>Fees</a:t>
          </a:r>
          <a:endParaRPr lang="en-US" sz="1600" b="1" kern="1200" dirty="0"/>
        </a:p>
      </dsp:txBody>
      <dsp:txXfrm rot="-5400000">
        <a:off x="0" y="4202934"/>
        <a:ext cx="1072238" cy="459530"/>
      </dsp:txXfrm>
    </dsp:sp>
    <dsp:sp modelId="{81E426B9-5239-42DC-B5C7-D9E029D0FF8E}">
      <dsp:nvSpPr>
        <dsp:cNvPr id="0" name=""/>
        <dsp:cNvSpPr/>
      </dsp:nvSpPr>
      <dsp:spPr>
        <a:xfrm rot="5400000">
          <a:off x="4110444" y="700230"/>
          <a:ext cx="852405" cy="6928817"/>
        </a:xfrm>
        <a:prstGeom prst="round2SameRect">
          <a:avLst/>
        </a:prstGeom>
        <a:solidFill>
          <a:schemeClr val="lt1">
            <a:alpha val="90000"/>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IN" sz="1600" kern="1200" dirty="0"/>
            <a:t>Registration Fee  for CSEET : </a:t>
          </a:r>
          <a:r>
            <a:rPr lang="en-IN" sz="1600" kern="1200" dirty="0" err="1"/>
            <a:t>Rs</a:t>
          </a:r>
          <a:r>
            <a:rPr lang="en-IN" sz="1600" kern="1200"/>
            <a:t>. 1500</a:t>
          </a:r>
          <a:r>
            <a:rPr lang="en-IN" sz="1600" kern="1200" dirty="0"/>
            <a:t>/-</a:t>
          </a:r>
          <a:endParaRPr lang="en-US" sz="1600" kern="1200" dirty="0"/>
        </a:p>
        <a:p>
          <a:pPr marL="171450" lvl="1" indent="-171450" algn="l" defTabSz="711200">
            <a:lnSpc>
              <a:spcPct val="90000"/>
            </a:lnSpc>
            <a:spcBef>
              <a:spcPct val="0"/>
            </a:spcBef>
            <a:spcAft>
              <a:spcPct val="15000"/>
            </a:spcAft>
            <a:buChar char="•"/>
          </a:pPr>
          <a:r>
            <a:rPr lang="en-IN" sz="1600" kern="1200" dirty="0"/>
            <a:t>(Fee Particulars: Registration Fee </a:t>
          </a:r>
          <a:r>
            <a:rPr lang="en-IN" sz="1600" kern="1200" dirty="0" err="1"/>
            <a:t>Rs</a:t>
          </a:r>
          <a:r>
            <a:rPr lang="en-IN" sz="1600" kern="1200" dirty="0"/>
            <a:t>. 1000 /- + CSEET Reference Book (MCQ based sample questions) - </a:t>
          </a:r>
          <a:r>
            <a:rPr lang="en-IN" sz="1600" kern="1200" dirty="0" err="1"/>
            <a:t>Rs</a:t>
          </a:r>
          <a:r>
            <a:rPr lang="en-IN" sz="1600" kern="1200" dirty="0"/>
            <a:t>. 500/-)</a:t>
          </a:r>
          <a:endParaRPr lang="en-US" sz="1600" kern="1200" dirty="0"/>
        </a:p>
      </dsp:txBody>
      <dsp:txXfrm rot="-5400000">
        <a:off x="1072239" y="3780047"/>
        <a:ext cx="6887206" cy="769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4D3853-7A24-442A-9E8F-486764D6E8DA}">
      <dsp:nvSpPr>
        <dsp:cNvPr id="0" name=""/>
        <dsp:cNvSpPr/>
      </dsp:nvSpPr>
      <dsp:spPr>
        <a:xfrm>
          <a:off x="0" y="124631"/>
          <a:ext cx="7858180" cy="491593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IN" sz="1800" b="1" kern="1200" dirty="0">
              <a:solidFill>
                <a:schemeClr val="accent1">
                  <a:lumMod val="50000"/>
                </a:schemeClr>
              </a:solidFill>
            </a:rPr>
            <a:t>The CSEET is held on a single day consisting of : </a:t>
          </a:r>
          <a:endParaRPr lang="en-US" sz="1800" b="1" kern="1200" dirty="0">
            <a:solidFill>
              <a:schemeClr val="accent1">
                <a:lumMod val="50000"/>
              </a:schemeClr>
            </a:solidFill>
          </a:endParaRPr>
        </a:p>
        <a:p>
          <a:pPr marL="0" lvl="0" indent="0" algn="l" defTabSz="800100">
            <a:lnSpc>
              <a:spcPct val="90000"/>
            </a:lnSpc>
            <a:spcBef>
              <a:spcPct val="0"/>
            </a:spcBef>
            <a:spcAft>
              <a:spcPct val="35000"/>
            </a:spcAft>
            <a:buNone/>
          </a:pPr>
          <a:r>
            <a:rPr lang="en-IN" sz="1800" b="1" kern="1200" dirty="0">
              <a:solidFill>
                <a:srgbClr val="C00000"/>
              </a:solidFill>
            </a:rPr>
            <a:t>a) Computer Based MCQ Test : Duration: 120 Minutes on  the following Subjects:</a:t>
          </a:r>
        </a:p>
        <a:p>
          <a:pPr marL="0" lvl="0" indent="0" algn="l" defTabSz="800100">
            <a:lnSpc>
              <a:spcPct val="90000"/>
            </a:lnSpc>
            <a:spcBef>
              <a:spcPct val="0"/>
            </a:spcBef>
            <a:spcAft>
              <a:spcPct val="35000"/>
            </a:spcAft>
            <a:buNone/>
          </a:pPr>
          <a:r>
            <a:rPr lang="en-IN" sz="1800" b="1" kern="1200" dirty="0"/>
            <a:t>(</a:t>
          </a:r>
          <a:r>
            <a:rPr lang="en-IN" sz="1800" b="1" kern="1200" dirty="0" err="1"/>
            <a:t>i</a:t>
          </a:r>
          <a:r>
            <a:rPr lang="en-IN" sz="1800" b="1" kern="1200" dirty="0"/>
            <a:t>) Business Communication; </a:t>
          </a:r>
        </a:p>
        <a:p>
          <a:pPr marL="0" lvl="0" indent="0" algn="l" defTabSz="800100">
            <a:lnSpc>
              <a:spcPct val="90000"/>
            </a:lnSpc>
            <a:spcBef>
              <a:spcPct val="0"/>
            </a:spcBef>
            <a:spcAft>
              <a:spcPct val="35000"/>
            </a:spcAft>
            <a:buNone/>
          </a:pPr>
          <a:r>
            <a:rPr lang="en-IN" sz="1800" b="1" kern="1200" dirty="0"/>
            <a:t>(ii) Legal Aptitude &amp; logical Reasoning</a:t>
          </a:r>
        </a:p>
        <a:p>
          <a:pPr marL="0" lvl="0" indent="0" algn="l" defTabSz="800100">
            <a:lnSpc>
              <a:spcPct val="90000"/>
            </a:lnSpc>
            <a:spcBef>
              <a:spcPct val="0"/>
            </a:spcBef>
            <a:spcAft>
              <a:spcPct val="35000"/>
            </a:spcAft>
            <a:buNone/>
          </a:pPr>
          <a:r>
            <a:rPr lang="en-IN" sz="1800" b="1" kern="1200" dirty="0"/>
            <a:t>(iii) Economic and Business Environment &amp; </a:t>
          </a:r>
        </a:p>
        <a:p>
          <a:pPr marL="0" lvl="0" indent="0" algn="l" defTabSz="800100">
            <a:lnSpc>
              <a:spcPct val="90000"/>
            </a:lnSpc>
            <a:spcBef>
              <a:spcPct val="0"/>
            </a:spcBef>
            <a:spcAft>
              <a:spcPct val="35000"/>
            </a:spcAft>
            <a:buNone/>
          </a:pPr>
          <a:r>
            <a:rPr lang="en-IN" sz="1800" b="1" kern="1200" dirty="0"/>
            <a:t>(iv) Current Affairs</a:t>
          </a:r>
          <a:endParaRPr lang="en-US" sz="1800" b="1" kern="1200" dirty="0"/>
        </a:p>
      </dsp:txBody>
      <dsp:txXfrm>
        <a:off x="239976" y="364607"/>
        <a:ext cx="7378228" cy="44359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02C6D-2A9E-4769-8C52-55761C5B5BDD}">
      <dsp:nvSpPr>
        <dsp:cNvPr id="0" name=""/>
        <dsp:cNvSpPr/>
      </dsp:nvSpPr>
      <dsp:spPr>
        <a:xfrm>
          <a:off x="0" y="0"/>
          <a:ext cx="8272833" cy="581159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dirty="0">
            <a:solidFill>
              <a:schemeClr val="accent1">
                <a:lumMod val="50000"/>
              </a:schemeClr>
            </a:solidFill>
          </a:endParaRPr>
        </a:p>
      </dsp:txBody>
      <dsp:txXfrm>
        <a:off x="0" y="0"/>
        <a:ext cx="8272833" cy="1743477"/>
      </dsp:txXfrm>
    </dsp:sp>
    <dsp:sp modelId="{898EE428-A82C-4886-A08E-955138E12D32}">
      <dsp:nvSpPr>
        <dsp:cNvPr id="0" name=""/>
        <dsp:cNvSpPr/>
      </dsp:nvSpPr>
      <dsp:spPr>
        <a:xfrm>
          <a:off x="58313" y="1129049"/>
          <a:ext cx="8128952" cy="377410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26670" rIns="35560" bIns="26670" numCol="1" spcCol="1270" anchor="ctr" anchorCtr="0">
          <a:noAutofit/>
        </a:bodyPr>
        <a:lstStyle/>
        <a:p>
          <a:pPr marL="0" lvl="0" indent="0" algn="just" defTabSz="622300">
            <a:lnSpc>
              <a:spcPct val="90000"/>
            </a:lnSpc>
            <a:spcBef>
              <a:spcPct val="0"/>
            </a:spcBef>
            <a:spcAft>
              <a:spcPct val="35000"/>
            </a:spcAft>
            <a:buNone/>
          </a:pPr>
          <a:r>
            <a:rPr lang="en-IN" sz="1400" b="1" kern="1200" dirty="0"/>
            <a:t>•   </a:t>
          </a:r>
          <a:r>
            <a:rPr lang="en-IN" sz="2000" b="1" kern="1200" dirty="0"/>
            <a:t>CS Foundation Programme Passed Students (Exemption Fee : Nil) </a:t>
          </a:r>
        </a:p>
        <a:p>
          <a:pPr marL="0" lvl="0" indent="0" algn="just" defTabSz="622300">
            <a:lnSpc>
              <a:spcPct val="90000"/>
            </a:lnSpc>
            <a:spcBef>
              <a:spcPct val="0"/>
            </a:spcBef>
            <a:spcAft>
              <a:spcPct val="35000"/>
            </a:spcAft>
            <a:buNone/>
          </a:pPr>
          <a:r>
            <a:rPr lang="en-IN" sz="2000" b="1" kern="1200" dirty="0"/>
            <a:t>• </a:t>
          </a:r>
          <a:r>
            <a:rPr lang="en-US" sz="2000" b="1" kern="1200" dirty="0"/>
            <a:t>ICAI (The Institute of Chartered Accountants of India)  Final Course 	passed Students 	(Exemption Fee : Rs.5000/-)</a:t>
          </a:r>
          <a:endParaRPr lang="en-IN" sz="2000" b="1" kern="1200" dirty="0"/>
        </a:p>
        <a:p>
          <a:pPr marL="0" lvl="0" indent="0" algn="just" defTabSz="622300">
            <a:lnSpc>
              <a:spcPct val="90000"/>
            </a:lnSpc>
            <a:spcBef>
              <a:spcPct val="0"/>
            </a:spcBef>
            <a:spcAft>
              <a:spcPct val="35000"/>
            </a:spcAft>
            <a:buNone/>
          </a:pPr>
          <a:r>
            <a:rPr lang="en-IN" sz="2000" b="1" kern="1200" dirty="0"/>
            <a:t>• </a:t>
          </a:r>
          <a:r>
            <a:rPr lang="en-US" sz="2000" b="1" kern="1200" dirty="0"/>
            <a:t>ICMAI (The Institute of Cost Accountants of India)  Final Course 	passed Students 	(Exemption Fee : Rs.5000/-) </a:t>
          </a:r>
          <a:endParaRPr lang="en-IN" sz="2000" b="1" kern="1200" dirty="0"/>
        </a:p>
        <a:p>
          <a:pPr marL="0" lvl="0" indent="0" algn="just" defTabSz="622300">
            <a:lnSpc>
              <a:spcPct val="90000"/>
            </a:lnSpc>
            <a:spcBef>
              <a:spcPct val="0"/>
            </a:spcBef>
            <a:spcAft>
              <a:spcPct val="35000"/>
            </a:spcAft>
            <a:buNone/>
          </a:pPr>
          <a:r>
            <a:rPr lang="en-IN" sz="2000" b="1" kern="1200" dirty="0"/>
            <a:t>•   </a:t>
          </a:r>
          <a:r>
            <a:rPr lang="en-US" sz="2000" b="1" kern="1200" dirty="0"/>
            <a:t>Graduates (having minimum 50% marks) or Post Graduates 	(without any criteria of minimum % of marks) in any discipline of any </a:t>
          </a:r>
          <a:r>
            <a:rPr lang="en-US" sz="2000" b="1" kern="1200" dirty="0" err="1"/>
            <a:t>recognised</a:t>
          </a:r>
          <a:r>
            <a:rPr lang="en-US" sz="2000" b="1" kern="1200" dirty="0"/>
            <a:t> University or any other 	Institution in India or abroad recognized as equivalent thereto by the Council (Exemption Fee : Rs.5000/-) </a:t>
          </a:r>
          <a:endParaRPr lang="en-IN" sz="2000" b="1" kern="1200" dirty="0"/>
        </a:p>
      </dsp:txBody>
      <dsp:txXfrm>
        <a:off x="168853" y="1239589"/>
        <a:ext cx="7907872" cy="35530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302C6D-2A9E-4769-8C52-55761C5B5BDD}">
      <dsp:nvSpPr>
        <dsp:cNvPr id="0" name=""/>
        <dsp:cNvSpPr/>
      </dsp:nvSpPr>
      <dsp:spPr>
        <a:xfrm>
          <a:off x="0" y="0"/>
          <a:ext cx="8280920" cy="5811591"/>
        </a:xfrm>
        <a:prstGeom prst="roundRect">
          <a:avLst>
            <a:gd name="adj" fmla="val 10000"/>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IN" sz="6500" kern="1200" dirty="0">
            <a:solidFill>
              <a:schemeClr val="accent1">
                <a:lumMod val="50000"/>
              </a:schemeClr>
            </a:solidFill>
          </a:endParaRPr>
        </a:p>
      </dsp:txBody>
      <dsp:txXfrm>
        <a:off x="0" y="0"/>
        <a:ext cx="8280920" cy="1743477"/>
      </dsp:txXfrm>
    </dsp:sp>
    <dsp:sp modelId="{898EE428-A82C-4886-A08E-955138E12D32}">
      <dsp:nvSpPr>
        <dsp:cNvPr id="0" name=""/>
        <dsp:cNvSpPr/>
      </dsp:nvSpPr>
      <dsp:spPr>
        <a:xfrm>
          <a:off x="0" y="1259504"/>
          <a:ext cx="8280920" cy="3772148"/>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defTabSz="800100">
            <a:lnSpc>
              <a:spcPct val="90000"/>
            </a:lnSpc>
            <a:spcBef>
              <a:spcPct val="0"/>
            </a:spcBef>
            <a:spcAft>
              <a:spcPct val="35000"/>
            </a:spcAft>
            <a:buNone/>
          </a:pPr>
          <a:r>
            <a:rPr lang="en-IN" sz="1800" b="1" kern="1200" dirty="0"/>
            <a:t>•      </a:t>
          </a:r>
          <a:r>
            <a:rPr lang="en-US" sz="1800" b="1" kern="1200" dirty="0"/>
            <a:t>100%  Concession in fees payable at the time of registration in CS Executive Program to the students who lost their parents/legal guardian/adoptive parents due to any reason, including Covid19 pandemic.</a:t>
          </a:r>
          <a:endParaRPr lang="en-IN" sz="1800" kern="1200" dirty="0"/>
        </a:p>
        <a:p>
          <a:pPr marL="0" indent="0" defTabSz="800100">
            <a:lnSpc>
              <a:spcPct val="90000"/>
            </a:lnSpc>
            <a:spcBef>
              <a:spcPct val="0"/>
            </a:spcBef>
            <a:spcAft>
              <a:spcPct val="35000"/>
            </a:spcAft>
            <a:buNone/>
          </a:pPr>
          <a:r>
            <a:rPr lang="en-IN" sz="1800" kern="1200" dirty="0"/>
            <a:t> </a:t>
          </a:r>
        </a:p>
        <a:p>
          <a:pPr marL="0" indent="0" defTabSz="800100">
            <a:lnSpc>
              <a:spcPct val="90000"/>
            </a:lnSpc>
            <a:spcBef>
              <a:spcPct val="0"/>
            </a:spcBef>
            <a:spcAft>
              <a:spcPct val="35000"/>
            </a:spcAft>
            <a:buNone/>
          </a:pPr>
          <a:r>
            <a:rPr lang="en-IN" sz="1800" kern="1200" dirty="0"/>
            <a:t>ICSI in alignment with various social initiatives of Govt. of India has come up with fee waiver initiative for the students who lost their parents/legal guardian/adoptive parents due to any reason, including Covid19 pandemic. Fees of such students payable at the time of registration in CS Executive Program shall be waived off.</a:t>
          </a:r>
        </a:p>
        <a:p>
          <a:pPr marL="0" indent="0" algn="l" defTabSz="800100">
            <a:lnSpc>
              <a:spcPct val="90000"/>
            </a:lnSpc>
            <a:spcBef>
              <a:spcPct val="0"/>
            </a:spcBef>
            <a:spcAft>
              <a:spcPct val="35000"/>
            </a:spcAft>
            <a:buNone/>
          </a:pPr>
          <a:endParaRPr lang="en-IN" sz="1600" b="1" kern="1200" dirty="0"/>
        </a:p>
      </dsp:txBody>
      <dsp:txXfrm>
        <a:off x="110482" y="1369986"/>
        <a:ext cx="8059956" cy="35511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510931-E27F-47FC-AA0F-136DBBD142A7}">
      <dsp:nvSpPr>
        <dsp:cNvPr id="0" name=""/>
        <dsp:cNvSpPr/>
      </dsp:nvSpPr>
      <dsp:spPr>
        <a:xfrm>
          <a:off x="0" y="115246"/>
          <a:ext cx="7886700" cy="476701"/>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dirty="0"/>
            <a:t>Collaboration with PSUs, Government offices for special placement drives for the ICSI Rank holders</a:t>
          </a:r>
          <a:endParaRPr lang="en-US" sz="1200" kern="1200" dirty="0"/>
        </a:p>
      </dsp:txBody>
      <dsp:txXfrm>
        <a:off x="23271" y="138517"/>
        <a:ext cx="7840158" cy="430159"/>
      </dsp:txXfrm>
    </dsp:sp>
    <dsp:sp modelId="{48D5FED9-7267-4E39-8EF7-6AD2A91F69F1}">
      <dsp:nvSpPr>
        <dsp:cNvPr id="0" name=""/>
        <dsp:cNvSpPr/>
      </dsp:nvSpPr>
      <dsp:spPr>
        <a:xfrm>
          <a:off x="0" y="626508"/>
          <a:ext cx="7886700" cy="476701"/>
        </a:xfrm>
        <a:prstGeom prst="roundRect">
          <a:avLst/>
        </a:prstGeom>
        <a:solidFill>
          <a:schemeClr val="accent3">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3">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a:t>Representation to Department of Personal and Training for considering CS qualifications for Legal and Administrative positions</a:t>
          </a:r>
          <a:endParaRPr lang="en-US" sz="1200" kern="1200"/>
        </a:p>
      </dsp:txBody>
      <dsp:txXfrm>
        <a:off x="23271" y="649779"/>
        <a:ext cx="7840158" cy="430159"/>
      </dsp:txXfrm>
    </dsp:sp>
    <dsp:sp modelId="{CEF37EF0-6C53-4009-9383-08E560D74053}">
      <dsp:nvSpPr>
        <dsp:cNvPr id="0" name=""/>
        <dsp:cNvSpPr/>
      </dsp:nvSpPr>
      <dsp:spPr>
        <a:xfrm>
          <a:off x="0" y="1137770"/>
          <a:ext cx="7886700" cy="476701"/>
        </a:xfrm>
        <a:prstGeom prst="roundRect">
          <a:avLst/>
        </a:prstGeom>
        <a:solidFill>
          <a:schemeClr val="accent4">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4">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Leveraging the intellectual and emotional bandwidth of the institute, essential to spawn tomorrow's global leaders today.</a:t>
          </a:r>
        </a:p>
      </dsp:txBody>
      <dsp:txXfrm>
        <a:off x="23271" y="1161041"/>
        <a:ext cx="7840158" cy="430159"/>
      </dsp:txXfrm>
    </dsp:sp>
    <dsp:sp modelId="{B0C00D29-3CE1-47F4-A383-23ACC06650BE}">
      <dsp:nvSpPr>
        <dsp:cNvPr id="0" name=""/>
        <dsp:cNvSpPr/>
      </dsp:nvSpPr>
      <dsp:spPr>
        <a:xfrm>
          <a:off x="0" y="1649032"/>
          <a:ext cx="7886700" cy="476701"/>
        </a:xfrm>
        <a:prstGeom prst="roundRect">
          <a:avLst/>
        </a:prstGeom>
        <a:solidFill>
          <a:schemeClr val="accent5">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5">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US" sz="1200" kern="1200"/>
            <a:t>Meet Employers / Recruiters and understand the industry expectations, jobs profile, salary packages and future assignments</a:t>
          </a:r>
        </a:p>
      </dsp:txBody>
      <dsp:txXfrm>
        <a:off x="23271" y="1672303"/>
        <a:ext cx="7840158" cy="430159"/>
      </dsp:txXfrm>
    </dsp:sp>
    <dsp:sp modelId="{AC85A7BE-9995-4496-B2AC-D11E820BA125}">
      <dsp:nvSpPr>
        <dsp:cNvPr id="0" name=""/>
        <dsp:cNvSpPr/>
      </dsp:nvSpPr>
      <dsp:spPr>
        <a:xfrm>
          <a:off x="0" y="2160293"/>
          <a:ext cx="7886700" cy="476701"/>
        </a:xfrm>
        <a:prstGeom prst="roundRect">
          <a:avLst/>
        </a:prstGeom>
        <a:solidFill>
          <a:schemeClr val="accent6">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6">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a:t>Organising HR conclaves for building industry relations </a:t>
          </a:r>
          <a:endParaRPr lang="en-US" sz="1200" kern="1200"/>
        </a:p>
      </dsp:txBody>
      <dsp:txXfrm>
        <a:off x="23271" y="2183564"/>
        <a:ext cx="7840158" cy="430159"/>
      </dsp:txXfrm>
    </dsp:sp>
    <dsp:sp modelId="{0946F60E-3491-4AF7-81AD-3FFF876C9E7E}">
      <dsp:nvSpPr>
        <dsp:cNvPr id="0" name=""/>
        <dsp:cNvSpPr/>
      </dsp:nvSpPr>
      <dsp:spPr>
        <a:xfrm>
          <a:off x="0" y="2671555"/>
          <a:ext cx="7886700" cy="476701"/>
        </a:xfrm>
        <a:prstGeom prst="roundRect">
          <a:avLst/>
        </a:prstGeom>
        <a:solidFill>
          <a:schemeClr val="accent2">
            <a:hueOff val="0"/>
            <a:satOff val="0"/>
            <a:lumOff val="0"/>
            <a:alphaOff val="0"/>
          </a:schemeClr>
        </a:solidFill>
        <a:ln>
          <a:noFill/>
        </a:ln>
        <a:effectLst/>
        <a:scene3d>
          <a:camera prst="orthographicFront">
            <a:rot lat="0" lon="0" rev="0"/>
          </a:camera>
          <a:lightRig rig="brightRoom" dir="tl">
            <a:rot lat="0" lon="0" rev="1800000"/>
          </a:lightRig>
        </a:scene3d>
        <a:sp3d contourW="10160" prstMaterial="dkEdge">
          <a:bevelT w="38100" h="50800" prst="angle"/>
          <a:contourClr>
            <a:schemeClr val="accent2">
              <a:hueOff val="0"/>
              <a:satOff val="0"/>
              <a:lumOff val="0"/>
              <a:alphaOff val="0"/>
              <a:shade val="40000"/>
              <a:satMod val="15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IN" sz="1200" kern="1200" dirty="0"/>
            <a:t>Collaboration with Corporates for better job </a:t>
          </a:r>
          <a:r>
            <a:rPr lang="en-IN" sz="1200" kern="1200" dirty="0" err="1"/>
            <a:t>oppournities</a:t>
          </a:r>
          <a:r>
            <a:rPr lang="en-IN" sz="1200" kern="1200" dirty="0"/>
            <a:t> </a:t>
          </a:r>
          <a:endParaRPr lang="en-US" sz="1200" kern="1200" dirty="0"/>
        </a:p>
      </dsp:txBody>
      <dsp:txXfrm>
        <a:off x="23271" y="2694826"/>
        <a:ext cx="7840158" cy="4301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4AFC-DAF6-42E4-AB20-CD36B513D18A}">
      <dsp:nvSpPr>
        <dsp:cNvPr id="0" name=""/>
        <dsp:cNvSpPr/>
      </dsp:nvSpPr>
      <dsp:spPr>
        <a:xfrm>
          <a:off x="4608514" y="-153285"/>
          <a:ext cx="1673529"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Optimal fee in comparison to Private Coaching Centres.</a:t>
          </a:r>
          <a:endParaRPr lang="en-IN" sz="1400" kern="1200" dirty="0"/>
        </a:p>
      </dsp:txBody>
      <dsp:txXfrm>
        <a:off x="4608514" y="-153285"/>
        <a:ext cx="1673529" cy="1170177"/>
      </dsp:txXfrm>
    </dsp:sp>
    <dsp:sp modelId="{AF66F200-BA6E-4FEA-9538-C36B0F73D162}">
      <dsp:nvSpPr>
        <dsp:cNvPr id="0" name=""/>
        <dsp:cNvSpPr/>
      </dsp:nvSpPr>
      <dsp:spPr>
        <a:xfrm>
          <a:off x="1033150" y="-44686"/>
          <a:ext cx="6518813" cy="6518813"/>
        </a:xfrm>
        <a:prstGeom prst="circularArrow">
          <a:avLst>
            <a:gd name="adj1" fmla="val 3500"/>
            <a:gd name="adj2" fmla="val 217053"/>
            <a:gd name="adj3" fmla="val 19268883"/>
            <a:gd name="adj4" fmla="val 18680165"/>
            <a:gd name="adj5" fmla="val 4084"/>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8388A44-0385-4C26-8CD7-C2C6CC8841D7}">
      <dsp:nvSpPr>
        <dsp:cNvPr id="0" name=""/>
        <dsp:cNvSpPr/>
      </dsp:nvSpPr>
      <dsp:spPr>
        <a:xfrm>
          <a:off x="6490385" y="1476909"/>
          <a:ext cx="1170177"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Library facility with latest books</a:t>
          </a:r>
          <a:endParaRPr lang="en-IN" sz="1400" kern="1200" dirty="0"/>
        </a:p>
      </dsp:txBody>
      <dsp:txXfrm>
        <a:off x="6490385" y="1476909"/>
        <a:ext cx="1170177" cy="1170177"/>
      </dsp:txXfrm>
    </dsp:sp>
    <dsp:sp modelId="{7EAD0835-7DFA-486C-A6AB-2177D14F5027}">
      <dsp:nvSpPr>
        <dsp:cNvPr id="0" name=""/>
        <dsp:cNvSpPr/>
      </dsp:nvSpPr>
      <dsp:spPr>
        <a:xfrm>
          <a:off x="1061051" y="-116654"/>
          <a:ext cx="6518813" cy="6518813"/>
        </a:xfrm>
        <a:prstGeom prst="circularArrow">
          <a:avLst>
            <a:gd name="adj1" fmla="val 3500"/>
            <a:gd name="adj2" fmla="val 217053"/>
            <a:gd name="adj3" fmla="val 434667"/>
            <a:gd name="adj4" fmla="val 20948280"/>
            <a:gd name="adj5" fmla="val 4084"/>
          </a:avLst>
        </a:prstGeom>
        <a:gradFill rotWithShape="0">
          <a:gsLst>
            <a:gs pos="0">
              <a:schemeClr val="accent5">
                <a:hueOff val="-1419125"/>
                <a:satOff val="5687"/>
                <a:lumOff val="1233"/>
                <a:alphaOff val="0"/>
                <a:shade val="51000"/>
                <a:satMod val="130000"/>
              </a:schemeClr>
            </a:gs>
            <a:gs pos="80000">
              <a:schemeClr val="accent5">
                <a:hueOff val="-1419125"/>
                <a:satOff val="5687"/>
                <a:lumOff val="1233"/>
                <a:alphaOff val="0"/>
                <a:shade val="93000"/>
                <a:satMod val="130000"/>
              </a:schemeClr>
            </a:gs>
            <a:gs pos="100000">
              <a:schemeClr val="accent5">
                <a:hueOff val="-1419125"/>
                <a:satOff val="5687"/>
                <a:lumOff val="123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2AA9D9D-4148-47E3-AA14-23F198009A52}">
      <dsp:nvSpPr>
        <dsp:cNvPr id="0" name=""/>
        <dsp:cNvSpPr/>
      </dsp:nvSpPr>
      <dsp:spPr>
        <a:xfrm>
          <a:off x="6183020" y="3782352"/>
          <a:ext cx="1784906"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Distinguished Faculties and a blend of academicians from premier institutions, Professions and industry experts.</a:t>
          </a:r>
          <a:endParaRPr lang="en-IN" sz="1400" kern="1200" dirty="0"/>
        </a:p>
      </dsp:txBody>
      <dsp:txXfrm>
        <a:off x="6183020" y="3782352"/>
        <a:ext cx="1784906" cy="1170177"/>
      </dsp:txXfrm>
    </dsp:sp>
    <dsp:sp modelId="{8630EF43-C226-492A-889D-DD6978094AE4}">
      <dsp:nvSpPr>
        <dsp:cNvPr id="0" name=""/>
        <dsp:cNvSpPr/>
      </dsp:nvSpPr>
      <dsp:spPr>
        <a:xfrm>
          <a:off x="1061051" y="52964"/>
          <a:ext cx="6518813" cy="6518813"/>
        </a:xfrm>
        <a:prstGeom prst="circularArrow">
          <a:avLst>
            <a:gd name="adj1" fmla="val 3500"/>
            <a:gd name="adj2" fmla="val 217053"/>
            <a:gd name="adj3" fmla="val 3068883"/>
            <a:gd name="adj4" fmla="val 2114063"/>
            <a:gd name="adj5" fmla="val 4084"/>
          </a:avLst>
        </a:prstGeom>
        <a:gradFill rotWithShape="0">
          <a:gsLst>
            <a:gs pos="0">
              <a:schemeClr val="accent5">
                <a:hueOff val="-2838251"/>
                <a:satOff val="11375"/>
                <a:lumOff val="2465"/>
                <a:alphaOff val="0"/>
                <a:shade val="51000"/>
                <a:satMod val="130000"/>
              </a:schemeClr>
            </a:gs>
            <a:gs pos="80000">
              <a:schemeClr val="accent5">
                <a:hueOff val="-2838251"/>
                <a:satOff val="11375"/>
                <a:lumOff val="2465"/>
                <a:alphaOff val="0"/>
                <a:shade val="93000"/>
                <a:satMod val="130000"/>
              </a:schemeClr>
            </a:gs>
            <a:gs pos="100000">
              <a:schemeClr val="accent5">
                <a:hueOff val="-2838251"/>
                <a:satOff val="11375"/>
                <a:lumOff val="246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EAE5EB8-AB79-447B-8492-BE734B9835CC}">
      <dsp:nvSpPr>
        <dsp:cNvPr id="0" name=""/>
        <dsp:cNvSpPr/>
      </dsp:nvSpPr>
      <dsp:spPr>
        <a:xfrm>
          <a:off x="4860190" y="5412547"/>
          <a:ext cx="1170177"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Learning through practical approach</a:t>
          </a:r>
          <a:endParaRPr lang="en-IN" sz="1400" kern="1200" dirty="0"/>
        </a:p>
      </dsp:txBody>
      <dsp:txXfrm>
        <a:off x="4860190" y="5412547"/>
        <a:ext cx="1170177" cy="1170177"/>
      </dsp:txXfrm>
    </dsp:sp>
    <dsp:sp modelId="{32E77D18-73FD-4A50-9A48-4760E1322E9E}">
      <dsp:nvSpPr>
        <dsp:cNvPr id="0" name=""/>
        <dsp:cNvSpPr/>
      </dsp:nvSpPr>
      <dsp:spPr>
        <a:xfrm>
          <a:off x="1033150" y="-44686"/>
          <a:ext cx="6518813" cy="6518813"/>
        </a:xfrm>
        <a:prstGeom prst="circularArrow">
          <a:avLst>
            <a:gd name="adj1" fmla="val 3500"/>
            <a:gd name="adj2" fmla="val 217053"/>
            <a:gd name="adj3" fmla="val 5645557"/>
            <a:gd name="adj4" fmla="val 4748280"/>
            <a:gd name="adj5" fmla="val 4084"/>
          </a:avLst>
        </a:prstGeom>
        <a:gradFill rotWithShape="0">
          <a:gsLst>
            <a:gs pos="0">
              <a:schemeClr val="accent5">
                <a:hueOff val="-4257376"/>
                <a:satOff val="17062"/>
                <a:lumOff val="3698"/>
                <a:alphaOff val="0"/>
                <a:shade val="51000"/>
                <a:satMod val="130000"/>
              </a:schemeClr>
            </a:gs>
            <a:gs pos="80000">
              <a:schemeClr val="accent5">
                <a:hueOff val="-4257376"/>
                <a:satOff val="17062"/>
                <a:lumOff val="3698"/>
                <a:alphaOff val="0"/>
                <a:shade val="93000"/>
                <a:satMod val="130000"/>
              </a:schemeClr>
            </a:gs>
            <a:gs pos="100000">
              <a:schemeClr val="accent5">
                <a:hueOff val="-4257376"/>
                <a:satOff val="17062"/>
                <a:lumOff val="369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F405FD-B201-4791-AF83-A3AE8C00C547}">
      <dsp:nvSpPr>
        <dsp:cNvPr id="0" name=""/>
        <dsp:cNvSpPr/>
      </dsp:nvSpPr>
      <dsp:spPr>
        <a:xfrm>
          <a:off x="2391238" y="5100618"/>
          <a:ext cx="1497195" cy="17940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Exemption from Pre-exam test subject to the clearance of respective subject/Module</a:t>
          </a:r>
          <a:endParaRPr lang="en-IN" sz="1400" kern="1200" dirty="0"/>
        </a:p>
      </dsp:txBody>
      <dsp:txXfrm>
        <a:off x="2391238" y="5100618"/>
        <a:ext cx="1497195" cy="1794034"/>
      </dsp:txXfrm>
    </dsp:sp>
    <dsp:sp modelId="{4D22ED8B-5D13-4296-B3BE-2E072FAC8B9E}">
      <dsp:nvSpPr>
        <dsp:cNvPr id="0" name=""/>
        <dsp:cNvSpPr/>
      </dsp:nvSpPr>
      <dsp:spPr>
        <a:xfrm>
          <a:off x="864085" y="-44686"/>
          <a:ext cx="6856944" cy="6518813"/>
        </a:xfrm>
        <a:prstGeom prst="circularArrow">
          <a:avLst>
            <a:gd name="adj1" fmla="val 3500"/>
            <a:gd name="adj2" fmla="val 217053"/>
            <a:gd name="adj3" fmla="val 8468883"/>
            <a:gd name="adj4" fmla="val 7748344"/>
            <a:gd name="adj5" fmla="val 4084"/>
          </a:avLst>
        </a:prstGeom>
        <a:gradFill rotWithShape="0">
          <a:gsLst>
            <a:gs pos="0">
              <a:schemeClr val="accent5">
                <a:hueOff val="-5676501"/>
                <a:satOff val="22749"/>
                <a:lumOff val="4930"/>
                <a:alphaOff val="0"/>
                <a:shade val="51000"/>
                <a:satMod val="130000"/>
              </a:schemeClr>
            </a:gs>
            <a:gs pos="80000">
              <a:schemeClr val="accent5">
                <a:hueOff val="-5676501"/>
                <a:satOff val="22749"/>
                <a:lumOff val="4930"/>
                <a:alphaOff val="0"/>
                <a:shade val="93000"/>
                <a:satMod val="130000"/>
              </a:schemeClr>
            </a:gs>
            <a:gs pos="100000">
              <a:schemeClr val="accent5">
                <a:hueOff val="-5676501"/>
                <a:satOff val="22749"/>
                <a:lumOff val="493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0C4EC85-BFF5-4B2D-BF00-363831DE0613}">
      <dsp:nvSpPr>
        <dsp:cNvPr id="0" name=""/>
        <dsp:cNvSpPr/>
      </dsp:nvSpPr>
      <dsp:spPr>
        <a:xfrm>
          <a:off x="924552" y="3782352"/>
          <a:ext cx="1170177"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Demo lectures, Mock Tests, Crash Courses </a:t>
          </a:r>
          <a:endParaRPr lang="en-IN" sz="1400" kern="1200" dirty="0"/>
        </a:p>
      </dsp:txBody>
      <dsp:txXfrm>
        <a:off x="924552" y="3782352"/>
        <a:ext cx="1170177" cy="1170177"/>
      </dsp:txXfrm>
    </dsp:sp>
    <dsp:sp modelId="{0CAB509E-10BF-4AB8-9073-3885EF48FF00}">
      <dsp:nvSpPr>
        <dsp:cNvPr id="0" name=""/>
        <dsp:cNvSpPr/>
      </dsp:nvSpPr>
      <dsp:spPr>
        <a:xfrm>
          <a:off x="1033150" y="-44686"/>
          <a:ext cx="6518813" cy="6518813"/>
        </a:xfrm>
        <a:prstGeom prst="circularArrow">
          <a:avLst>
            <a:gd name="adj1" fmla="val 3500"/>
            <a:gd name="adj2" fmla="val 217053"/>
            <a:gd name="adj3" fmla="val 11234667"/>
            <a:gd name="adj4" fmla="val 10148280"/>
            <a:gd name="adj5" fmla="val 4084"/>
          </a:avLst>
        </a:prstGeom>
        <a:gradFill rotWithShape="0">
          <a:gsLst>
            <a:gs pos="0">
              <a:schemeClr val="accent5">
                <a:hueOff val="-7095626"/>
                <a:satOff val="28436"/>
                <a:lumOff val="6163"/>
                <a:alphaOff val="0"/>
                <a:shade val="51000"/>
                <a:satMod val="130000"/>
              </a:schemeClr>
            </a:gs>
            <a:gs pos="80000">
              <a:schemeClr val="accent5">
                <a:hueOff val="-7095626"/>
                <a:satOff val="28436"/>
                <a:lumOff val="6163"/>
                <a:alphaOff val="0"/>
                <a:shade val="93000"/>
                <a:satMod val="130000"/>
              </a:schemeClr>
            </a:gs>
            <a:gs pos="100000">
              <a:schemeClr val="accent5">
                <a:hueOff val="-7095626"/>
                <a:satOff val="28436"/>
                <a:lumOff val="61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271FCC7A-9773-4B9C-A433-007E031C5EBB}">
      <dsp:nvSpPr>
        <dsp:cNvPr id="0" name=""/>
        <dsp:cNvSpPr/>
      </dsp:nvSpPr>
      <dsp:spPr>
        <a:xfrm>
          <a:off x="924552" y="1476909"/>
          <a:ext cx="1170177"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Special programme/ special Guest Lectures</a:t>
          </a:r>
          <a:endParaRPr lang="en-IN" sz="1400" kern="1200" dirty="0"/>
        </a:p>
      </dsp:txBody>
      <dsp:txXfrm>
        <a:off x="924552" y="1476909"/>
        <a:ext cx="1170177" cy="1170177"/>
      </dsp:txXfrm>
    </dsp:sp>
    <dsp:sp modelId="{D1EB9585-3B9E-449D-817B-0A8E5A46E316}">
      <dsp:nvSpPr>
        <dsp:cNvPr id="0" name=""/>
        <dsp:cNvSpPr/>
      </dsp:nvSpPr>
      <dsp:spPr>
        <a:xfrm>
          <a:off x="1033150" y="-44686"/>
          <a:ext cx="6518813" cy="6518813"/>
        </a:xfrm>
        <a:prstGeom prst="circularArrow">
          <a:avLst>
            <a:gd name="adj1" fmla="val 3500"/>
            <a:gd name="adj2" fmla="val 217053"/>
            <a:gd name="adj3" fmla="val 13868883"/>
            <a:gd name="adj4" fmla="val 12914063"/>
            <a:gd name="adj5" fmla="val 4084"/>
          </a:avLst>
        </a:prstGeom>
        <a:gradFill rotWithShape="0">
          <a:gsLst>
            <a:gs pos="0">
              <a:schemeClr val="accent5">
                <a:hueOff val="-8514751"/>
                <a:satOff val="34124"/>
                <a:lumOff val="7395"/>
                <a:alphaOff val="0"/>
                <a:shade val="51000"/>
                <a:satMod val="130000"/>
              </a:schemeClr>
            </a:gs>
            <a:gs pos="80000">
              <a:schemeClr val="accent5">
                <a:hueOff val="-8514751"/>
                <a:satOff val="34124"/>
                <a:lumOff val="7395"/>
                <a:alphaOff val="0"/>
                <a:shade val="93000"/>
                <a:satMod val="130000"/>
              </a:schemeClr>
            </a:gs>
            <a:gs pos="100000">
              <a:schemeClr val="accent5">
                <a:hueOff val="-8514751"/>
                <a:satOff val="34124"/>
                <a:lumOff val="739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F38644E-FA4B-4C61-A07D-44DB102D5E96}">
      <dsp:nvSpPr>
        <dsp:cNvPr id="0" name=""/>
        <dsp:cNvSpPr/>
      </dsp:nvSpPr>
      <dsp:spPr>
        <a:xfrm>
          <a:off x="2554747" y="-153285"/>
          <a:ext cx="1170177" cy="11701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IN" sz="1400" b="1" kern="1200" dirty="0"/>
            <a:t>100% coverage of Syllabus</a:t>
          </a:r>
          <a:endParaRPr lang="en-IN" sz="1400" kern="1200" dirty="0"/>
        </a:p>
      </dsp:txBody>
      <dsp:txXfrm>
        <a:off x="2554747" y="-153285"/>
        <a:ext cx="1170177" cy="1170177"/>
      </dsp:txXfrm>
    </dsp:sp>
    <dsp:sp modelId="{F5F2AD07-09F1-4D1C-BEC5-0606690768E2}">
      <dsp:nvSpPr>
        <dsp:cNvPr id="0" name=""/>
        <dsp:cNvSpPr/>
      </dsp:nvSpPr>
      <dsp:spPr>
        <a:xfrm>
          <a:off x="1033150" y="-44686"/>
          <a:ext cx="6518813" cy="6518813"/>
        </a:xfrm>
        <a:prstGeom prst="circularArrow">
          <a:avLst>
            <a:gd name="adj1" fmla="val 3500"/>
            <a:gd name="adj2" fmla="val 217053"/>
            <a:gd name="adj3" fmla="val 16344204"/>
            <a:gd name="adj4" fmla="val 15548280"/>
            <a:gd name="adj5" fmla="val 4084"/>
          </a:avLst>
        </a:prstGeom>
        <a:gradFill rotWithShape="0">
          <a:gsLst>
            <a:gs pos="0">
              <a:schemeClr val="accent5">
                <a:hueOff val="-9933876"/>
                <a:satOff val="39811"/>
                <a:lumOff val="8628"/>
                <a:alphaOff val="0"/>
                <a:shade val="51000"/>
                <a:satMod val="130000"/>
              </a:schemeClr>
            </a:gs>
            <a:gs pos="80000">
              <a:schemeClr val="accent5">
                <a:hueOff val="-9933876"/>
                <a:satOff val="39811"/>
                <a:lumOff val="8628"/>
                <a:alphaOff val="0"/>
                <a:shade val="93000"/>
                <a:satMod val="130000"/>
              </a:schemeClr>
            </a:gs>
            <a:gs pos="100000">
              <a:schemeClr val="accent5">
                <a:hueOff val="-9933876"/>
                <a:satOff val="39811"/>
                <a:lumOff val="862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84FF675-B944-4B97-AE34-E5BA069DC4C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a:extLst>
              <a:ext uri="{FF2B5EF4-FFF2-40B4-BE49-F238E27FC236}">
                <a16:creationId xmlns:a16="http://schemas.microsoft.com/office/drawing/2014/main" id="{E53466D2-BF32-4299-AD51-FEB09DDE9B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6BC7F4-17F5-48A5-BFAE-B29A1269D406}" type="datetimeFigureOut">
              <a:rPr lang="en-IN" smtClean="0"/>
              <a:pPr/>
              <a:t>05-07-2022</a:t>
            </a:fld>
            <a:endParaRPr lang="en-IN"/>
          </a:p>
        </p:txBody>
      </p:sp>
      <p:sp>
        <p:nvSpPr>
          <p:cNvPr id="4" name="Footer Placeholder 3">
            <a:extLst>
              <a:ext uri="{FF2B5EF4-FFF2-40B4-BE49-F238E27FC236}">
                <a16:creationId xmlns:a16="http://schemas.microsoft.com/office/drawing/2014/main" id="{C42C9C46-C5E2-4B74-BE56-C976FA25CC6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5" name="Slide Number Placeholder 4">
            <a:extLst>
              <a:ext uri="{FF2B5EF4-FFF2-40B4-BE49-F238E27FC236}">
                <a16:creationId xmlns:a16="http://schemas.microsoft.com/office/drawing/2014/main" id="{D8B19376-4FC4-49B9-A80F-BEB01D61490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2865C04-8B45-41F8-B541-80B9CC0FC418}" type="slidenum">
              <a:rPr lang="en-IN" smtClean="0"/>
              <a:pPr/>
              <a:t>‹#›</a:t>
            </a:fld>
            <a:endParaRPr lang="en-IN"/>
          </a:p>
        </p:txBody>
      </p:sp>
    </p:spTree>
    <p:extLst>
      <p:ext uri="{BB962C8B-B14F-4D97-AF65-F5344CB8AC3E}">
        <p14:creationId xmlns:p14="http://schemas.microsoft.com/office/powerpoint/2010/main" val="35520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9363C5-ABAA-4D83-A7AF-1049024078B3}" type="datetimeFigureOut">
              <a:rPr lang="en-IN" smtClean="0"/>
              <a:pPr/>
              <a:t>05-07-2022</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7D678BF-AE06-4D47-B03B-29199F0AACC8}" type="slidenum">
              <a:rPr lang="en-IN" smtClean="0"/>
              <a:pPr/>
              <a:t>‹#›</a:t>
            </a:fld>
            <a:endParaRPr lang="en-IN"/>
          </a:p>
        </p:txBody>
      </p:sp>
    </p:spTree>
    <p:extLst>
      <p:ext uri="{BB962C8B-B14F-4D97-AF65-F5344CB8AC3E}">
        <p14:creationId xmlns:p14="http://schemas.microsoft.com/office/powerpoint/2010/main" val="3297796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7D678BF-AE06-4D47-B03B-29199F0AACC8}" type="slidenum">
              <a:rPr lang="en-IN" smtClean="0"/>
              <a:pPr/>
              <a:t>2</a:t>
            </a:fld>
            <a:endParaRPr lang="en-IN"/>
          </a:p>
        </p:txBody>
      </p:sp>
    </p:spTree>
    <p:extLst>
      <p:ext uri="{BB962C8B-B14F-4D97-AF65-F5344CB8AC3E}">
        <p14:creationId xmlns:p14="http://schemas.microsoft.com/office/powerpoint/2010/main" val="2788861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7D678BF-AE06-4D47-B03B-29199F0AACC8}" type="slidenum">
              <a:rPr lang="en-IN" smtClean="0"/>
              <a:pPr/>
              <a:t>11</a:t>
            </a:fld>
            <a:endParaRPr lang="en-IN"/>
          </a:p>
        </p:txBody>
      </p:sp>
    </p:spTree>
    <p:extLst>
      <p:ext uri="{BB962C8B-B14F-4D97-AF65-F5344CB8AC3E}">
        <p14:creationId xmlns:p14="http://schemas.microsoft.com/office/powerpoint/2010/main" val="3382169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10"/>
          </p:nvPr>
        </p:nvSpPr>
        <p:spPr/>
        <p:txBody>
          <a:bodyPr/>
          <a:lstStyle/>
          <a:p>
            <a:fld id="{17D678BF-AE06-4D47-B03B-29199F0AACC8}" type="slidenum">
              <a:rPr lang="en-IN" smtClean="0"/>
              <a:pPr/>
              <a:t>12</a:t>
            </a:fld>
            <a:endParaRPr lang="en-IN"/>
          </a:p>
        </p:txBody>
      </p:sp>
    </p:spTree>
    <p:extLst>
      <p:ext uri="{BB962C8B-B14F-4D97-AF65-F5344CB8AC3E}">
        <p14:creationId xmlns:p14="http://schemas.microsoft.com/office/powerpoint/2010/main" val="1444874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17D678BF-AE06-4D47-B03B-29199F0AACC8}" type="slidenum">
              <a:rPr lang="en-IN" smtClean="0"/>
              <a:pPr/>
              <a:t>18</a:t>
            </a:fld>
            <a:endParaRPr lang="en-IN"/>
          </a:p>
        </p:txBody>
      </p:sp>
    </p:spTree>
    <p:extLst>
      <p:ext uri="{BB962C8B-B14F-4D97-AF65-F5344CB8AC3E}">
        <p14:creationId xmlns:p14="http://schemas.microsoft.com/office/powerpoint/2010/main" val="1470512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I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IN"/>
          </a:p>
        </p:txBody>
      </p:sp>
      <p:sp>
        <p:nvSpPr>
          <p:cNvPr id="4" name="Date Placeholder 3"/>
          <p:cNvSpPr>
            <a:spLocks noGrp="1"/>
          </p:cNvSpPr>
          <p:nvPr>
            <p:ph type="dt" sz="half" idx="10"/>
          </p:nvPr>
        </p:nvSpPr>
        <p:spPr/>
        <p:txBody>
          <a:bodyPr/>
          <a:lstStyle/>
          <a:p>
            <a:fld id="{191E597D-AE2B-48F4-BB7F-ADF464F06A43}" type="datetimeFigureOut">
              <a:rPr lang="en-US" smtClean="0"/>
              <a:pPr/>
              <a:t>7/5/2022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1156959422"/>
      </p:ext>
    </p:extLst>
  </p:cSld>
  <p:clrMapOvr>
    <a:masterClrMapping/>
  </p:clrMapOvr>
  <p:transition spd="slow"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91E597D-AE2B-48F4-BB7F-ADF464F06A43}" type="datetimeFigureOut">
              <a:rPr lang="en-US" smtClean="0"/>
              <a:pPr/>
              <a:t>7/5/2022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1567689417"/>
      </p:ext>
    </p:extLst>
  </p:cSld>
  <p:clrMapOvr>
    <a:masterClrMapping/>
  </p:clrMapOvr>
  <p:transition spd="slow"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I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10"/>
          </p:nvPr>
        </p:nvSpPr>
        <p:spPr/>
        <p:txBody>
          <a:bodyPr/>
          <a:lstStyle/>
          <a:p>
            <a:fld id="{191E597D-AE2B-48F4-BB7F-ADF464F06A43}" type="datetimeFigureOut">
              <a:rPr lang="en-US" smtClean="0"/>
              <a:pPr/>
              <a:t>7/5/2022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3332286772"/>
      </p:ext>
    </p:extLst>
  </p:cSld>
  <p:clrMapOvr>
    <a:masterClrMapping/>
  </p:clrMapOvr>
  <p:transition spd="slow"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15355-067B-4404-90E7-F43742631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25FC64-1216-4E01-8457-AB07C9052A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CF10-DED4-49B8-B64E-39310CA6378F}"/>
              </a:ext>
            </a:extLst>
          </p:cNvPr>
          <p:cNvSpPr>
            <a:spLocks noGrp="1"/>
          </p:cNvSpPr>
          <p:nvPr>
            <p:ph type="dt" sz="half" idx="10"/>
          </p:nvPr>
        </p:nvSpPr>
        <p:spPr/>
        <p:txBody>
          <a:bodyPr/>
          <a:lstStyle/>
          <a:p>
            <a:fld id="{7DA6760B-DBEE-4EDC-93DA-4B5F9DDE802A}" type="datetimeFigureOut">
              <a:rPr lang="en-US" smtClean="0"/>
              <a:t>7/5/2022</a:t>
            </a:fld>
            <a:endParaRPr lang="en-US"/>
          </a:p>
        </p:txBody>
      </p:sp>
      <p:sp>
        <p:nvSpPr>
          <p:cNvPr id="5" name="Footer Placeholder 4">
            <a:extLst>
              <a:ext uri="{FF2B5EF4-FFF2-40B4-BE49-F238E27FC236}">
                <a16:creationId xmlns:a16="http://schemas.microsoft.com/office/drawing/2014/main" id="{982D212E-989F-4D08-93BB-D806C87BE6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77D2DF-9423-409E-8D27-801ACD82C488}"/>
              </a:ext>
            </a:extLst>
          </p:cNvPr>
          <p:cNvSpPr>
            <a:spLocks noGrp="1"/>
          </p:cNvSpPr>
          <p:nvPr>
            <p:ph type="sldNum" sz="quarter" idx="12"/>
          </p:nvPr>
        </p:nvSpPr>
        <p:spPr/>
        <p:txBody>
          <a:bodyPr/>
          <a:lstStyle/>
          <a:p>
            <a:fld id="{B0FD8355-8EAA-41A4-892D-43D7468405BE}" type="slidenum">
              <a:rPr lang="en-US" smtClean="0"/>
              <a:t>‹#›</a:t>
            </a:fld>
            <a:endParaRPr lang="en-US"/>
          </a:p>
        </p:txBody>
      </p:sp>
    </p:spTree>
    <p:extLst>
      <p:ext uri="{BB962C8B-B14F-4D97-AF65-F5344CB8AC3E}">
        <p14:creationId xmlns:p14="http://schemas.microsoft.com/office/powerpoint/2010/main" val="4050149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52450" y="2974705"/>
            <a:ext cx="6261100" cy="2052590"/>
          </a:xfrm>
        </p:spPr>
        <p:txBody>
          <a:bodyPr/>
          <a:lstStyle/>
          <a:p>
            <a:r>
              <a:rPr lang="en-US"/>
              <a:t>Click to edit Master title style</a:t>
            </a:r>
            <a:endParaRPr lang="en-CA"/>
          </a:p>
        </p:txBody>
      </p:sp>
      <p:sp>
        <p:nvSpPr>
          <p:cNvPr id="3" name="Subtitle 2"/>
          <p:cNvSpPr>
            <a:spLocks noGrp="1"/>
          </p:cNvSpPr>
          <p:nvPr>
            <p:ph type="subTitle" idx="1"/>
          </p:nvPr>
        </p:nvSpPr>
        <p:spPr>
          <a:xfrm>
            <a:off x="1104900" y="5426288"/>
            <a:ext cx="5156200" cy="2447149"/>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423679286"/>
      </p:ext>
    </p:extLst>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33971143"/>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81863" y="6153339"/>
            <a:ext cx="6261100" cy="1901860"/>
          </a:xfr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581863" y="4058633"/>
            <a:ext cx="6261100" cy="209470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660375892"/>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368300"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3744383" y="2234355"/>
            <a:ext cx="3253317" cy="631958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17029642"/>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368300" y="2143474"/>
            <a:ext cx="3254596"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68300" y="3036771"/>
            <a:ext cx="3254596"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3741827" y="2143474"/>
            <a:ext cx="3255874" cy="89329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741827" y="3036771"/>
            <a:ext cx="3255874" cy="55171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84013484"/>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06627341"/>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58867804"/>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6696783"/>
      </p:ext>
    </p:extLst>
  </p:cSld>
  <p:clrMapOvr>
    <a:masterClrMapping/>
  </p:clrMapOvr>
  <p:transition spd="slow" advClick="0"/>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8301" y="381259"/>
            <a:ext cx="2423363" cy="1622566"/>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2879901" y="381259"/>
            <a:ext cx="4117799" cy="817268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368301" y="2003825"/>
            <a:ext cx="2423363" cy="655011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51318583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3788" y="6703060"/>
            <a:ext cx="4419600" cy="791334"/>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443788" y="855615"/>
            <a:ext cx="4419600" cy="5745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443788" y="7494394"/>
            <a:ext cx="4419600" cy="11238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5387535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111177996"/>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40350" y="536423"/>
            <a:ext cx="1657350" cy="11406728"/>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368300" y="536423"/>
            <a:ext cx="4849283" cy="11406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p:txBody>
          <a:body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17181641"/>
      </p:ext>
    </p:extLst>
  </p:cSld>
  <p:clrMapOvr>
    <a:masterClrMapping/>
  </p:clrMapOvr>
  <p:transition spd="slow" advClick="0"/>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1444854"/>
      </p:ext>
    </p:extLst>
  </p:cSld>
  <p:clrMapOvr>
    <a:masterClrMapping/>
  </p:clrMapOvr>
  <p:transition spd="slow"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8838529"/>
      </p:ext>
    </p:extLst>
  </p:cSld>
  <p:clrMapOvr>
    <a:masterClrMapping/>
  </p:clrMapOvr>
  <p:transition spd="slow" advClick="0"/>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385622"/>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111744"/>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7362375"/>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4325957"/>
      </p:ext>
    </p:extLst>
  </p:cSld>
  <p:clrMapOvr>
    <a:masterClrMapping/>
  </p:clrMapOvr>
  <p:transition spd="slow"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I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1E597D-AE2B-48F4-BB7F-ADF464F06A43}" type="datetimeFigureOut">
              <a:rPr lang="en-US" smtClean="0"/>
              <a:pPr/>
              <a:t>7/5/2022</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1078745244"/>
      </p:ext>
    </p:extLst>
  </p:cSld>
  <p:clrMapOvr>
    <a:masterClrMapping/>
  </p:clrMapOvr>
  <p:transition spd="slow" advClick="0"/>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8630578"/>
      </p:ext>
    </p:extLst>
  </p:cSld>
  <p:clrMapOvr>
    <a:masterClrMapping/>
  </p:clrMapOvr>
  <p:transition spd="slow" advClick="0"/>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70353425"/>
      </p:ext>
    </p:extLst>
  </p:cSld>
  <p:clrMapOvr>
    <a:masterClrMapping/>
  </p:clrMapOvr>
  <p:transition spd="slow" advClick="0"/>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508680"/>
      </p:ext>
    </p:extLst>
  </p:cSld>
  <p:clrMapOvr>
    <a:masterClrMapping/>
  </p:clrMapOvr>
  <p:transition spd="slow" advClick="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2412334"/>
      </p:ext>
    </p:extLst>
  </p:cSld>
  <p:clrMapOvr>
    <a:masterClrMapping/>
  </p:clrMapOvr>
  <p:transition spd="slow" advClick="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981518"/>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1097477"/>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9588349"/>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7464391"/>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9453595"/>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7964416"/>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p:cNvSpPr>
            <a:spLocks noGrp="1"/>
          </p:cNvSpPr>
          <p:nvPr>
            <p:ph type="dt" sz="half" idx="10"/>
          </p:nvPr>
        </p:nvSpPr>
        <p:spPr/>
        <p:txBody>
          <a:bodyPr/>
          <a:lstStyle/>
          <a:p>
            <a:fld id="{191E597D-AE2B-48F4-BB7F-ADF464F06A43}" type="datetimeFigureOut">
              <a:rPr lang="en-US" smtClean="0"/>
              <a:pPr/>
              <a:t>7/5/2022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1608599079"/>
      </p:ext>
    </p:extLst>
  </p:cSld>
  <p:clrMapOvr>
    <a:masterClrMapping/>
  </p:clrMapOvr>
  <p:transition spd="slow" advClick="0"/>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0929490"/>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4810882"/>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125457"/>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2049417"/>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6675318"/>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9900447"/>
      </p:ext>
    </p:extLst>
  </p:cSld>
  <p:clrMapOvr>
    <a:masterClrMapping/>
  </p:clrMapOvr>
  <p:transition spd="slow"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I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p:cNvSpPr>
            <a:spLocks noGrp="1"/>
          </p:cNvSpPr>
          <p:nvPr>
            <p:ph type="dt" sz="half" idx="10"/>
          </p:nvPr>
        </p:nvSpPr>
        <p:spPr/>
        <p:txBody>
          <a:bodyPr/>
          <a:lstStyle/>
          <a:p>
            <a:fld id="{191E597D-AE2B-48F4-BB7F-ADF464F06A43}" type="datetimeFigureOut">
              <a:rPr lang="en-US" smtClean="0"/>
              <a:pPr/>
              <a:t>7/5/2022</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3350394599"/>
      </p:ext>
    </p:extLst>
  </p:cSld>
  <p:clrMapOvr>
    <a:masterClrMapping/>
  </p:clrMapOvr>
  <p:transition spd="slow"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N"/>
          </a:p>
        </p:txBody>
      </p:sp>
      <p:sp>
        <p:nvSpPr>
          <p:cNvPr id="3" name="Date Placeholder 2"/>
          <p:cNvSpPr>
            <a:spLocks noGrp="1"/>
          </p:cNvSpPr>
          <p:nvPr>
            <p:ph type="dt" sz="half" idx="10"/>
          </p:nvPr>
        </p:nvSpPr>
        <p:spPr/>
        <p:txBody>
          <a:bodyPr/>
          <a:lstStyle/>
          <a:p>
            <a:fld id="{191E597D-AE2B-48F4-BB7F-ADF464F06A43}" type="datetimeFigureOut">
              <a:rPr lang="en-US" smtClean="0"/>
              <a:pPr/>
              <a:t>7/5/2022</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557998807"/>
      </p:ext>
    </p:extLst>
  </p:cSld>
  <p:clrMapOvr>
    <a:masterClrMapping/>
  </p:clrMapOvr>
  <p:transition spd="slow"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1E597D-AE2B-48F4-BB7F-ADF464F06A43}" type="datetimeFigureOut">
              <a:rPr lang="en-US" smtClean="0"/>
              <a:pPr/>
              <a:t>7/5/2022</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1214135733"/>
      </p:ext>
    </p:extLst>
  </p:cSld>
  <p:clrMapOvr>
    <a:masterClrMapping/>
  </p:clrMapOvr>
  <p:transition spd="slow"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I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E597D-AE2B-48F4-BB7F-ADF464F06A43}" type="datetimeFigureOut">
              <a:rPr lang="en-US" smtClean="0"/>
              <a:pPr/>
              <a:t>7/5/2022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2675952638"/>
      </p:ext>
    </p:extLst>
  </p:cSld>
  <p:clrMapOvr>
    <a:masterClrMapping/>
  </p:clrMapOvr>
  <p:transition spd="slow"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I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91E597D-AE2B-48F4-BB7F-ADF464F06A43}" type="datetimeFigureOut">
              <a:rPr lang="en-US" smtClean="0"/>
              <a:pPr/>
              <a:t>7/5/2022</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3794D5C-5256-446B-8731-FDFB839FB10A}" type="slidenum">
              <a:rPr lang="en-IN" smtClean="0"/>
              <a:pPr/>
              <a:t>‹#›</a:t>
            </a:fld>
            <a:endParaRPr lang="en-IN"/>
          </a:p>
        </p:txBody>
      </p:sp>
    </p:spTree>
    <p:extLst>
      <p:ext uri="{BB962C8B-B14F-4D97-AF65-F5344CB8AC3E}">
        <p14:creationId xmlns:p14="http://schemas.microsoft.com/office/powerpoint/2010/main" val="2970616465"/>
      </p:ext>
    </p:extLst>
  </p:cSld>
  <p:clrMapOvr>
    <a:masterClrMapping/>
  </p:clrMapOvr>
  <p:transition spd="slow"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1E597D-AE2B-48F4-BB7F-ADF464F06A43}" type="datetimeFigureOut">
              <a:rPr lang="en-US" smtClean="0"/>
              <a:pPr/>
              <a:t>7/5/2022</a:t>
            </a:fld>
            <a:endParaRPr lang="en-IN"/>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94D5C-5256-446B-8731-FDFB839FB10A}" type="slidenum">
              <a:rPr lang="en-IN" smtClean="0"/>
              <a:pPr/>
              <a:t>‹#›</a:t>
            </a:fld>
            <a:endParaRPr lang="en-IN"/>
          </a:p>
        </p:txBody>
      </p:sp>
    </p:spTree>
    <p:extLst>
      <p:ext uri="{BB962C8B-B14F-4D97-AF65-F5344CB8AC3E}">
        <p14:creationId xmlns:p14="http://schemas.microsoft.com/office/powerpoint/2010/main" val="214139653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816" r:id="rId12"/>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8300" y="383477"/>
            <a:ext cx="6629400" cy="1595967"/>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p:cNvSpPr>
            <a:spLocks noGrp="1"/>
          </p:cNvSpPr>
          <p:nvPr>
            <p:ph type="body" idx="1"/>
          </p:nvPr>
        </p:nvSpPr>
        <p:spPr>
          <a:xfrm>
            <a:off x="368300" y="2234355"/>
            <a:ext cx="6629400" cy="63195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368300" y="8875350"/>
            <a:ext cx="1718733" cy="509823"/>
          </a:xfrm>
          <a:prstGeom prst="rect">
            <a:avLst/>
          </a:prstGeom>
        </p:spPr>
        <p:txBody>
          <a:bodyPr vert="horz" lIns="91440" tIns="45720" rIns="91440" bIns="45720" rtlCol="0" anchor="ctr"/>
          <a:lstStyle>
            <a:lvl1pPr algn="l">
              <a:defRPr sz="1200">
                <a:solidFill>
                  <a:schemeClr val="tx1">
                    <a:tint val="75000"/>
                  </a:schemeClr>
                </a:solidFill>
              </a:defRPr>
            </a:lvl1pPr>
          </a:lstStyle>
          <a:p>
            <a:fld id="{5988523B-E035-4CAE-A96A-58211FC229D1}" type="datetimeFigureOut">
              <a:rPr lang="en-US" smtClean="0">
                <a:solidFill>
                  <a:prstClr val="black">
                    <a:tint val="75000"/>
                  </a:prstClr>
                </a:solidFill>
              </a:rPr>
              <a:pPr/>
              <a:t>7/5/2022</a:t>
            </a:fld>
            <a:endParaRPr lang="en-CA">
              <a:solidFill>
                <a:prstClr val="black">
                  <a:tint val="75000"/>
                </a:prstClr>
              </a:solidFill>
            </a:endParaRPr>
          </a:p>
        </p:txBody>
      </p:sp>
      <p:sp>
        <p:nvSpPr>
          <p:cNvPr id="5" name="Footer Placeholder 4"/>
          <p:cNvSpPr>
            <a:spLocks noGrp="1"/>
          </p:cNvSpPr>
          <p:nvPr>
            <p:ph type="ftr" sz="quarter" idx="3"/>
          </p:nvPr>
        </p:nvSpPr>
        <p:spPr>
          <a:xfrm>
            <a:off x="2516717" y="8875350"/>
            <a:ext cx="2332567" cy="50982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5278967" y="8875350"/>
            <a:ext cx="1718733" cy="509823"/>
          </a:xfrm>
          <a:prstGeom prst="rect">
            <a:avLst/>
          </a:prstGeom>
        </p:spPr>
        <p:txBody>
          <a:bodyPr vert="horz" lIns="91440" tIns="45720" rIns="91440" bIns="45720" rtlCol="0" anchor="ctr"/>
          <a:lstStyle>
            <a:lvl1pPr algn="r">
              <a:defRPr sz="1200">
                <a:solidFill>
                  <a:schemeClr val="tx1">
                    <a:tint val="75000"/>
                  </a:schemeClr>
                </a:solidFill>
              </a:defRPr>
            </a:lvl1pPr>
          </a:lstStyle>
          <a:p>
            <a:fld id="{2C7DFF54-6BA4-4515-87CA-28703F844993}"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22096363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859554"/>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E76022-68E6-4CFC-A42E-299F01FAEB47}" type="datetimeFigureOut">
              <a:rPr lang="en-US" smtClean="0">
                <a:solidFill>
                  <a:prstClr val="black">
                    <a:tint val="75000"/>
                  </a:prstClr>
                </a:solidFill>
              </a:rPr>
              <a:pPr/>
              <a:t>7/5/2022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950070-935D-492B-BFB4-4FBC292B85A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641994"/>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cid:image005.png@01D5420C.0DBBCD30"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png"/><Relationship Id="rId7" Type="http://schemas.openxmlformats.org/officeDocument/2006/relationships/diagramColors" Target="../diagrams/colors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7.png"/><Relationship Id="rId7" Type="http://schemas.openxmlformats.org/officeDocument/2006/relationships/diagramColors" Target="../diagrams/colors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icsi.edu/" TargetMode="Externa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1.xml"/><Relationship Id="rId5" Type="http://schemas.openxmlformats.org/officeDocument/2006/relationships/image" Target="../media/image7.pn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30.xml"/><Relationship Id="rId5" Type="http://schemas.openxmlformats.org/officeDocument/2006/relationships/image" Target="../media/image7.pn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6.xml"/><Relationship Id="rId7" Type="http://schemas.openxmlformats.org/officeDocument/2006/relationships/hyperlink" Target="https://www.icsi.edu/media/webmodules/websiteClassroom.pdf" TargetMode="External"/><Relationship Id="rId2" Type="http://schemas.openxmlformats.org/officeDocument/2006/relationships/diagramData" Target="../diagrams/data6.xml"/><Relationship Id="rId1" Type="http://schemas.openxmlformats.org/officeDocument/2006/relationships/slideLayout" Target="../slideLayouts/slideLayout3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2.xml.rels><?xml version="1.0" encoding="UTF-8" standalone="yes"?>
<Relationships xmlns="http://schemas.openxmlformats.org/package/2006/relationships"><Relationship Id="rId3" Type="http://schemas.openxmlformats.org/officeDocument/2006/relationships/hyperlink" Target="https://smash.icsi.in/Scripts/CSEET/Instructions_CSEET.aspx" TargetMode="External"/><Relationship Id="rId2" Type="http://schemas.openxmlformats.org/officeDocument/2006/relationships/hyperlink" Target="http://www.icsi.edu/" TargetMode="External"/><Relationship Id="rId1" Type="http://schemas.openxmlformats.org/officeDocument/2006/relationships/slideLayout" Target="../slideLayouts/slideLayout41.xml"/><Relationship Id="rId5" Type="http://schemas.openxmlformats.org/officeDocument/2006/relationships/image" Target="../media/image7.pn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jpeg"/><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187624" y="1865710"/>
            <a:ext cx="1080120" cy="1331244"/>
          </a:xfrm>
          <a:prstGeom prst="roundRect">
            <a:avLst>
              <a:gd name="adj" fmla="val 16670"/>
            </a:avLst>
          </a:prstGeom>
          <a:blipFill>
            <a:blip r:embed="rId2" cstate="print">
              <a:extLst>
                <a:ext uri="{28A0092B-C50C-407E-A947-70E740481C1C}">
                  <a14:useLocalDpi xmlns:a14="http://schemas.microsoft.com/office/drawing/2010/main" val="0"/>
                </a:ext>
              </a:extLst>
            </a:blip>
            <a:srcRect/>
            <a:stretch>
              <a:fillRect t="-15000" b="-15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Freeform 5"/>
          <p:cNvSpPr/>
          <p:nvPr/>
        </p:nvSpPr>
        <p:spPr>
          <a:xfrm>
            <a:off x="2339752" y="1865710"/>
            <a:ext cx="5543115" cy="1331243"/>
          </a:xfrm>
          <a:custGeom>
            <a:avLst/>
            <a:gdLst>
              <a:gd name="connsiteX0" fmla="*/ 0 w 5879179"/>
              <a:gd name="connsiteY0" fmla="*/ 191631 h 1149557"/>
              <a:gd name="connsiteX1" fmla="*/ 191631 w 5879179"/>
              <a:gd name="connsiteY1" fmla="*/ 0 h 1149557"/>
              <a:gd name="connsiteX2" fmla="*/ 5687548 w 5879179"/>
              <a:gd name="connsiteY2" fmla="*/ 0 h 1149557"/>
              <a:gd name="connsiteX3" fmla="*/ 5879179 w 5879179"/>
              <a:gd name="connsiteY3" fmla="*/ 191631 h 1149557"/>
              <a:gd name="connsiteX4" fmla="*/ 5879179 w 5879179"/>
              <a:gd name="connsiteY4" fmla="*/ 957926 h 1149557"/>
              <a:gd name="connsiteX5" fmla="*/ 5687548 w 5879179"/>
              <a:gd name="connsiteY5" fmla="*/ 1149557 h 1149557"/>
              <a:gd name="connsiteX6" fmla="*/ 191631 w 5879179"/>
              <a:gd name="connsiteY6" fmla="*/ 1149557 h 1149557"/>
              <a:gd name="connsiteX7" fmla="*/ 0 w 5879179"/>
              <a:gd name="connsiteY7" fmla="*/ 957926 h 1149557"/>
              <a:gd name="connsiteX8" fmla="*/ 0 w 5879179"/>
              <a:gd name="connsiteY8" fmla="*/ 191631 h 114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9179" h="1149557">
                <a:moveTo>
                  <a:pt x="0" y="191631"/>
                </a:moveTo>
                <a:cubicBezTo>
                  <a:pt x="0" y="85796"/>
                  <a:pt x="85796" y="0"/>
                  <a:pt x="191631" y="0"/>
                </a:cubicBezTo>
                <a:lnTo>
                  <a:pt x="5687548" y="0"/>
                </a:lnTo>
                <a:cubicBezTo>
                  <a:pt x="5793383" y="0"/>
                  <a:pt x="5879179" y="85796"/>
                  <a:pt x="5879179" y="191631"/>
                </a:cubicBezTo>
                <a:lnTo>
                  <a:pt x="5879179" y="957926"/>
                </a:lnTo>
                <a:cubicBezTo>
                  <a:pt x="5879179" y="1063761"/>
                  <a:pt x="5793383" y="1149557"/>
                  <a:pt x="5687548" y="1149557"/>
                </a:cubicBezTo>
                <a:lnTo>
                  <a:pt x="191631" y="1149557"/>
                </a:lnTo>
                <a:cubicBezTo>
                  <a:pt x="85796" y="1149557"/>
                  <a:pt x="0" y="1063761"/>
                  <a:pt x="0" y="957926"/>
                </a:cubicBezTo>
                <a:lnTo>
                  <a:pt x="0" y="1916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43" tIns="184143" rIns="184143" bIns="184143" numCol="1" spcCol="1270" anchor="ctr" anchorCtr="0">
            <a:noAutofit/>
          </a:bodyPr>
          <a:lstStyle/>
          <a:p>
            <a:pPr lvl="0" algn="just" defTabSz="800100" rtl="0">
              <a:lnSpc>
                <a:spcPct val="90000"/>
              </a:lnSpc>
              <a:spcBef>
                <a:spcPct val="0"/>
              </a:spcBef>
              <a:spcAft>
                <a:spcPct val="35000"/>
              </a:spcAft>
            </a:pPr>
            <a:r>
              <a:rPr lang="en-US" sz="1800" b="1" kern="1200" dirty="0"/>
              <a:t>The Institute of Company Secretaries of India (ICSI) is a premier national professional body constituted under an Act of Parliament  (Company Secretaries Act, 1980).</a:t>
            </a:r>
            <a:endParaRPr lang="en-IN" sz="1800" kern="1200" dirty="0"/>
          </a:p>
        </p:txBody>
      </p:sp>
      <p:sp>
        <p:nvSpPr>
          <p:cNvPr id="8" name="Freeform 7"/>
          <p:cNvSpPr/>
          <p:nvPr/>
        </p:nvSpPr>
        <p:spPr>
          <a:xfrm>
            <a:off x="1187624" y="3341828"/>
            <a:ext cx="3096344" cy="1295286"/>
          </a:xfrm>
          <a:custGeom>
            <a:avLst/>
            <a:gdLst>
              <a:gd name="connsiteX0" fmla="*/ 0 w 4051166"/>
              <a:gd name="connsiteY0" fmla="*/ 191631 h 1149557"/>
              <a:gd name="connsiteX1" fmla="*/ 191631 w 4051166"/>
              <a:gd name="connsiteY1" fmla="*/ 0 h 1149557"/>
              <a:gd name="connsiteX2" fmla="*/ 3859535 w 4051166"/>
              <a:gd name="connsiteY2" fmla="*/ 0 h 1149557"/>
              <a:gd name="connsiteX3" fmla="*/ 4051166 w 4051166"/>
              <a:gd name="connsiteY3" fmla="*/ 191631 h 1149557"/>
              <a:gd name="connsiteX4" fmla="*/ 4051166 w 4051166"/>
              <a:gd name="connsiteY4" fmla="*/ 957926 h 1149557"/>
              <a:gd name="connsiteX5" fmla="*/ 3859535 w 4051166"/>
              <a:gd name="connsiteY5" fmla="*/ 1149557 h 1149557"/>
              <a:gd name="connsiteX6" fmla="*/ 191631 w 4051166"/>
              <a:gd name="connsiteY6" fmla="*/ 1149557 h 1149557"/>
              <a:gd name="connsiteX7" fmla="*/ 0 w 4051166"/>
              <a:gd name="connsiteY7" fmla="*/ 957926 h 1149557"/>
              <a:gd name="connsiteX8" fmla="*/ 0 w 4051166"/>
              <a:gd name="connsiteY8" fmla="*/ 191631 h 114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51166" h="1149557">
                <a:moveTo>
                  <a:pt x="0" y="191631"/>
                </a:moveTo>
                <a:cubicBezTo>
                  <a:pt x="0" y="85796"/>
                  <a:pt x="85796" y="0"/>
                  <a:pt x="191631" y="0"/>
                </a:cubicBezTo>
                <a:lnTo>
                  <a:pt x="3859535" y="0"/>
                </a:lnTo>
                <a:cubicBezTo>
                  <a:pt x="3965370" y="0"/>
                  <a:pt x="4051166" y="85796"/>
                  <a:pt x="4051166" y="191631"/>
                </a:cubicBezTo>
                <a:lnTo>
                  <a:pt x="4051166" y="957926"/>
                </a:lnTo>
                <a:cubicBezTo>
                  <a:pt x="4051166" y="1063761"/>
                  <a:pt x="3965370" y="1149557"/>
                  <a:pt x="3859535" y="1149557"/>
                </a:cubicBezTo>
                <a:lnTo>
                  <a:pt x="191631" y="1149557"/>
                </a:lnTo>
                <a:cubicBezTo>
                  <a:pt x="85796" y="1149557"/>
                  <a:pt x="0" y="1063761"/>
                  <a:pt x="0" y="957926"/>
                </a:cubicBezTo>
                <a:lnTo>
                  <a:pt x="0" y="1916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43" tIns="184143" rIns="184143" bIns="184143" numCol="1" spcCol="1270" anchor="ctr" anchorCtr="0">
            <a:noAutofit/>
          </a:bodyPr>
          <a:lstStyle/>
          <a:p>
            <a:pPr lvl="0" algn="just" defTabSz="800100" rtl="0">
              <a:lnSpc>
                <a:spcPct val="90000"/>
              </a:lnSpc>
              <a:spcBef>
                <a:spcPct val="0"/>
              </a:spcBef>
              <a:spcAft>
                <a:spcPct val="35000"/>
              </a:spcAft>
            </a:pPr>
            <a:r>
              <a:rPr lang="en-US" sz="1800" b="1" kern="1200" dirty="0"/>
              <a:t>ICSI Functions under the jurisdiction of the Ministry of Corporate Affairs, Govt. of India. </a:t>
            </a:r>
            <a:endParaRPr lang="en-IN" sz="1800" kern="1200" dirty="0"/>
          </a:p>
        </p:txBody>
      </p:sp>
      <p:sp>
        <p:nvSpPr>
          <p:cNvPr id="9" name="Freeform 8"/>
          <p:cNvSpPr/>
          <p:nvPr/>
        </p:nvSpPr>
        <p:spPr>
          <a:xfrm>
            <a:off x="2267743" y="4767513"/>
            <a:ext cx="5615123" cy="1253776"/>
          </a:xfrm>
          <a:custGeom>
            <a:avLst/>
            <a:gdLst>
              <a:gd name="connsiteX0" fmla="*/ 0 w 5879179"/>
              <a:gd name="connsiteY0" fmla="*/ 191631 h 1149557"/>
              <a:gd name="connsiteX1" fmla="*/ 191631 w 5879179"/>
              <a:gd name="connsiteY1" fmla="*/ 0 h 1149557"/>
              <a:gd name="connsiteX2" fmla="*/ 5687548 w 5879179"/>
              <a:gd name="connsiteY2" fmla="*/ 0 h 1149557"/>
              <a:gd name="connsiteX3" fmla="*/ 5879179 w 5879179"/>
              <a:gd name="connsiteY3" fmla="*/ 191631 h 1149557"/>
              <a:gd name="connsiteX4" fmla="*/ 5879179 w 5879179"/>
              <a:gd name="connsiteY4" fmla="*/ 957926 h 1149557"/>
              <a:gd name="connsiteX5" fmla="*/ 5687548 w 5879179"/>
              <a:gd name="connsiteY5" fmla="*/ 1149557 h 1149557"/>
              <a:gd name="connsiteX6" fmla="*/ 191631 w 5879179"/>
              <a:gd name="connsiteY6" fmla="*/ 1149557 h 1149557"/>
              <a:gd name="connsiteX7" fmla="*/ 0 w 5879179"/>
              <a:gd name="connsiteY7" fmla="*/ 957926 h 1149557"/>
              <a:gd name="connsiteX8" fmla="*/ 0 w 5879179"/>
              <a:gd name="connsiteY8" fmla="*/ 191631 h 1149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79179" h="1149557">
                <a:moveTo>
                  <a:pt x="0" y="191631"/>
                </a:moveTo>
                <a:cubicBezTo>
                  <a:pt x="0" y="85796"/>
                  <a:pt x="85796" y="0"/>
                  <a:pt x="191631" y="0"/>
                </a:cubicBezTo>
                <a:lnTo>
                  <a:pt x="5687548" y="0"/>
                </a:lnTo>
                <a:cubicBezTo>
                  <a:pt x="5793383" y="0"/>
                  <a:pt x="5879179" y="85796"/>
                  <a:pt x="5879179" y="191631"/>
                </a:cubicBezTo>
                <a:lnTo>
                  <a:pt x="5879179" y="957926"/>
                </a:lnTo>
                <a:cubicBezTo>
                  <a:pt x="5879179" y="1063761"/>
                  <a:pt x="5793383" y="1149557"/>
                  <a:pt x="5687548" y="1149557"/>
                </a:cubicBezTo>
                <a:lnTo>
                  <a:pt x="191631" y="1149557"/>
                </a:lnTo>
                <a:cubicBezTo>
                  <a:pt x="85796" y="1149557"/>
                  <a:pt x="0" y="1063761"/>
                  <a:pt x="0" y="957926"/>
                </a:cubicBezTo>
                <a:lnTo>
                  <a:pt x="0" y="191631"/>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84143" tIns="184143" rIns="184143" bIns="184143" numCol="1" spcCol="1270" anchor="ctr" anchorCtr="0">
            <a:noAutofit/>
          </a:bodyPr>
          <a:lstStyle/>
          <a:p>
            <a:pPr lvl="0" algn="just" defTabSz="800100" rtl="0">
              <a:lnSpc>
                <a:spcPct val="90000"/>
              </a:lnSpc>
              <a:spcBef>
                <a:spcPct val="0"/>
              </a:spcBef>
              <a:spcAft>
                <a:spcPct val="35000"/>
              </a:spcAft>
            </a:pPr>
            <a:r>
              <a:rPr lang="en-US" sz="1800" b="1" kern="1200" dirty="0"/>
              <a:t>The Institute of Company Secretaries of India  has been set up to regulate and develop the profession of Company Secretaries.</a:t>
            </a:r>
            <a:endParaRPr lang="en-IN" sz="1800" kern="1200"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87624" y="4916043"/>
            <a:ext cx="936104" cy="1008112"/>
          </a:xfrm>
          <a:prstGeom prst="rect">
            <a:avLst/>
          </a:prstGeom>
        </p:spPr>
      </p:pic>
      <p:pic>
        <p:nvPicPr>
          <p:cNvPr id="15" name="Picture 14" descr="cid:image001.png@01D53C96.AEFD8970"/>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547664" y="193866"/>
            <a:ext cx="5832648" cy="1578950"/>
          </a:xfrm>
          <a:prstGeom prst="rect">
            <a:avLst/>
          </a:prstGeom>
          <a:noFill/>
          <a:ln>
            <a:noFill/>
          </a:ln>
        </p:spPr>
      </p:pic>
      <p:pic>
        <p:nvPicPr>
          <p:cNvPr id="16" name="Picture 4" descr="C:\Users\aman.grover\Desktop\Motto.jpg"/>
          <p:cNvPicPr>
            <a:picLocks noChangeAspect="1" noChangeArrowheads="1"/>
          </p:cNvPicPr>
          <p:nvPr/>
        </p:nvPicPr>
        <p:blipFill>
          <a:blip r:embed="rId6" cstate="print"/>
          <a:srcRect/>
          <a:stretch>
            <a:fillRect/>
          </a:stretch>
        </p:blipFill>
        <p:spPr bwMode="auto">
          <a:xfrm>
            <a:off x="0" y="6167079"/>
            <a:ext cx="9144000" cy="648072"/>
          </a:xfrm>
          <a:prstGeom prst="rect">
            <a:avLst/>
          </a:prstGeom>
          <a:noFill/>
        </p:spPr>
      </p:pic>
      <p:pic>
        <p:nvPicPr>
          <p:cNvPr id="2" name="Picture 1">
            <a:extLst>
              <a:ext uri="{FF2B5EF4-FFF2-40B4-BE49-F238E27FC236}">
                <a16:creationId xmlns:a16="http://schemas.microsoft.com/office/drawing/2014/main" id="{047D514B-F54B-4180-963F-EE38F40D68CB}"/>
              </a:ext>
            </a:extLst>
          </p:cNvPr>
          <p:cNvPicPr>
            <a:picLocks noChangeAspect="1"/>
          </p:cNvPicPr>
          <p:nvPr/>
        </p:nvPicPr>
        <p:blipFill>
          <a:blip r:embed="rId7"/>
          <a:stretch>
            <a:fillRect/>
          </a:stretch>
        </p:blipFill>
        <p:spPr>
          <a:xfrm>
            <a:off x="4300491" y="3367080"/>
            <a:ext cx="847573" cy="1159837"/>
          </a:xfrm>
          <a:prstGeom prst="rect">
            <a:avLst/>
          </a:prstGeom>
        </p:spPr>
      </p:pic>
      <p:pic>
        <p:nvPicPr>
          <p:cNvPr id="4" name="Picture 3">
            <a:extLst>
              <a:ext uri="{FF2B5EF4-FFF2-40B4-BE49-F238E27FC236}">
                <a16:creationId xmlns:a16="http://schemas.microsoft.com/office/drawing/2014/main" id="{9386841F-05AC-4946-A5A5-CE112FF95AF0}"/>
              </a:ext>
            </a:extLst>
          </p:cNvPr>
          <p:cNvPicPr>
            <a:picLocks noChangeAspect="1"/>
          </p:cNvPicPr>
          <p:nvPr/>
        </p:nvPicPr>
        <p:blipFill>
          <a:blip r:embed="rId8"/>
          <a:stretch>
            <a:fillRect/>
          </a:stretch>
        </p:blipFill>
        <p:spPr>
          <a:xfrm>
            <a:off x="5187652" y="3729820"/>
            <a:ext cx="2552700" cy="635284"/>
          </a:xfrm>
          <a:prstGeom prst="rect">
            <a:avLst/>
          </a:prstGeom>
        </p:spPr>
      </p:pic>
    </p:spTree>
    <p:extLst>
      <p:ext uri="{BB962C8B-B14F-4D97-AF65-F5344CB8AC3E}">
        <p14:creationId xmlns:p14="http://schemas.microsoft.com/office/powerpoint/2010/main" val="3215597752"/>
      </p:ext>
    </p:extLst>
  </p:cSld>
  <p:clrMapOvr>
    <a:masterClrMapping/>
  </p:clrMapOvr>
  <p:transition spd="slow" advClick="0"/>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9C6CF6C-E1B1-4FB6-A80C-3CD650A81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
        <p:nvSpPr>
          <p:cNvPr id="3" name="Title 1"/>
          <p:cNvSpPr txBox="1">
            <a:spLocks/>
          </p:cNvSpPr>
          <p:nvPr/>
        </p:nvSpPr>
        <p:spPr>
          <a:xfrm>
            <a:off x="107504" y="197768"/>
            <a:ext cx="8229600" cy="597284"/>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200" b="0" i="0" u="none" strike="noStrike" kern="1200" cap="none" spc="0" normalizeH="0" baseline="0" noProof="0" dirty="0">
                <a:ln>
                  <a:noFill/>
                </a:ln>
                <a:solidFill>
                  <a:srgbClr val="002060"/>
                </a:solidFill>
                <a:effectLst/>
                <a:uLnTx/>
                <a:uFillTx/>
                <a:latin typeface="+mj-lt"/>
                <a:ea typeface="+mj-ea"/>
                <a:cs typeface="+mj-cs"/>
              </a:rPr>
              <a:t>CS</a:t>
            </a:r>
            <a:r>
              <a:rPr kumimoji="0" lang="en-IN" sz="3200" b="0" i="0" u="none" strike="noStrike" kern="1200" cap="none" spc="0" normalizeH="0" noProof="0" dirty="0">
                <a:ln>
                  <a:noFill/>
                </a:ln>
                <a:solidFill>
                  <a:srgbClr val="002060"/>
                </a:solidFill>
                <a:effectLst/>
                <a:uLnTx/>
                <a:uFillTx/>
                <a:latin typeface="+mj-lt"/>
                <a:ea typeface="+mj-ea"/>
                <a:cs typeface="+mj-cs"/>
              </a:rPr>
              <a:t> Executive Entrance </a:t>
            </a:r>
            <a:r>
              <a:rPr lang="en-IN" sz="3200" dirty="0">
                <a:solidFill>
                  <a:srgbClr val="002060"/>
                </a:solidFill>
                <a:latin typeface="+mj-lt"/>
                <a:ea typeface="+mj-ea"/>
                <a:cs typeface="+mj-cs"/>
              </a:rPr>
              <a:t>Test (CSEET)</a:t>
            </a:r>
            <a:r>
              <a:rPr kumimoji="0" lang="en-IN" sz="3200" b="0" i="0" u="none" strike="noStrike" kern="1200" cap="none" spc="0" normalizeH="0" noProof="0" dirty="0">
                <a:ln>
                  <a:noFill/>
                </a:ln>
                <a:solidFill>
                  <a:srgbClr val="002060"/>
                </a:solidFill>
                <a:effectLst/>
                <a:uLnTx/>
                <a:uFillTx/>
                <a:latin typeface="+mj-lt"/>
                <a:ea typeface="+mj-ea"/>
                <a:cs typeface="+mj-cs"/>
              </a:rPr>
              <a:t> Schedule</a:t>
            </a:r>
            <a:endParaRPr kumimoji="0" lang="en-IN" sz="3200" b="0" i="0" u="none" strike="noStrike" kern="1200" cap="none" spc="0" normalizeH="0" baseline="0" noProof="0" dirty="0">
              <a:ln>
                <a:noFill/>
              </a:ln>
              <a:solidFill>
                <a:schemeClr val="tx1"/>
              </a:solidFill>
              <a:effectLst/>
              <a:uLnTx/>
              <a:uFillTx/>
              <a:latin typeface="+mj-lt"/>
              <a:ea typeface="+mj-ea"/>
              <a:cs typeface="+mj-cs"/>
            </a:endParaRPr>
          </a:p>
        </p:txBody>
      </p:sp>
      <p:graphicFrame>
        <p:nvGraphicFramePr>
          <p:cNvPr id="4" name="Diagram 3"/>
          <p:cNvGraphicFramePr/>
          <p:nvPr>
            <p:extLst>
              <p:ext uri="{D42A27DB-BD31-4B8C-83A1-F6EECF244321}">
                <p14:modId xmlns:p14="http://schemas.microsoft.com/office/powerpoint/2010/main" val="1609062821"/>
              </p:ext>
            </p:extLst>
          </p:nvPr>
        </p:nvGraphicFramePr>
        <p:xfrm>
          <a:off x="827584" y="1124744"/>
          <a:ext cx="7858180" cy="51651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197768"/>
            <a:ext cx="7964958" cy="80234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IN" sz="3200" b="1" dirty="0"/>
              <a:t>Categories eligible to get exemption from CSEET  </a:t>
            </a:r>
            <a:r>
              <a:rPr lang="en-IN" sz="2200" b="1" i="1" dirty="0"/>
              <a:t>Effective from 20.6.2021</a:t>
            </a:r>
            <a:r>
              <a:rPr lang="en-IN" sz="3200" b="1" dirty="0"/>
              <a:t>:</a:t>
            </a:r>
            <a:endParaRPr lang="en-IN" sz="3200" dirty="0"/>
          </a:p>
          <a:p>
            <a:pPr algn="l"/>
            <a:endParaRPr lang="en-IN" sz="3200" dirty="0"/>
          </a:p>
        </p:txBody>
      </p:sp>
      <p:pic>
        <p:nvPicPr>
          <p:cNvPr id="4" name="Picture 3">
            <a:extLst>
              <a:ext uri="{FF2B5EF4-FFF2-40B4-BE49-F238E27FC236}">
                <a16:creationId xmlns:a16="http://schemas.microsoft.com/office/drawing/2014/main" id="{9F77524F-A9E4-49D5-AE1A-F208C7024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graphicFrame>
        <p:nvGraphicFramePr>
          <p:cNvPr id="5" name="Diagram 4"/>
          <p:cNvGraphicFramePr/>
          <p:nvPr>
            <p:extLst>
              <p:ext uri="{D42A27DB-BD31-4B8C-83A1-F6EECF244321}">
                <p14:modId xmlns:p14="http://schemas.microsoft.com/office/powerpoint/2010/main" val="1482309571"/>
              </p:ext>
            </p:extLst>
          </p:nvPr>
        </p:nvGraphicFramePr>
        <p:xfrm>
          <a:off x="251520" y="929776"/>
          <a:ext cx="8280920" cy="5811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3285365"/>
      </p:ext>
    </p:extLst>
  </p:cSld>
  <p:clrMapOvr>
    <a:masterClrMapping/>
  </p:clrMapOvr>
  <p:transition spd="slow" advClick="0"/>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197768"/>
            <a:ext cx="7964958" cy="80234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endParaRPr lang="en-IN" sz="3200" dirty="0"/>
          </a:p>
        </p:txBody>
      </p:sp>
      <p:pic>
        <p:nvPicPr>
          <p:cNvPr id="4" name="Picture 3">
            <a:extLst>
              <a:ext uri="{FF2B5EF4-FFF2-40B4-BE49-F238E27FC236}">
                <a16:creationId xmlns:a16="http://schemas.microsoft.com/office/drawing/2014/main" id="{9F77524F-A9E4-49D5-AE1A-F208C7024E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graphicFrame>
        <p:nvGraphicFramePr>
          <p:cNvPr id="5" name="Diagram 4"/>
          <p:cNvGraphicFramePr/>
          <p:nvPr>
            <p:extLst>
              <p:ext uri="{D42A27DB-BD31-4B8C-83A1-F6EECF244321}">
                <p14:modId xmlns:p14="http://schemas.microsoft.com/office/powerpoint/2010/main" val="778721118"/>
              </p:ext>
            </p:extLst>
          </p:nvPr>
        </p:nvGraphicFramePr>
        <p:xfrm>
          <a:off x="251520" y="929776"/>
          <a:ext cx="8280920" cy="581159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p:cNvSpPr txBox="1"/>
          <p:nvPr/>
        </p:nvSpPr>
        <p:spPr>
          <a:xfrm>
            <a:off x="395536" y="302308"/>
            <a:ext cx="7488832" cy="738664"/>
          </a:xfrm>
          <a:prstGeom prst="rect">
            <a:avLst/>
          </a:prstGeom>
          <a:noFill/>
        </p:spPr>
        <p:txBody>
          <a:bodyPr wrap="square" rtlCol="0">
            <a:spAutoFit/>
          </a:bodyPr>
          <a:lstStyle/>
          <a:p>
            <a:pPr algn="ctr"/>
            <a:r>
              <a:rPr lang="en-IN" sz="2400" b="1" dirty="0"/>
              <a:t>Initiative by ICSI during COVID -19 Pandemic</a:t>
            </a:r>
            <a:endParaRPr lang="en-IN" sz="2400" dirty="0"/>
          </a:p>
          <a:p>
            <a:endParaRPr lang="en-IN" dirty="0"/>
          </a:p>
        </p:txBody>
      </p:sp>
    </p:spTree>
    <p:extLst>
      <p:ext uri="{BB962C8B-B14F-4D97-AF65-F5344CB8AC3E}">
        <p14:creationId xmlns:p14="http://schemas.microsoft.com/office/powerpoint/2010/main" val="3107839326"/>
      </p:ext>
    </p:extLst>
  </p:cSld>
  <p:clrMapOvr>
    <a:masterClrMapping/>
  </p:clrMapOvr>
  <p:transition spd="slow" advClick="0"/>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504" y="197768"/>
            <a:ext cx="8064896" cy="595550"/>
          </a:xfrm>
          <a:prstGeom prst="rect">
            <a:avLst/>
          </a:prstGeom>
        </p:spPr>
        <p:txBody>
          <a:bodyPr vert="horz" lIns="91440" tIns="45720" rIns="91440" bIns="45720" rtlCol="0" anchor="ctr">
            <a:normAutofit fontScale="3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endParaRPr lang="en-IN" sz="3300" dirty="0">
              <a:solidFill>
                <a:srgbClr val="002060"/>
              </a:solidFill>
            </a:endParaRPr>
          </a:p>
          <a:p>
            <a:pPr lvl="0" algn="l"/>
            <a:r>
              <a:rPr lang="en-IN" sz="4600" b="1" dirty="0">
                <a:solidFill>
                  <a:srgbClr val="002060"/>
                </a:solidFill>
              </a:rPr>
              <a:t>Cut-off Dates for Registration in Executive Programme &amp; Professional Programme </a:t>
            </a:r>
            <a:r>
              <a:rPr lang="en-US" sz="4600" b="1" dirty="0"/>
              <a:t> </a:t>
            </a:r>
          </a:p>
          <a:p>
            <a:pPr lvl="0" algn="l"/>
            <a:endParaRPr lang="en-US" sz="3300" dirty="0"/>
          </a:p>
          <a:p>
            <a:pPr algn="l"/>
            <a:endParaRPr lang="en-IN" sz="3200" dirty="0"/>
          </a:p>
        </p:txBody>
      </p:sp>
      <p:pic>
        <p:nvPicPr>
          <p:cNvPr id="4" name="Picture 3">
            <a:extLst>
              <a:ext uri="{FF2B5EF4-FFF2-40B4-BE49-F238E27FC236}">
                <a16:creationId xmlns:a16="http://schemas.microsoft.com/office/drawing/2014/main" id="{9F77524F-A9E4-49D5-AE1A-F208C7024E7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grpSp>
        <p:nvGrpSpPr>
          <p:cNvPr id="6" name="Group 5"/>
          <p:cNvGrpSpPr/>
          <p:nvPr/>
        </p:nvGrpSpPr>
        <p:grpSpPr>
          <a:xfrm>
            <a:off x="133714" y="914350"/>
            <a:ext cx="3986810" cy="5256583"/>
            <a:chOff x="0" y="0"/>
            <a:chExt cx="3986810" cy="5256583"/>
          </a:xfrm>
        </p:grpSpPr>
        <p:sp>
          <p:nvSpPr>
            <p:cNvPr id="7" name="Rounded Rectangle 6"/>
            <p:cNvSpPr/>
            <p:nvPr/>
          </p:nvSpPr>
          <p:spPr>
            <a:xfrm>
              <a:off x="0" y="0"/>
              <a:ext cx="3986810" cy="5256583"/>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8" name="Rounded Rectangle 4"/>
            <p:cNvSpPr/>
            <p:nvPr/>
          </p:nvSpPr>
          <p:spPr>
            <a:xfrm>
              <a:off x="0" y="108012"/>
              <a:ext cx="3986810" cy="15769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N" sz="4400" b="1" kern="1200" dirty="0"/>
                <a:t>CS Executive Programme</a:t>
              </a:r>
              <a:endParaRPr lang="en-IN" sz="4400" kern="1200" dirty="0"/>
            </a:p>
          </p:txBody>
        </p:sp>
      </p:grpSp>
      <p:grpSp>
        <p:nvGrpSpPr>
          <p:cNvPr id="9" name="Group 8"/>
          <p:cNvGrpSpPr/>
          <p:nvPr/>
        </p:nvGrpSpPr>
        <p:grpSpPr>
          <a:xfrm>
            <a:off x="4835239" y="909242"/>
            <a:ext cx="3986810" cy="5256583"/>
            <a:chOff x="0" y="0"/>
            <a:chExt cx="3986810" cy="5256583"/>
          </a:xfrm>
        </p:grpSpPr>
        <p:sp>
          <p:nvSpPr>
            <p:cNvPr id="10" name="Rounded Rectangle 9"/>
            <p:cNvSpPr/>
            <p:nvPr/>
          </p:nvSpPr>
          <p:spPr>
            <a:xfrm>
              <a:off x="0" y="0"/>
              <a:ext cx="3986810" cy="5256583"/>
            </a:xfrm>
            <a:prstGeom prst="roundRect">
              <a:avLst>
                <a:gd name="adj" fmla="val 10000"/>
              </a:avLst>
            </a:prstGeom>
          </p:spPr>
          <p:style>
            <a:lnRef idx="0">
              <a:schemeClr val="dk1">
                <a:hueOff val="0"/>
                <a:satOff val="0"/>
                <a:lumOff val="0"/>
                <a:alphaOff val="0"/>
              </a:schemeClr>
            </a:lnRef>
            <a:fillRef idx="1">
              <a:schemeClr val="accent5">
                <a:tint val="40000"/>
                <a:hueOff val="0"/>
                <a:satOff val="0"/>
                <a:lumOff val="0"/>
                <a:alphaOff val="0"/>
              </a:schemeClr>
            </a:fillRef>
            <a:effectRef idx="0">
              <a:schemeClr val="accent5">
                <a:tint val="40000"/>
                <a:hueOff val="0"/>
                <a:satOff val="0"/>
                <a:lumOff val="0"/>
                <a:alphaOff val="0"/>
              </a:schemeClr>
            </a:effectRef>
            <a:fontRef idx="minor">
              <a:schemeClr val="dk1">
                <a:hueOff val="0"/>
                <a:satOff val="0"/>
                <a:lumOff val="0"/>
                <a:alphaOff val="0"/>
              </a:schemeClr>
            </a:fontRef>
          </p:style>
        </p:sp>
        <p:sp>
          <p:nvSpPr>
            <p:cNvPr id="11" name="Rounded Rectangle 4"/>
            <p:cNvSpPr/>
            <p:nvPr/>
          </p:nvSpPr>
          <p:spPr>
            <a:xfrm>
              <a:off x="0" y="0"/>
              <a:ext cx="3986810" cy="157697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IN" sz="4400" b="1" kern="1200" dirty="0"/>
                <a:t>CS Professional Programme</a:t>
              </a:r>
              <a:endParaRPr lang="en-IN" sz="4400" kern="1200" dirty="0"/>
            </a:p>
          </p:txBody>
        </p:sp>
      </p:grpSp>
      <p:grpSp>
        <p:nvGrpSpPr>
          <p:cNvPr id="12" name="Group 11"/>
          <p:cNvGrpSpPr/>
          <p:nvPr/>
        </p:nvGrpSpPr>
        <p:grpSpPr>
          <a:xfrm>
            <a:off x="5009713" y="2453530"/>
            <a:ext cx="3842200" cy="578906"/>
            <a:chOff x="72015" y="1512168"/>
            <a:chExt cx="3842200" cy="578906"/>
          </a:xfrm>
        </p:grpSpPr>
        <p:sp>
          <p:nvSpPr>
            <p:cNvPr id="13" name="Rounded Rectangle 12"/>
            <p:cNvSpPr/>
            <p:nvPr/>
          </p:nvSpPr>
          <p:spPr>
            <a:xfrm>
              <a:off x="72015" y="1512168"/>
              <a:ext cx="3842200" cy="578906"/>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sp>
        <p:sp>
          <p:nvSpPr>
            <p:cNvPr id="14" name="Rounded Rectangle 4"/>
            <p:cNvSpPr/>
            <p:nvPr/>
          </p:nvSpPr>
          <p:spPr>
            <a:xfrm>
              <a:off x="88971" y="1529124"/>
              <a:ext cx="3808288" cy="544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r>
                <a:rPr lang="en-IN" sz="1800" b="1" kern="1200" dirty="0"/>
                <a:t>CS Executive Pass</a:t>
              </a:r>
              <a:endParaRPr lang="en-IN" sz="1800" kern="1200" dirty="0"/>
            </a:p>
          </p:txBody>
        </p:sp>
      </p:grpSp>
      <p:grpSp>
        <p:nvGrpSpPr>
          <p:cNvPr id="15" name="Group 14"/>
          <p:cNvGrpSpPr/>
          <p:nvPr/>
        </p:nvGrpSpPr>
        <p:grpSpPr>
          <a:xfrm>
            <a:off x="247783" y="2429181"/>
            <a:ext cx="3842200" cy="698781"/>
            <a:chOff x="72015" y="1512168"/>
            <a:chExt cx="3842200" cy="578906"/>
          </a:xfrm>
        </p:grpSpPr>
        <p:sp>
          <p:nvSpPr>
            <p:cNvPr id="16" name="Rounded Rectangle 15"/>
            <p:cNvSpPr/>
            <p:nvPr/>
          </p:nvSpPr>
          <p:spPr>
            <a:xfrm>
              <a:off x="72015" y="1512168"/>
              <a:ext cx="3842200" cy="578906"/>
            </a:xfrm>
            <a:prstGeom prst="roundRect">
              <a:avLst>
                <a:gd name="adj" fmla="val 10000"/>
              </a:avLst>
            </a:prstGeom>
          </p:spPr>
          <p:style>
            <a:lnRef idx="2">
              <a:schemeClr val="lt1">
                <a:hueOff val="0"/>
                <a:satOff val="0"/>
                <a:lumOff val="0"/>
                <a:alphaOff val="0"/>
              </a:schemeClr>
            </a:lnRef>
            <a:fillRef idx="1">
              <a:schemeClr val="accent5">
                <a:hueOff val="-4966938"/>
                <a:satOff val="19906"/>
                <a:lumOff val="4314"/>
                <a:alphaOff val="0"/>
              </a:schemeClr>
            </a:fillRef>
            <a:effectRef idx="0">
              <a:schemeClr val="accent5">
                <a:hueOff val="-4966938"/>
                <a:satOff val="19906"/>
                <a:lumOff val="4314"/>
                <a:alphaOff val="0"/>
              </a:schemeClr>
            </a:effectRef>
            <a:fontRef idx="minor">
              <a:schemeClr val="lt1"/>
            </a:fontRef>
          </p:style>
          <p:txBody>
            <a:bodyPr/>
            <a:lstStyle/>
            <a:p>
              <a:pPr algn="ctr"/>
              <a:r>
                <a:rPr lang="en-IN" b="1" dirty="0"/>
                <a:t>CSEET Passed students with +2 passed certificate / Mark sheet</a:t>
              </a:r>
            </a:p>
          </p:txBody>
        </p:sp>
        <p:sp>
          <p:nvSpPr>
            <p:cNvPr id="17" name="Rounded Rectangle 4"/>
            <p:cNvSpPr/>
            <p:nvPr/>
          </p:nvSpPr>
          <p:spPr>
            <a:xfrm>
              <a:off x="88971" y="1529124"/>
              <a:ext cx="3808288" cy="54499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34290" rIns="45720" bIns="34290" numCol="1" spcCol="1270" anchor="ctr" anchorCtr="0">
              <a:noAutofit/>
            </a:bodyPr>
            <a:lstStyle/>
            <a:p>
              <a:pPr lvl="0" algn="ctr" defTabSz="800100">
                <a:lnSpc>
                  <a:spcPct val="90000"/>
                </a:lnSpc>
                <a:spcBef>
                  <a:spcPct val="0"/>
                </a:spcBef>
                <a:spcAft>
                  <a:spcPct val="35000"/>
                </a:spcAft>
              </a:pPr>
              <a:endParaRPr lang="en-IN" sz="1800" kern="1200" dirty="0"/>
            </a:p>
          </p:txBody>
        </p:sp>
      </p:grpSp>
      <p:grpSp>
        <p:nvGrpSpPr>
          <p:cNvPr id="18" name="Group 17"/>
          <p:cNvGrpSpPr/>
          <p:nvPr/>
        </p:nvGrpSpPr>
        <p:grpSpPr>
          <a:xfrm>
            <a:off x="602085" y="3183882"/>
            <a:ext cx="3189448" cy="1155959"/>
            <a:chOff x="432040" y="2359644"/>
            <a:chExt cx="3189448" cy="1155959"/>
          </a:xfrm>
        </p:grpSpPr>
        <p:sp>
          <p:nvSpPr>
            <p:cNvPr id="19" name="Rounded Rectangle 18"/>
            <p:cNvSpPr/>
            <p:nvPr/>
          </p:nvSpPr>
          <p:spPr>
            <a:xfrm>
              <a:off x="432040" y="2359644"/>
              <a:ext cx="3189448" cy="1155959"/>
            </a:xfrm>
            <a:prstGeom prst="roundRect">
              <a:avLst>
                <a:gd name="adj" fmla="val 10000"/>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sp>
        <p:sp>
          <p:nvSpPr>
            <p:cNvPr id="20" name="Rounded Rectangle 4"/>
            <p:cNvSpPr/>
            <p:nvPr/>
          </p:nvSpPr>
          <p:spPr>
            <a:xfrm>
              <a:off x="465897" y="2393501"/>
              <a:ext cx="3121734" cy="108824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IN" sz="1400" b="1" kern="1200" dirty="0"/>
                <a:t>31</a:t>
              </a:r>
              <a:r>
                <a:rPr lang="en-IN" sz="1400" b="1" kern="1200" baseline="30000" dirty="0"/>
                <a:t>st</a:t>
              </a:r>
              <a:r>
                <a:rPr lang="en-IN" sz="1400" b="1" kern="1200" dirty="0"/>
                <a:t> May (both modules of Executive)</a:t>
              </a:r>
            </a:p>
            <a:p>
              <a:pPr lvl="0" algn="ctr" defTabSz="622300">
                <a:lnSpc>
                  <a:spcPct val="90000"/>
                </a:lnSpc>
                <a:spcBef>
                  <a:spcPct val="0"/>
                </a:spcBef>
                <a:spcAft>
                  <a:spcPct val="35000"/>
                </a:spcAft>
              </a:pPr>
              <a:r>
                <a:rPr lang="en-IN" sz="1400" b="1" kern="1200" dirty="0"/>
                <a:t>in December Same Year </a:t>
              </a:r>
            </a:p>
            <a:p>
              <a:pPr lvl="0" algn="ctr" defTabSz="622300">
                <a:lnSpc>
                  <a:spcPct val="90000"/>
                </a:lnSpc>
                <a:spcBef>
                  <a:spcPct val="0"/>
                </a:spcBef>
                <a:spcAft>
                  <a:spcPct val="35000"/>
                </a:spcAft>
              </a:pPr>
              <a:r>
                <a:rPr lang="en-IN" sz="1400" b="1" kern="1200" dirty="0"/>
                <a:t>31</a:t>
              </a:r>
              <a:r>
                <a:rPr lang="en-IN" sz="1400" b="1" kern="1200" baseline="30000" dirty="0"/>
                <a:t>st</a:t>
              </a:r>
              <a:r>
                <a:rPr lang="en-IN" sz="1400" b="1" kern="1200" dirty="0"/>
                <a:t> July (one module of Executive)</a:t>
              </a:r>
            </a:p>
            <a:p>
              <a:pPr lvl="0" algn="ctr" defTabSz="622300">
                <a:lnSpc>
                  <a:spcPct val="90000"/>
                </a:lnSpc>
                <a:spcBef>
                  <a:spcPct val="0"/>
                </a:spcBef>
                <a:spcAft>
                  <a:spcPct val="35000"/>
                </a:spcAft>
              </a:pPr>
              <a:r>
                <a:rPr lang="en-IN" sz="1400" b="1" kern="1200" dirty="0"/>
                <a:t>in December same Year</a:t>
              </a:r>
              <a:endParaRPr lang="en-IN" sz="1400" kern="1200" dirty="0"/>
            </a:p>
          </p:txBody>
        </p:sp>
      </p:grpSp>
      <p:grpSp>
        <p:nvGrpSpPr>
          <p:cNvPr id="21" name="Group 20"/>
          <p:cNvGrpSpPr/>
          <p:nvPr/>
        </p:nvGrpSpPr>
        <p:grpSpPr>
          <a:xfrm>
            <a:off x="576030" y="4395760"/>
            <a:ext cx="3272437" cy="1546129"/>
            <a:chOff x="360055" y="3710454"/>
            <a:chExt cx="3272437" cy="1546129"/>
          </a:xfrm>
        </p:grpSpPr>
        <p:sp>
          <p:nvSpPr>
            <p:cNvPr id="22" name="Rounded Rectangle 21"/>
            <p:cNvSpPr/>
            <p:nvPr/>
          </p:nvSpPr>
          <p:spPr>
            <a:xfrm>
              <a:off x="360055" y="3710454"/>
              <a:ext cx="3272437" cy="1546129"/>
            </a:xfrm>
            <a:prstGeom prst="roundRect">
              <a:avLst>
                <a:gd name="adj" fmla="val 10000"/>
              </a:avLst>
            </a:prstGeom>
          </p:spPr>
          <p:style>
            <a:lnRef idx="2">
              <a:schemeClr val="lt1">
                <a:hueOff val="0"/>
                <a:satOff val="0"/>
                <a:lumOff val="0"/>
                <a:alphaOff val="0"/>
              </a:schemeClr>
            </a:lnRef>
            <a:fillRef idx="1">
              <a:schemeClr val="accent5">
                <a:hueOff val="-2483469"/>
                <a:satOff val="9953"/>
                <a:lumOff val="2157"/>
                <a:alphaOff val="0"/>
              </a:schemeClr>
            </a:fillRef>
            <a:effectRef idx="0">
              <a:schemeClr val="accent5">
                <a:hueOff val="-2483469"/>
                <a:satOff val="9953"/>
                <a:lumOff val="2157"/>
                <a:alphaOff val="0"/>
              </a:schemeClr>
            </a:effectRef>
            <a:fontRef idx="minor">
              <a:schemeClr val="lt1"/>
            </a:fontRef>
          </p:style>
        </p:sp>
        <p:sp>
          <p:nvSpPr>
            <p:cNvPr id="23" name="Rounded Rectangle 4"/>
            <p:cNvSpPr/>
            <p:nvPr/>
          </p:nvSpPr>
          <p:spPr>
            <a:xfrm>
              <a:off x="415974" y="3773833"/>
              <a:ext cx="3160599" cy="142683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IN" sz="1400" b="1" kern="1200" dirty="0"/>
                <a:t>30</a:t>
              </a:r>
              <a:r>
                <a:rPr lang="en-IN" sz="1400" b="1" kern="1200" baseline="30000" dirty="0"/>
                <a:t>th</a:t>
              </a:r>
              <a:r>
                <a:rPr lang="en-IN" sz="1400" b="1" kern="1200" dirty="0"/>
                <a:t>  November (both modules of Executive)</a:t>
              </a:r>
            </a:p>
            <a:p>
              <a:pPr lvl="0" algn="ctr" defTabSz="622300">
                <a:lnSpc>
                  <a:spcPct val="90000"/>
                </a:lnSpc>
                <a:spcBef>
                  <a:spcPct val="0"/>
                </a:spcBef>
                <a:spcAft>
                  <a:spcPct val="35000"/>
                </a:spcAft>
              </a:pPr>
              <a:r>
                <a:rPr lang="en-IN" sz="1400" b="1" kern="1200" dirty="0"/>
                <a:t>in June Next Year </a:t>
              </a:r>
            </a:p>
            <a:p>
              <a:pPr lvl="0" algn="ctr" defTabSz="622300">
                <a:lnSpc>
                  <a:spcPct val="90000"/>
                </a:lnSpc>
                <a:spcBef>
                  <a:spcPct val="0"/>
                </a:spcBef>
                <a:spcAft>
                  <a:spcPct val="35000"/>
                </a:spcAft>
              </a:pPr>
              <a:r>
                <a:rPr lang="en-IN" sz="1400" b="1" kern="1200" dirty="0"/>
                <a:t>31</a:t>
              </a:r>
              <a:r>
                <a:rPr lang="en-IN" sz="1400" b="1" kern="1200" baseline="30000" dirty="0"/>
                <a:t>st</a:t>
              </a:r>
              <a:r>
                <a:rPr lang="en-IN" sz="1400" b="1" kern="1200" dirty="0"/>
                <a:t> January (one module of Executive)</a:t>
              </a:r>
            </a:p>
            <a:p>
              <a:pPr lvl="0" algn="ctr" defTabSz="622300">
                <a:lnSpc>
                  <a:spcPct val="90000"/>
                </a:lnSpc>
                <a:spcBef>
                  <a:spcPct val="0"/>
                </a:spcBef>
                <a:spcAft>
                  <a:spcPct val="35000"/>
                </a:spcAft>
              </a:pPr>
              <a:r>
                <a:rPr lang="en-IN" sz="1400" b="1" kern="1200" dirty="0"/>
                <a:t>in June same Year</a:t>
              </a:r>
              <a:endParaRPr lang="en-IN" sz="1400" kern="1200" dirty="0"/>
            </a:p>
          </p:txBody>
        </p:sp>
      </p:grpSp>
      <p:grpSp>
        <p:nvGrpSpPr>
          <p:cNvPr id="24" name="Group 23"/>
          <p:cNvGrpSpPr/>
          <p:nvPr/>
        </p:nvGrpSpPr>
        <p:grpSpPr>
          <a:xfrm>
            <a:off x="5376782" y="3183882"/>
            <a:ext cx="3189448" cy="1277007"/>
            <a:chOff x="4688646" y="2241633"/>
            <a:chExt cx="3189448" cy="1277007"/>
          </a:xfrm>
        </p:grpSpPr>
        <p:sp>
          <p:nvSpPr>
            <p:cNvPr id="25" name="Rounded Rectangle 24"/>
            <p:cNvSpPr/>
            <p:nvPr/>
          </p:nvSpPr>
          <p:spPr>
            <a:xfrm>
              <a:off x="4688646" y="2241633"/>
              <a:ext cx="3189448" cy="1277007"/>
            </a:xfrm>
            <a:prstGeom prst="roundRect">
              <a:avLst>
                <a:gd name="adj" fmla="val 10000"/>
              </a:avLst>
            </a:prstGeom>
          </p:spPr>
          <p:style>
            <a:lnRef idx="2">
              <a:schemeClr val="lt1">
                <a:hueOff val="0"/>
                <a:satOff val="0"/>
                <a:lumOff val="0"/>
                <a:alphaOff val="0"/>
              </a:schemeClr>
            </a:lnRef>
            <a:fillRef idx="1">
              <a:schemeClr val="accent5">
                <a:hueOff val="-7450407"/>
                <a:satOff val="29858"/>
                <a:lumOff val="6471"/>
                <a:alphaOff val="0"/>
              </a:schemeClr>
            </a:fillRef>
            <a:effectRef idx="0">
              <a:schemeClr val="accent5">
                <a:hueOff val="-7450407"/>
                <a:satOff val="29858"/>
                <a:lumOff val="6471"/>
                <a:alphaOff val="0"/>
              </a:schemeClr>
            </a:effectRef>
            <a:fontRef idx="minor">
              <a:schemeClr val="lt1"/>
            </a:fontRef>
          </p:style>
        </p:sp>
        <p:sp>
          <p:nvSpPr>
            <p:cNvPr id="26" name="Rounded Rectangle 4"/>
            <p:cNvSpPr/>
            <p:nvPr/>
          </p:nvSpPr>
          <p:spPr>
            <a:xfrm>
              <a:off x="4726048" y="2279035"/>
              <a:ext cx="3114644" cy="12022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IN" sz="1400" b="1" kern="1200"/>
                <a:t>31</a:t>
              </a:r>
              <a:r>
                <a:rPr lang="en-IN" sz="1400" b="1" kern="1200" baseline="30000"/>
                <a:t>st</a:t>
              </a:r>
              <a:r>
                <a:rPr lang="en-IN" sz="1400" b="1" kern="1200"/>
                <a:t> May (both modules of Professional)</a:t>
              </a:r>
            </a:p>
            <a:p>
              <a:pPr lvl="0" algn="ctr" defTabSz="622300">
                <a:lnSpc>
                  <a:spcPct val="90000"/>
                </a:lnSpc>
                <a:spcBef>
                  <a:spcPct val="0"/>
                </a:spcBef>
                <a:spcAft>
                  <a:spcPct val="35000"/>
                </a:spcAft>
              </a:pPr>
              <a:r>
                <a:rPr lang="en-IN" sz="1400" b="1" kern="1200" dirty="0"/>
                <a:t>in December Same Year </a:t>
              </a:r>
            </a:p>
            <a:p>
              <a:pPr lvl="0" algn="ctr" defTabSz="622300">
                <a:lnSpc>
                  <a:spcPct val="90000"/>
                </a:lnSpc>
                <a:spcBef>
                  <a:spcPct val="0"/>
                </a:spcBef>
                <a:spcAft>
                  <a:spcPct val="35000"/>
                </a:spcAft>
              </a:pPr>
              <a:r>
                <a:rPr lang="en-IN" sz="1400" b="1" kern="1200" dirty="0"/>
                <a:t>31</a:t>
              </a:r>
              <a:r>
                <a:rPr lang="en-IN" sz="1400" b="1" kern="1200" baseline="30000" dirty="0"/>
                <a:t>st</a:t>
              </a:r>
              <a:r>
                <a:rPr lang="en-IN" sz="1400" b="1" kern="1200" dirty="0"/>
                <a:t> July (any one module of Professional)</a:t>
              </a:r>
            </a:p>
            <a:p>
              <a:pPr lvl="0" algn="ctr" defTabSz="622300">
                <a:lnSpc>
                  <a:spcPct val="90000"/>
                </a:lnSpc>
                <a:spcBef>
                  <a:spcPct val="0"/>
                </a:spcBef>
                <a:spcAft>
                  <a:spcPct val="35000"/>
                </a:spcAft>
              </a:pPr>
              <a:r>
                <a:rPr lang="en-IN" sz="1400" b="1" kern="1200" dirty="0"/>
                <a:t>in December Same Year</a:t>
              </a:r>
              <a:endParaRPr lang="en-IN" sz="1400" kern="1200" dirty="0"/>
            </a:p>
          </p:txBody>
        </p:sp>
      </p:grpSp>
      <p:grpSp>
        <p:nvGrpSpPr>
          <p:cNvPr id="30" name="Group 29"/>
          <p:cNvGrpSpPr/>
          <p:nvPr/>
        </p:nvGrpSpPr>
        <p:grpSpPr>
          <a:xfrm>
            <a:off x="5336089" y="4552528"/>
            <a:ext cx="3189448" cy="1389361"/>
            <a:chOff x="4688646" y="3603983"/>
            <a:chExt cx="3189448" cy="1389361"/>
          </a:xfrm>
        </p:grpSpPr>
        <p:sp>
          <p:nvSpPr>
            <p:cNvPr id="31" name="Rounded Rectangle 30"/>
            <p:cNvSpPr/>
            <p:nvPr/>
          </p:nvSpPr>
          <p:spPr>
            <a:xfrm>
              <a:off x="4688646" y="3603983"/>
              <a:ext cx="3189448" cy="1389361"/>
            </a:xfrm>
            <a:prstGeom prst="roundRect">
              <a:avLst>
                <a:gd name="adj" fmla="val 10000"/>
              </a:avLst>
            </a:prstGeom>
          </p:spPr>
          <p:style>
            <a:lnRef idx="2">
              <a:schemeClr val="lt1">
                <a:hueOff val="0"/>
                <a:satOff val="0"/>
                <a:lumOff val="0"/>
                <a:alphaOff val="0"/>
              </a:schemeClr>
            </a:lnRef>
            <a:fillRef idx="1">
              <a:schemeClr val="accent5">
                <a:hueOff val="-9933876"/>
                <a:satOff val="39811"/>
                <a:lumOff val="8628"/>
                <a:alphaOff val="0"/>
              </a:schemeClr>
            </a:fillRef>
            <a:effectRef idx="0">
              <a:schemeClr val="accent5">
                <a:hueOff val="-9933876"/>
                <a:satOff val="39811"/>
                <a:lumOff val="8628"/>
                <a:alphaOff val="0"/>
              </a:schemeClr>
            </a:effectRef>
            <a:fontRef idx="minor">
              <a:schemeClr val="lt1"/>
            </a:fontRef>
          </p:style>
        </p:sp>
        <p:sp>
          <p:nvSpPr>
            <p:cNvPr id="32" name="Rounded Rectangle 4"/>
            <p:cNvSpPr/>
            <p:nvPr/>
          </p:nvSpPr>
          <p:spPr>
            <a:xfrm>
              <a:off x="4729339" y="3644676"/>
              <a:ext cx="3108062" cy="130797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5560" tIns="26670" rIns="35560" bIns="26670" numCol="1" spcCol="1270" anchor="ctr" anchorCtr="0">
              <a:noAutofit/>
            </a:bodyPr>
            <a:lstStyle/>
            <a:p>
              <a:pPr lvl="0" algn="ctr" defTabSz="622300">
                <a:lnSpc>
                  <a:spcPct val="90000"/>
                </a:lnSpc>
                <a:spcBef>
                  <a:spcPct val="0"/>
                </a:spcBef>
                <a:spcAft>
                  <a:spcPct val="35000"/>
                </a:spcAft>
              </a:pPr>
              <a:r>
                <a:rPr lang="en-IN" sz="1400" b="1" kern="1200" dirty="0"/>
                <a:t>30</a:t>
              </a:r>
              <a:r>
                <a:rPr lang="en-IN" sz="1400" b="1" kern="1200" baseline="30000" dirty="0"/>
                <a:t>th</a:t>
              </a:r>
              <a:r>
                <a:rPr lang="en-IN" sz="1400" b="1" kern="1200" dirty="0"/>
                <a:t>  November (both modules of Professional)</a:t>
              </a:r>
            </a:p>
            <a:p>
              <a:pPr lvl="0" algn="ctr" defTabSz="622300">
                <a:lnSpc>
                  <a:spcPct val="90000"/>
                </a:lnSpc>
                <a:spcBef>
                  <a:spcPct val="0"/>
                </a:spcBef>
                <a:spcAft>
                  <a:spcPct val="35000"/>
                </a:spcAft>
              </a:pPr>
              <a:r>
                <a:rPr lang="en-IN" sz="1400" b="1" kern="1200" dirty="0"/>
                <a:t>in June Next Year </a:t>
              </a:r>
            </a:p>
            <a:p>
              <a:pPr lvl="0" algn="ctr" defTabSz="622300">
                <a:lnSpc>
                  <a:spcPct val="90000"/>
                </a:lnSpc>
                <a:spcBef>
                  <a:spcPct val="0"/>
                </a:spcBef>
                <a:spcAft>
                  <a:spcPct val="35000"/>
                </a:spcAft>
              </a:pPr>
              <a:r>
                <a:rPr lang="en-IN" sz="1400" b="1" kern="1200" dirty="0"/>
                <a:t>31</a:t>
              </a:r>
              <a:r>
                <a:rPr lang="en-IN" sz="1400" b="1" kern="1200" baseline="30000" dirty="0"/>
                <a:t>st</a:t>
              </a:r>
              <a:r>
                <a:rPr lang="en-IN" sz="1400" b="1" kern="1200" dirty="0"/>
                <a:t> January (any one module of Professional)</a:t>
              </a:r>
            </a:p>
            <a:p>
              <a:pPr lvl="0" algn="ctr" defTabSz="622300">
                <a:lnSpc>
                  <a:spcPct val="90000"/>
                </a:lnSpc>
                <a:spcBef>
                  <a:spcPct val="0"/>
                </a:spcBef>
                <a:spcAft>
                  <a:spcPct val="35000"/>
                </a:spcAft>
              </a:pPr>
              <a:r>
                <a:rPr lang="en-IN" sz="1400" b="1" kern="1200" dirty="0"/>
                <a:t>in June same Year</a:t>
              </a:r>
              <a:endParaRPr lang="en-IN" sz="1400" kern="1200" dirty="0"/>
            </a:p>
          </p:txBody>
        </p:sp>
      </p:grpSp>
    </p:spTree>
    <p:extLst>
      <p:ext uri="{BB962C8B-B14F-4D97-AF65-F5344CB8AC3E}">
        <p14:creationId xmlns:p14="http://schemas.microsoft.com/office/powerpoint/2010/main" val="3200067140"/>
      </p:ext>
    </p:extLst>
  </p:cSld>
  <p:clrMapOvr>
    <a:masterClrMapping/>
  </p:clrMapOvr>
  <p:transition spd="slow" advClick="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FD6F6D-4DE1-4A70-9D00-46494D670F73}"/>
              </a:ext>
            </a:extLst>
          </p:cNvPr>
          <p:cNvSpPr>
            <a:spLocks noChangeArrowheads="1"/>
          </p:cNvSpPr>
          <p:nvPr/>
        </p:nvSpPr>
        <p:spPr bwMode="auto">
          <a:xfrm>
            <a:off x="0" y="107722"/>
            <a:ext cx="9144000"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lang="en-US" sz="3200" dirty="0">
                <a:solidFill>
                  <a:srgbClr val="002060"/>
                </a:solidFill>
                <a:latin typeface="+mj-lt"/>
              </a:rPr>
              <a:t>Company Secretaries Course Details</a:t>
            </a:r>
          </a:p>
        </p:txBody>
      </p:sp>
      <p:graphicFrame>
        <p:nvGraphicFramePr>
          <p:cNvPr id="3" name="Table 2">
            <a:extLst>
              <a:ext uri="{FF2B5EF4-FFF2-40B4-BE49-F238E27FC236}">
                <a16:creationId xmlns:a16="http://schemas.microsoft.com/office/drawing/2014/main" id="{ADA91DD0-951D-43D3-91D5-074FD28A9670}"/>
              </a:ext>
            </a:extLst>
          </p:cNvPr>
          <p:cNvGraphicFramePr>
            <a:graphicFrameLocks noGrp="1"/>
          </p:cNvGraphicFramePr>
          <p:nvPr>
            <p:extLst>
              <p:ext uri="{D42A27DB-BD31-4B8C-83A1-F6EECF244321}">
                <p14:modId xmlns:p14="http://schemas.microsoft.com/office/powerpoint/2010/main" val="2300073801"/>
              </p:ext>
            </p:extLst>
          </p:nvPr>
        </p:nvGraphicFramePr>
        <p:xfrm>
          <a:off x="106376" y="661414"/>
          <a:ext cx="8858111" cy="5767982"/>
        </p:xfrm>
        <a:graphic>
          <a:graphicData uri="http://schemas.openxmlformats.org/drawingml/2006/table">
            <a:tbl>
              <a:tblPr/>
              <a:tblGrid>
                <a:gridCol w="2790085">
                  <a:extLst>
                    <a:ext uri="{9D8B030D-6E8A-4147-A177-3AD203B41FA5}">
                      <a16:colId xmlns:a16="http://schemas.microsoft.com/office/drawing/2014/main" val="20000"/>
                    </a:ext>
                  </a:extLst>
                </a:gridCol>
                <a:gridCol w="1675539">
                  <a:extLst>
                    <a:ext uri="{9D8B030D-6E8A-4147-A177-3AD203B41FA5}">
                      <a16:colId xmlns:a16="http://schemas.microsoft.com/office/drawing/2014/main" val="20001"/>
                    </a:ext>
                  </a:extLst>
                </a:gridCol>
                <a:gridCol w="1477802">
                  <a:extLst>
                    <a:ext uri="{9D8B030D-6E8A-4147-A177-3AD203B41FA5}">
                      <a16:colId xmlns:a16="http://schemas.microsoft.com/office/drawing/2014/main" val="20003"/>
                    </a:ext>
                  </a:extLst>
                </a:gridCol>
                <a:gridCol w="2914685">
                  <a:extLst>
                    <a:ext uri="{9D8B030D-6E8A-4147-A177-3AD203B41FA5}">
                      <a16:colId xmlns:a16="http://schemas.microsoft.com/office/drawing/2014/main" val="20002"/>
                    </a:ext>
                  </a:extLst>
                </a:gridCol>
              </a:tblGrid>
              <a:tr h="491577">
                <a:tc gridSpan="4">
                  <a:txBody>
                    <a:bodyPr/>
                    <a:lstStyle/>
                    <a:p>
                      <a:pPr marL="0" marR="0" algn="ctr">
                        <a:lnSpc>
                          <a:spcPct val="115000"/>
                        </a:lnSpc>
                        <a:spcBef>
                          <a:spcPts val="0"/>
                        </a:spcBef>
                        <a:spcAft>
                          <a:spcPts val="0"/>
                        </a:spcAft>
                      </a:pPr>
                      <a:endParaRPr lang="en-IN" sz="1400" b="1" kern="1200" dirty="0">
                        <a:solidFill>
                          <a:schemeClr val="tx2">
                            <a:lumMod val="75000"/>
                          </a:schemeClr>
                        </a:solidFill>
                        <a:latin typeface="Rockwell"/>
                        <a:ea typeface="Calibri"/>
                        <a:cs typeface="Times New Roman"/>
                      </a:endParaRPr>
                    </a:p>
                    <a:p>
                      <a:pPr marL="0" marR="0" algn="ctr">
                        <a:lnSpc>
                          <a:spcPct val="115000"/>
                        </a:lnSpc>
                        <a:spcBef>
                          <a:spcPts val="0"/>
                        </a:spcBef>
                        <a:spcAft>
                          <a:spcPts val="0"/>
                        </a:spcAft>
                      </a:pPr>
                      <a:r>
                        <a:rPr lang="en-IN" sz="1400" b="1" kern="1200" dirty="0">
                          <a:solidFill>
                            <a:schemeClr val="tx2">
                              <a:lumMod val="75000"/>
                            </a:schemeClr>
                          </a:solidFill>
                          <a:latin typeface="Rockwell"/>
                          <a:ea typeface="Calibri"/>
                          <a:cs typeface="Times New Roman"/>
                        </a:rPr>
                        <a:t>CS EXECUTIVE PROGRAMME</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gn="ctr">
                        <a:lnSpc>
                          <a:spcPct val="115000"/>
                        </a:lnSpc>
                        <a:spcBef>
                          <a:spcPts val="0"/>
                        </a:spcBef>
                        <a:spcAft>
                          <a:spcPts val="0"/>
                        </a:spcAft>
                      </a:pPr>
                      <a:endParaRPr lang="en-IN" sz="1400" b="1" kern="1200" dirty="0">
                        <a:solidFill>
                          <a:schemeClr val="tx2">
                            <a:lumMod val="75000"/>
                          </a:schemeClr>
                        </a:solidFill>
                        <a:latin typeface="Rockwell"/>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IN"/>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0000"/>
                  </a:ext>
                </a:extLst>
              </a:tr>
              <a:tr h="1047900">
                <a:tc gridSpan="2">
                  <a:txBody>
                    <a:bodyPr/>
                    <a:lstStyle/>
                    <a:p>
                      <a:pPr marL="0" marR="0">
                        <a:lnSpc>
                          <a:spcPct val="115000"/>
                        </a:lnSpc>
                        <a:spcBef>
                          <a:spcPts val="0"/>
                        </a:spcBef>
                        <a:spcAft>
                          <a:spcPts val="0"/>
                        </a:spcAft>
                      </a:pPr>
                      <a:r>
                        <a:rPr lang="en-IN" sz="1100" b="1" dirty="0">
                          <a:solidFill>
                            <a:schemeClr val="tx2">
                              <a:lumMod val="75000"/>
                            </a:schemeClr>
                          </a:solidFill>
                          <a:latin typeface="Rockwell"/>
                          <a:ea typeface="Calibri"/>
                          <a:cs typeface="Times New Roman"/>
                        </a:rPr>
                        <a:t>Module- 1</a:t>
                      </a:r>
                      <a:endParaRPr lang="en-IN" sz="1100" dirty="0">
                        <a:solidFill>
                          <a:schemeClr val="tx2">
                            <a:lumMod val="75000"/>
                          </a:schemeClr>
                        </a:solidFill>
                        <a:latin typeface="Calibri"/>
                        <a:ea typeface="Calibri"/>
                        <a:cs typeface="Times New Roman"/>
                      </a:endParaRPr>
                    </a:p>
                    <a:p>
                      <a:pPr marL="342900" marR="0" lvl="0" indent="-342900">
                        <a:lnSpc>
                          <a:spcPct val="115000"/>
                        </a:lnSpc>
                        <a:spcBef>
                          <a:spcPts val="0"/>
                        </a:spcBef>
                        <a:spcAft>
                          <a:spcPts val="0"/>
                        </a:spcAft>
                        <a:buSzPts val="1100"/>
                        <a:buFont typeface="+mj-lt"/>
                        <a:buAutoNum type="arabicPeriod"/>
                      </a:pPr>
                      <a:r>
                        <a:rPr lang="en-IN" sz="1100" dirty="0">
                          <a:solidFill>
                            <a:schemeClr val="tx2">
                              <a:lumMod val="75000"/>
                            </a:schemeClr>
                          </a:solidFill>
                          <a:latin typeface="Rockwell"/>
                          <a:ea typeface="Calibri"/>
                          <a:cs typeface="Times New Roman"/>
                        </a:rPr>
                        <a:t>Jurisprudence, Interpretation &amp; General Laws</a:t>
                      </a:r>
                    </a:p>
                    <a:p>
                      <a:pPr marL="342900" marR="0" lvl="0" indent="-342900">
                        <a:lnSpc>
                          <a:spcPct val="115000"/>
                        </a:lnSpc>
                        <a:spcBef>
                          <a:spcPts val="0"/>
                        </a:spcBef>
                        <a:spcAft>
                          <a:spcPts val="0"/>
                        </a:spcAft>
                        <a:buSzPts val="1100"/>
                        <a:buFont typeface="+mj-lt"/>
                        <a:buAutoNum type="arabicPeriod"/>
                      </a:pPr>
                      <a:r>
                        <a:rPr lang="en-IN" sz="1100" dirty="0">
                          <a:solidFill>
                            <a:schemeClr val="tx2">
                              <a:lumMod val="75000"/>
                            </a:schemeClr>
                          </a:solidFill>
                          <a:latin typeface="Rockwell"/>
                          <a:ea typeface="Calibri"/>
                          <a:cs typeface="Times New Roman"/>
                        </a:rPr>
                        <a:t>Company Law</a:t>
                      </a:r>
                    </a:p>
                    <a:p>
                      <a:pPr marL="342900" marR="0" lvl="0" indent="-342900">
                        <a:lnSpc>
                          <a:spcPct val="115000"/>
                        </a:lnSpc>
                        <a:spcBef>
                          <a:spcPts val="0"/>
                        </a:spcBef>
                        <a:spcAft>
                          <a:spcPts val="0"/>
                        </a:spcAft>
                        <a:buSzPts val="1100"/>
                        <a:buFont typeface="+mj-lt"/>
                        <a:buAutoNum type="arabicPeriod"/>
                      </a:pPr>
                      <a:r>
                        <a:rPr lang="en-IN" sz="1100" dirty="0">
                          <a:solidFill>
                            <a:schemeClr val="tx2">
                              <a:lumMod val="75000"/>
                            </a:schemeClr>
                          </a:solidFill>
                          <a:latin typeface="Rockwell"/>
                          <a:ea typeface="Calibri"/>
                          <a:cs typeface="Times New Roman"/>
                        </a:rPr>
                        <a:t>Setting up of Business Entities and Closure</a:t>
                      </a:r>
                    </a:p>
                    <a:p>
                      <a:pPr marL="342900" marR="0" lvl="0" indent="-342900">
                        <a:lnSpc>
                          <a:spcPct val="115000"/>
                        </a:lnSpc>
                        <a:spcBef>
                          <a:spcPts val="0"/>
                        </a:spcBef>
                        <a:spcAft>
                          <a:spcPts val="0"/>
                        </a:spcAft>
                        <a:buSzPts val="1100"/>
                        <a:buFont typeface="+mj-lt"/>
                        <a:buAutoNum type="arabicPeriod"/>
                      </a:pPr>
                      <a:r>
                        <a:rPr lang="en-IN" sz="1100" dirty="0">
                          <a:solidFill>
                            <a:schemeClr val="tx2">
                              <a:lumMod val="75000"/>
                            </a:schemeClr>
                          </a:solidFill>
                          <a:latin typeface="Rockwell"/>
                          <a:ea typeface="Calibri"/>
                          <a:cs typeface="Times New Roman"/>
                        </a:rPr>
                        <a:t>Tax Laws</a:t>
                      </a: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IN" sz="1100" dirty="0">
                        <a:solidFill>
                          <a:schemeClr val="tx2">
                            <a:lumMod val="75000"/>
                          </a:schemeClr>
                        </a:solidFill>
                        <a:latin typeface="Rockwell"/>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IN" sz="1100" b="1" dirty="0">
                          <a:solidFill>
                            <a:schemeClr val="tx2">
                              <a:lumMod val="75000"/>
                            </a:schemeClr>
                          </a:solidFill>
                          <a:latin typeface="Rockwell"/>
                          <a:ea typeface="Calibri"/>
                          <a:cs typeface="Times New Roman"/>
                        </a:rPr>
                        <a:t>Module – 2</a:t>
                      </a:r>
                      <a:endParaRPr lang="en-IN" sz="1100" dirty="0">
                        <a:solidFill>
                          <a:schemeClr val="tx2">
                            <a:lumMod val="75000"/>
                          </a:schemeClr>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IN" sz="1100" dirty="0">
                          <a:solidFill>
                            <a:schemeClr val="tx2">
                              <a:lumMod val="75000"/>
                            </a:schemeClr>
                          </a:solidFill>
                          <a:latin typeface="Rockwell"/>
                          <a:ea typeface="Calibri"/>
                          <a:cs typeface="Times New Roman"/>
                        </a:rPr>
                        <a:t>Corporate &amp; Management Accounting</a:t>
                      </a:r>
                      <a:endParaRPr lang="en-IN" sz="1100" dirty="0">
                        <a:solidFill>
                          <a:schemeClr val="tx2">
                            <a:lumMod val="75000"/>
                          </a:schemeClr>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IN" sz="1100" dirty="0">
                          <a:solidFill>
                            <a:schemeClr val="tx2">
                              <a:lumMod val="75000"/>
                            </a:schemeClr>
                          </a:solidFill>
                          <a:latin typeface="Rockwell"/>
                          <a:ea typeface="Calibri"/>
                          <a:cs typeface="Times New Roman"/>
                        </a:rPr>
                        <a:t>Securities Laws &amp; Capital Markets</a:t>
                      </a:r>
                      <a:endParaRPr lang="en-IN" sz="1100" dirty="0">
                        <a:solidFill>
                          <a:schemeClr val="tx2">
                            <a:lumMod val="75000"/>
                          </a:schemeClr>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IN" sz="1100" dirty="0">
                          <a:solidFill>
                            <a:schemeClr val="tx2">
                              <a:lumMod val="75000"/>
                            </a:schemeClr>
                          </a:solidFill>
                          <a:latin typeface="Rockwell"/>
                          <a:ea typeface="Calibri"/>
                          <a:cs typeface="Times New Roman"/>
                        </a:rPr>
                        <a:t>Economic, Business and Commercial Laws</a:t>
                      </a:r>
                      <a:endParaRPr lang="en-IN" sz="1100" dirty="0">
                        <a:solidFill>
                          <a:schemeClr val="tx2">
                            <a:lumMod val="75000"/>
                          </a:schemeClr>
                        </a:solidFill>
                        <a:latin typeface="Calibri"/>
                        <a:ea typeface="Calibri"/>
                        <a:cs typeface="Times New Roman"/>
                      </a:endParaRPr>
                    </a:p>
                    <a:p>
                      <a:pPr marL="342900" marR="0" lvl="0" indent="-342900">
                        <a:lnSpc>
                          <a:spcPct val="115000"/>
                        </a:lnSpc>
                        <a:spcBef>
                          <a:spcPts val="0"/>
                        </a:spcBef>
                        <a:spcAft>
                          <a:spcPts val="0"/>
                        </a:spcAft>
                        <a:buFont typeface="+mj-lt"/>
                        <a:buAutoNum type="arabicPeriod"/>
                      </a:pPr>
                      <a:r>
                        <a:rPr lang="en-IN" sz="1100" dirty="0">
                          <a:solidFill>
                            <a:schemeClr val="tx2">
                              <a:lumMod val="75000"/>
                            </a:schemeClr>
                          </a:solidFill>
                          <a:latin typeface="Rockwell"/>
                          <a:ea typeface="Calibri"/>
                          <a:cs typeface="Times New Roman"/>
                        </a:rPr>
                        <a:t>Financial and Strategic Management</a:t>
                      </a:r>
                      <a:endParaRPr lang="en-IN" sz="1100" dirty="0">
                        <a:solidFill>
                          <a:schemeClr val="tx2">
                            <a:lumMod val="75000"/>
                          </a:schemeClr>
                        </a:solidFill>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tc hMerge="1">
                  <a:txBody>
                    <a:bodyPr/>
                    <a:lstStyle/>
                    <a:p>
                      <a:pPr marL="0" marR="0">
                        <a:lnSpc>
                          <a:spcPct val="115000"/>
                        </a:lnSpc>
                        <a:spcBef>
                          <a:spcPts val="0"/>
                        </a:spcBef>
                        <a:spcAft>
                          <a:spcPts val="0"/>
                        </a:spcAft>
                      </a:pPr>
                      <a:endParaRPr lang="en-IN" sz="1100" dirty="0">
                        <a:solidFill>
                          <a:schemeClr val="tx2">
                            <a:lumMod val="75000"/>
                          </a:schemeClr>
                        </a:solidFill>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495667">
                <a:tc gridSpan="4">
                  <a:txBody>
                    <a:bodyPr/>
                    <a:lstStyle/>
                    <a:p>
                      <a:pPr marL="0" marR="0" algn="ctr">
                        <a:lnSpc>
                          <a:spcPct val="115000"/>
                        </a:lnSpc>
                        <a:spcBef>
                          <a:spcPts val="0"/>
                        </a:spcBef>
                        <a:spcAft>
                          <a:spcPts val="0"/>
                        </a:spcAft>
                      </a:pPr>
                      <a:endParaRPr lang="en-IN" sz="1400" b="1" dirty="0">
                        <a:solidFill>
                          <a:schemeClr val="tx2">
                            <a:lumMod val="75000"/>
                          </a:schemeClr>
                        </a:solidFill>
                        <a:latin typeface="Rockwell"/>
                        <a:ea typeface="Calibri"/>
                        <a:cs typeface="Times New Roman"/>
                      </a:endParaRPr>
                    </a:p>
                    <a:p>
                      <a:pPr marL="0" marR="0" algn="ctr">
                        <a:lnSpc>
                          <a:spcPct val="115000"/>
                        </a:lnSpc>
                        <a:spcBef>
                          <a:spcPts val="0"/>
                        </a:spcBef>
                        <a:spcAft>
                          <a:spcPts val="0"/>
                        </a:spcAft>
                      </a:pPr>
                      <a:r>
                        <a:rPr lang="en-IN" sz="1400" b="1" dirty="0">
                          <a:solidFill>
                            <a:schemeClr val="tx2">
                              <a:lumMod val="75000"/>
                            </a:schemeClr>
                          </a:solidFill>
                          <a:latin typeface="Rockwell"/>
                          <a:ea typeface="Calibri"/>
                          <a:cs typeface="Times New Roman"/>
                        </a:rPr>
                        <a:t>CS PROFESSIONAL PROGRAMME</a:t>
                      </a:r>
                      <a:endParaRPr lang="en-IN" sz="1400" dirty="0">
                        <a:solidFill>
                          <a:schemeClr val="tx2">
                            <a:lumMod val="75000"/>
                          </a:schemeClr>
                        </a:solidFill>
                        <a:latin typeface="Calibri"/>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IN"/>
                    </a:p>
                  </a:txBody>
                  <a:tcPr/>
                </a:tc>
                <a:tc hMerge="1">
                  <a:txBody>
                    <a:bodyPr/>
                    <a:lstStyle/>
                    <a:p>
                      <a:endParaRPr lang="en-US"/>
                    </a:p>
                  </a:txBody>
                  <a:tcPr/>
                </a:tc>
                <a:tc hMerge="1">
                  <a:txBody>
                    <a:bodyPr/>
                    <a:lstStyle/>
                    <a:p>
                      <a:endParaRPr lang="en-IN"/>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10002"/>
                  </a:ext>
                </a:extLst>
              </a:tr>
              <a:tr h="3732838">
                <a:tc>
                  <a:txBody>
                    <a:bodyPr/>
                    <a:lstStyle/>
                    <a:p>
                      <a:pPr marL="0" marR="0">
                        <a:lnSpc>
                          <a:spcPct val="115000"/>
                        </a:lnSpc>
                        <a:spcBef>
                          <a:spcPts val="0"/>
                        </a:spcBef>
                        <a:spcAft>
                          <a:spcPts val="0"/>
                        </a:spcAft>
                      </a:pPr>
                      <a:r>
                        <a:rPr lang="en-IN" sz="1100" b="1" dirty="0">
                          <a:solidFill>
                            <a:schemeClr val="tx2">
                              <a:lumMod val="75000"/>
                            </a:schemeClr>
                          </a:solidFill>
                          <a:latin typeface="Rockwell" pitchFamily="18" charset="0"/>
                          <a:ea typeface="Calibri"/>
                          <a:cs typeface="Times New Roman"/>
                        </a:rPr>
                        <a:t>Module- 1</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1. Governance, Risk Management, Compliances and Ethics</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2. Advanced Tax Laws</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3. Drafting, Pleadings and Appearances</a:t>
                      </a:r>
                      <a:endParaRPr lang="en-IN" sz="1600" dirty="0">
                        <a:solidFill>
                          <a:schemeClr val="tx2">
                            <a:lumMod val="75000"/>
                          </a:schemeClr>
                        </a:solidFill>
                        <a:latin typeface="Rockwell" pitchFamily="18" charset="0"/>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nSpc>
                          <a:spcPct val="115000"/>
                        </a:lnSpc>
                        <a:spcBef>
                          <a:spcPts val="0"/>
                        </a:spcBef>
                        <a:spcAft>
                          <a:spcPts val="0"/>
                        </a:spcAft>
                      </a:pPr>
                      <a:r>
                        <a:rPr lang="en-IN" sz="1100" b="1" dirty="0">
                          <a:solidFill>
                            <a:schemeClr val="tx2">
                              <a:lumMod val="75000"/>
                            </a:schemeClr>
                          </a:solidFill>
                          <a:latin typeface="Rockwell" pitchFamily="18" charset="0"/>
                          <a:ea typeface="Calibri"/>
                          <a:cs typeface="Times New Roman"/>
                        </a:rPr>
                        <a:t>Module – 2</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4. Secretarial Audit, Compliance Management and Due Diligence</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5. Corporate Restructuring, Insolvency, Liquidation &amp; Winding-up</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6.  Resolution of Corporate Disputes, Non-Compliances &amp; Remedies</a:t>
                      </a:r>
                      <a:endParaRPr lang="en-IN" sz="1600" dirty="0">
                        <a:solidFill>
                          <a:schemeClr val="tx2">
                            <a:lumMod val="75000"/>
                          </a:schemeClr>
                        </a:solidFill>
                        <a:latin typeface="Rockwell" pitchFamily="18" charset="0"/>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nSpc>
                          <a:spcPct val="115000"/>
                        </a:lnSpc>
                        <a:spcBef>
                          <a:spcPts val="0"/>
                        </a:spcBef>
                        <a:spcAft>
                          <a:spcPts val="0"/>
                        </a:spcAft>
                      </a:pPr>
                      <a:r>
                        <a:rPr lang="en-IN" sz="1100" b="1" dirty="0">
                          <a:solidFill>
                            <a:schemeClr val="tx2">
                              <a:lumMod val="75000"/>
                            </a:schemeClr>
                          </a:solidFill>
                          <a:latin typeface="Rockwell" pitchFamily="18" charset="0"/>
                          <a:ea typeface="Calibri"/>
                          <a:cs typeface="Times New Roman"/>
                        </a:rPr>
                        <a:t>Module – 3</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7.Corporate Funding &amp; Listings in Stock Exchanges</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8. Multidisciplinary Case Studies (The examination for this paper will be open book examination)</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b="1" dirty="0">
                          <a:solidFill>
                            <a:schemeClr val="tx2">
                              <a:lumMod val="75000"/>
                            </a:schemeClr>
                          </a:solidFill>
                          <a:latin typeface="Rockwell" pitchFamily="18" charset="0"/>
                          <a:ea typeface="Calibri"/>
                          <a:cs typeface="Times New Roman"/>
                        </a:rPr>
                        <a:t>9. Electives 1 paper  out of below 8 papers</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9.1 Banking – Law &amp; Practice</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9.2 Insurance– Law &amp; Practice</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9.3 Intellectual Property Rights– Laws and Practices</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9.4 Labour Laws &amp; Practice</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9.5</a:t>
                      </a:r>
                      <a:r>
                        <a:rPr lang="en-IN" sz="1100" baseline="0" dirty="0">
                          <a:solidFill>
                            <a:schemeClr val="tx2">
                              <a:lumMod val="75000"/>
                            </a:schemeClr>
                          </a:solidFill>
                          <a:latin typeface="Rockwell" pitchFamily="18" charset="0"/>
                          <a:ea typeface="Calibri"/>
                          <a:cs typeface="Times New Roman"/>
                        </a:rPr>
                        <a:t> </a:t>
                      </a:r>
                      <a:r>
                        <a:rPr lang="en-IN" sz="1100" dirty="0">
                          <a:solidFill>
                            <a:schemeClr val="tx2">
                              <a:lumMod val="75000"/>
                            </a:schemeClr>
                          </a:solidFill>
                          <a:latin typeface="Rockwell" pitchFamily="18" charset="0"/>
                          <a:ea typeface="Calibri"/>
                          <a:cs typeface="Times New Roman"/>
                        </a:rPr>
                        <a:t>Insolvency – Law and Practice</a:t>
                      </a:r>
                      <a:endParaRPr lang="en-IN" sz="1600" dirty="0">
                        <a:solidFill>
                          <a:schemeClr val="tx2">
                            <a:lumMod val="75000"/>
                          </a:schemeClr>
                        </a:solidFill>
                        <a:latin typeface="Rockwell" pitchFamily="18" charset="0"/>
                        <a:ea typeface="Calibri"/>
                        <a:cs typeface="Times New Roman"/>
                      </a:endParaRPr>
                    </a:p>
                    <a:p>
                      <a:pPr marL="0" marR="0">
                        <a:lnSpc>
                          <a:spcPct val="115000"/>
                        </a:lnSpc>
                        <a:spcBef>
                          <a:spcPts val="0"/>
                        </a:spcBef>
                        <a:spcAft>
                          <a:spcPts val="0"/>
                        </a:spcAft>
                      </a:pPr>
                      <a:r>
                        <a:rPr lang="en-IN" sz="1100" dirty="0">
                          <a:solidFill>
                            <a:schemeClr val="tx2">
                              <a:lumMod val="75000"/>
                            </a:schemeClr>
                          </a:solidFill>
                          <a:latin typeface="Rockwell" pitchFamily="18" charset="0"/>
                          <a:ea typeface="Calibri"/>
                          <a:cs typeface="Times New Roman"/>
                        </a:rPr>
                        <a:t>(The examination for this paper will be open book examination)</a:t>
                      </a:r>
                      <a:endParaRPr lang="en-IN" sz="1600" dirty="0">
                        <a:solidFill>
                          <a:schemeClr val="tx2">
                            <a:lumMod val="75000"/>
                          </a:schemeClr>
                        </a:solidFill>
                        <a:latin typeface="Rockwell" pitchFamily="18" charset="0"/>
                        <a:ea typeface="Calibri"/>
                        <a:cs typeface="Times New Roman"/>
                      </a:endParaRPr>
                    </a:p>
                  </a:txBody>
                  <a:tcPr marL="59784" marR="597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pic>
        <p:nvPicPr>
          <p:cNvPr id="4" name="Picture 3">
            <a:extLst>
              <a:ext uri="{FF2B5EF4-FFF2-40B4-BE49-F238E27FC236}">
                <a16:creationId xmlns:a16="http://schemas.microsoft.com/office/drawing/2014/main" id="{249455C1-DDD5-4DF6-89E4-3F6239E998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526" y="127944"/>
            <a:ext cx="782962" cy="492744"/>
          </a:xfrm>
          <a:prstGeom prst="rect">
            <a:avLst/>
          </a:prstGeom>
        </p:spPr>
      </p:pic>
    </p:spTree>
    <p:extLst>
      <p:ext uri="{BB962C8B-B14F-4D97-AF65-F5344CB8AC3E}">
        <p14:creationId xmlns:p14="http://schemas.microsoft.com/office/powerpoint/2010/main" val="3645222283"/>
      </p:ext>
    </p:extLst>
  </p:cSld>
  <p:clrMapOvr>
    <a:masterClrMapping/>
  </p:clrMapOvr>
  <p:transition spd="slow" advClick="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23528" y="332656"/>
            <a:ext cx="8352928" cy="445427"/>
          </a:xfrm>
        </p:spPr>
        <p:txBody>
          <a:bodyPr>
            <a:noAutofit/>
          </a:bodyPr>
          <a:lstStyle/>
          <a:p>
            <a:r>
              <a:rPr lang="en-IN" sz="2000" b="1" dirty="0">
                <a:solidFill>
                  <a:srgbClr val="002060"/>
                </a:solidFill>
              </a:rPr>
              <a:t>Fulltime Integrated Company Secretary Course (Executive Programme)</a:t>
            </a:r>
          </a:p>
        </p:txBody>
      </p:sp>
      <p:sp>
        <p:nvSpPr>
          <p:cNvPr id="5" name="TextBox 4"/>
          <p:cNvSpPr txBox="1"/>
          <p:nvPr/>
        </p:nvSpPr>
        <p:spPr>
          <a:xfrm>
            <a:off x="755576" y="779862"/>
            <a:ext cx="7920880" cy="2839239"/>
          </a:xfrm>
          <a:prstGeom prst="rect">
            <a:avLst/>
          </a:prstGeom>
          <a:noFill/>
        </p:spPr>
        <p:txBody>
          <a:bodyPr wrap="square" rtlCol="0">
            <a:spAutoFit/>
          </a:bodyPr>
          <a:lstStyle/>
          <a:p>
            <a:pPr algn="just"/>
            <a:endParaRPr lang="en-IN" sz="1100" dirty="0">
              <a:solidFill>
                <a:schemeClr val="tx2">
                  <a:lumMod val="75000"/>
                </a:schemeClr>
              </a:solidFill>
              <a:latin typeface="Rockwell"/>
              <a:ea typeface="Calibri"/>
              <a:cs typeface="Times New Roman"/>
            </a:endParaRPr>
          </a:p>
          <a:p>
            <a:pPr algn="just"/>
            <a:r>
              <a:rPr lang="en-IN" sz="1400" b="1" dirty="0">
                <a:solidFill>
                  <a:srgbClr val="002060"/>
                </a:solidFill>
                <a:latin typeface="Cambria" panose="02040503050406030204" pitchFamily="18" charset="0"/>
                <a:cs typeface="Times New Roman" panose="02020603050405020304" pitchFamily="18" charset="0"/>
              </a:rPr>
              <a:t>Key Highlights of the Course</a:t>
            </a:r>
          </a:p>
          <a:p>
            <a:pPr algn="just"/>
            <a:endParaRPr lang="en-IN" sz="1050" b="1" dirty="0">
              <a:latin typeface="Cambria" panose="02040503050406030204" pitchFamily="18" charset="0"/>
              <a:cs typeface="Times New Roman" panose="02020603050405020304" pitchFamily="18" charset="0"/>
            </a:endParaRP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Limited Batch Size (Maximum 50)</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Full day classroom teaching with detailed coverage of CS Syllabus</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Experts from Industry and Academia as faculty</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Special personality development sessions to groom students</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Industry and regulatory body visits (Like BSE, NSE, SEBI, NCLT, Factory Visit, </a:t>
            </a:r>
            <a:r>
              <a:rPr lang="en-IN" sz="1100" dirty="0" err="1">
                <a:solidFill>
                  <a:schemeClr val="tx2">
                    <a:lumMod val="75000"/>
                  </a:schemeClr>
                </a:solidFill>
                <a:latin typeface="Rockwell"/>
                <a:ea typeface="Calibri"/>
                <a:cs typeface="Times New Roman"/>
              </a:rPr>
              <a:t>etc</a:t>
            </a:r>
            <a:r>
              <a:rPr lang="en-IN" sz="1100" dirty="0">
                <a:solidFill>
                  <a:schemeClr val="tx2">
                    <a:lumMod val="75000"/>
                  </a:schemeClr>
                </a:solidFill>
                <a:latin typeface="Rockwell"/>
                <a:ea typeface="Calibri"/>
                <a:cs typeface="Times New Roman"/>
              </a:rPr>
              <a:t>)</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Special sessions on Mock Board Meetings, Mock AGM and Moot Court to give corporate flavour </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Reading room and Library Access with free Wi-Fi access for beyond classroom learning</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State of the art infrastructure facilities</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Dedicated Academic Officer to guide you through out the Course</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Complementary attendance of in-house workshops of ICSI-CCGRT on non-residential basis</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Special coffee sessions with lead Company Secretaries from big corporate houses</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Assistance for long term training and placement by ICSI-CCGRT</a:t>
            </a:r>
          </a:p>
          <a:p>
            <a:pPr indent="-214313"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Residential Course. Stay within CCGRT Campus. Air-conditioned Hostel Rooms</a:t>
            </a:r>
          </a:p>
        </p:txBody>
      </p:sp>
      <p:sp>
        <p:nvSpPr>
          <p:cNvPr id="6" name="TextBox 5"/>
          <p:cNvSpPr txBox="1"/>
          <p:nvPr/>
        </p:nvSpPr>
        <p:spPr>
          <a:xfrm>
            <a:off x="785632" y="3649466"/>
            <a:ext cx="6351443" cy="2996974"/>
          </a:xfrm>
          <a:prstGeom prst="rect">
            <a:avLst/>
          </a:prstGeom>
          <a:noFill/>
        </p:spPr>
        <p:txBody>
          <a:bodyPr wrap="square" rtlCol="0">
            <a:spAutoFit/>
          </a:bodyPr>
          <a:lstStyle/>
          <a:p>
            <a:pPr algn="just"/>
            <a:r>
              <a:rPr lang="en-IN" sz="1400" b="1" dirty="0">
                <a:solidFill>
                  <a:srgbClr val="002060"/>
                </a:solidFill>
                <a:latin typeface="Cambria" panose="02040503050406030204" pitchFamily="18" charset="0"/>
                <a:cs typeface="Times New Roman" panose="02020603050405020304" pitchFamily="18" charset="0"/>
              </a:rPr>
              <a:t>Eligibility Criteria</a:t>
            </a:r>
          </a:p>
          <a:p>
            <a:endParaRPr lang="en-IN" sz="1050" b="1" dirty="0">
              <a:latin typeface="Cambria" panose="02040503050406030204" pitchFamily="18" charset="0"/>
            </a:endParaRPr>
          </a:p>
          <a:p>
            <a:r>
              <a:rPr lang="en-IN" sz="1100" dirty="0">
                <a:solidFill>
                  <a:schemeClr val="tx2">
                    <a:lumMod val="75000"/>
                  </a:schemeClr>
                </a:solidFill>
                <a:latin typeface="Rockwell"/>
                <a:ea typeface="Calibri"/>
                <a:cs typeface="Times New Roman"/>
              </a:rPr>
              <a:t>Any of the following</a:t>
            </a:r>
          </a:p>
          <a:p>
            <a:pPr marL="600075" lvl="1" indent="-257175"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Company Secretary Executive Entrance Test (CSEET) Cleared </a:t>
            </a:r>
          </a:p>
          <a:p>
            <a:pPr marL="600075" lvl="1" indent="-257175" algn="just">
              <a:buFont typeface="Wingdings" panose="05000000000000000000" pitchFamily="2" charset="2"/>
              <a:buChar char="v"/>
            </a:pPr>
            <a:r>
              <a:rPr lang="en-IN" sz="1100" dirty="0">
                <a:solidFill>
                  <a:schemeClr val="tx2">
                    <a:lumMod val="75000"/>
                  </a:schemeClr>
                </a:solidFill>
                <a:latin typeface="Rockwell"/>
                <a:ea typeface="Calibri"/>
                <a:cs typeface="Times New Roman"/>
              </a:rPr>
              <a:t>Any graduate with 50% or Any Post Graduate# </a:t>
            </a:r>
          </a:p>
          <a:p>
            <a:pPr algn="just"/>
            <a:endParaRPr lang="en-IN" sz="1100" dirty="0">
              <a:solidFill>
                <a:schemeClr val="tx2">
                  <a:lumMod val="75000"/>
                </a:schemeClr>
              </a:solidFill>
              <a:latin typeface="Rockwell"/>
              <a:ea typeface="Calibri"/>
              <a:cs typeface="Times New Roman"/>
            </a:endParaRPr>
          </a:p>
          <a:p>
            <a:pPr algn="just"/>
            <a:r>
              <a:rPr lang="en-IN" sz="825" b="1" dirty="0">
                <a:latin typeface="Cambria" panose="02040503050406030204" pitchFamily="18" charset="0"/>
                <a:cs typeface="Times New Roman" panose="02020603050405020304" pitchFamily="18" charset="0"/>
              </a:rPr>
              <a:t>#Need to take exemption from CSEET </a:t>
            </a:r>
          </a:p>
          <a:p>
            <a:pPr algn="just"/>
            <a:r>
              <a:rPr lang="en-IN" sz="1400" b="1" dirty="0">
                <a:solidFill>
                  <a:srgbClr val="002060"/>
                </a:solidFill>
                <a:latin typeface="Cambria" panose="02040503050406030204" pitchFamily="18" charset="0"/>
                <a:cs typeface="Times New Roman" panose="02020603050405020304" pitchFamily="18" charset="0"/>
              </a:rPr>
              <a:t>Selection Process</a:t>
            </a:r>
          </a:p>
          <a:p>
            <a:pPr algn="just"/>
            <a:r>
              <a:rPr lang="en-IN" sz="1100" dirty="0">
                <a:solidFill>
                  <a:schemeClr val="tx2">
                    <a:lumMod val="75000"/>
                  </a:schemeClr>
                </a:solidFill>
                <a:latin typeface="Rockwell"/>
                <a:ea typeface="Calibri"/>
                <a:cs typeface="Times New Roman"/>
              </a:rPr>
              <a:t>Students who fulfils above criteria needs to undergo following as may be adopted by CCGRT: </a:t>
            </a:r>
          </a:p>
          <a:p>
            <a:pPr algn="just"/>
            <a:endParaRPr lang="en-IN" sz="1100" dirty="0">
              <a:solidFill>
                <a:schemeClr val="tx2">
                  <a:lumMod val="75000"/>
                </a:schemeClr>
              </a:solidFill>
              <a:latin typeface="Rockwell"/>
              <a:ea typeface="Calibri"/>
              <a:cs typeface="Times New Roman"/>
            </a:endParaRPr>
          </a:p>
          <a:p>
            <a:pPr marL="214313" indent="-214313" algn="just">
              <a:buFont typeface="Arial" panose="020B0604020202020204" pitchFamily="34" charset="0"/>
              <a:buChar char="•"/>
            </a:pPr>
            <a:r>
              <a:rPr lang="en-IN" sz="1100" dirty="0">
                <a:solidFill>
                  <a:schemeClr val="tx2">
                    <a:lumMod val="75000"/>
                  </a:schemeClr>
                </a:solidFill>
                <a:latin typeface="Rockwell"/>
                <a:ea typeface="Calibri"/>
                <a:cs typeface="Times New Roman"/>
              </a:rPr>
              <a:t>Written Test</a:t>
            </a:r>
          </a:p>
          <a:p>
            <a:pPr marL="214313" indent="-214313" algn="just">
              <a:buFont typeface="Arial" panose="020B0604020202020204" pitchFamily="34" charset="0"/>
              <a:buChar char="•"/>
            </a:pPr>
            <a:r>
              <a:rPr lang="en-IN" sz="1100" dirty="0">
                <a:solidFill>
                  <a:schemeClr val="tx2">
                    <a:lumMod val="75000"/>
                  </a:schemeClr>
                </a:solidFill>
                <a:latin typeface="Rockwell"/>
                <a:ea typeface="Calibri"/>
                <a:cs typeface="Times New Roman"/>
              </a:rPr>
              <a:t>Group Discussion and</a:t>
            </a:r>
          </a:p>
          <a:p>
            <a:pPr marL="214313" indent="-214313" algn="just">
              <a:buFont typeface="Arial" panose="020B0604020202020204" pitchFamily="34" charset="0"/>
              <a:buChar char="•"/>
            </a:pPr>
            <a:r>
              <a:rPr lang="en-IN" sz="1100" dirty="0">
                <a:solidFill>
                  <a:schemeClr val="tx2">
                    <a:lumMod val="75000"/>
                  </a:schemeClr>
                </a:solidFill>
                <a:latin typeface="Rockwell"/>
                <a:ea typeface="Calibri"/>
                <a:cs typeface="Times New Roman"/>
              </a:rPr>
              <a:t>Personal Interview</a:t>
            </a:r>
          </a:p>
          <a:p>
            <a:pPr marL="214313" indent="-214313" algn="just">
              <a:buFont typeface="Arial" panose="020B0604020202020204" pitchFamily="34" charset="0"/>
              <a:buChar char="•"/>
            </a:pPr>
            <a:endParaRPr lang="en-IN" sz="1100" dirty="0">
              <a:solidFill>
                <a:schemeClr val="tx2">
                  <a:lumMod val="75000"/>
                </a:schemeClr>
              </a:solidFill>
              <a:latin typeface="Rockwell"/>
              <a:ea typeface="Calibri"/>
              <a:cs typeface="Times New Roman"/>
            </a:endParaRPr>
          </a:p>
          <a:p>
            <a:pPr marL="214313" indent="-214313" algn="just">
              <a:buFont typeface="Arial" panose="020B0604020202020204" pitchFamily="34" charset="0"/>
              <a:buChar char="•"/>
            </a:pPr>
            <a:r>
              <a:rPr lang="en-IN" sz="1100" dirty="0">
                <a:solidFill>
                  <a:schemeClr val="tx2">
                    <a:lumMod val="75000"/>
                  </a:schemeClr>
                </a:solidFill>
                <a:latin typeface="Rockwell"/>
                <a:ea typeface="Calibri"/>
                <a:cs typeface="Times New Roman"/>
              </a:rPr>
              <a:t>Visit </a:t>
            </a:r>
            <a:r>
              <a:rPr lang="en-IN" sz="1100" dirty="0">
                <a:solidFill>
                  <a:schemeClr val="tx2">
                    <a:lumMod val="75000"/>
                  </a:schemeClr>
                </a:solidFill>
                <a:latin typeface="Rockwell"/>
                <a:ea typeface="Calibri"/>
                <a:cs typeface="Times New Roman"/>
                <a:hlinkClick r:id="rId2"/>
              </a:rPr>
              <a:t>www.icsi.edu</a:t>
            </a:r>
            <a:r>
              <a:rPr lang="en-IN" sz="1100" dirty="0">
                <a:solidFill>
                  <a:schemeClr val="tx2">
                    <a:lumMod val="75000"/>
                  </a:schemeClr>
                </a:solidFill>
                <a:latin typeface="Rockwell"/>
                <a:ea typeface="Calibri"/>
                <a:cs typeface="Times New Roman"/>
              </a:rPr>
              <a:t> for further information.</a:t>
            </a:r>
          </a:p>
          <a:p>
            <a:pPr algn="just"/>
            <a:endParaRPr lang="en-IN" sz="1050" dirty="0">
              <a:latin typeface="Cambria" panose="02040503050406030204" pitchFamily="18" charset="0"/>
              <a:cs typeface="Times New Roman" panose="02020603050405020304" pitchFamily="18" charset="0"/>
            </a:endParaRPr>
          </a:p>
          <a:p>
            <a:pPr marL="214313" indent="-214313" algn="just">
              <a:buFont typeface="Arial" panose="020B0604020202020204" pitchFamily="34" charset="0"/>
              <a:buChar char="•"/>
            </a:pPr>
            <a:endParaRPr lang="en-IN" sz="1050" dirty="0">
              <a:latin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933518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200620" y="548680"/>
            <a:ext cx="7560840" cy="584775"/>
          </a:xfrm>
          <a:prstGeom prst="rect">
            <a:avLst/>
          </a:prstGeom>
        </p:spPr>
        <p:txBody>
          <a:bodyPr wrap="square">
            <a:spAutoFit/>
          </a:bodyPr>
          <a:lstStyle/>
          <a:p>
            <a:r>
              <a:rPr lang="en-IN" sz="3200" dirty="0">
                <a:solidFill>
                  <a:srgbClr val="002060"/>
                </a:solidFill>
              </a:rPr>
              <a:t>One Day Mandatory Orientation Programme</a:t>
            </a:r>
            <a:endParaRPr lang="en-IN" sz="3200" dirty="0"/>
          </a:p>
        </p:txBody>
      </p:sp>
      <p:pic>
        <p:nvPicPr>
          <p:cNvPr id="6" name="Picture 5">
            <a:extLst>
              <a:ext uri="{FF2B5EF4-FFF2-40B4-BE49-F238E27FC236}">
                <a16:creationId xmlns:a16="http://schemas.microsoft.com/office/drawing/2014/main" id="{59C6CF6C-E1B1-4FB6-A80C-3CD650A816F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
        <p:nvSpPr>
          <p:cNvPr id="2" name="Rectangle 1"/>
          <p:cNvSpPr/>
          <p:nvPr/>
        </p:nvSpPr>
        <p:spPr>
          <a:xfrm>
            <a:off x="195313" y="4245747"/>
            <a:ext cx="8769175" cy="1685077"/>
          </a:xfrm>
          <a:prstGeom prst="rect">
            <a:avLst/>
          </a:prstGeom>
        </p:spPr>
        <p:txBody>
          <a:bodyPr wrap="square">
            <a:spAutoFit/>
          </a:bodyPr>
          <a:lstStyle/>
          <a:p>
            <a:pPr marR="60325" algn="just">
              <a:lnSpc>
                <a:spcPct val="115000"/>
              </a:lnSpc>
              <a:spcBef>
                <a:spcPts val="970"/>
              </a:spcBef>
              <a:spcAft>
                <a:spcPts val="0"/>
              </a:spcAft>
            </a:pPr>
            <a:r>
              <a:rPr lang="en-IN" dirty="0">
                <a:latin typeface="Bookman Old Style" panose="02050604050505020204" pitchFamily="18" charset="0"/>
                <a:ea typeface="Calibri" panose="020F0502020204030204" pitchFamily="34" charset="0"/>
                <a:cs typeface="Times New Roman" panose="02020603050405020304" pitchFamily="18" charset="0"/>
              </a:rPr>
              <a:t>The objective of the Orientation Programme </a:t>
            </a:r>
            <a:r>
              <a:rPr lang="en-US" dirty="0">
                <a:latin typeface="Bookman Old Style" panose="02050604050505020204" pitchFamily="18" charset="0"/>
                <a:ea typeface="Calibri" panose="020F0502020204030204" pitchFamily="34" charset="0"/>
                <a:cs typeface="Times New Roman" panose="02020603050405020304" pitchFamily="18" charset="0"/>
              </a:rPr>
              <a:t>is to apprise the newly admitted students to know about their Institute, role &amp; responsibility of a Company Secretary, scheme of studies, course curriculum, duration of the </a:t>
            </a:r>
            <a:r>
              <a:rPr lang="en-US" dirty="0" err="1">
                <a:latin typeface="Bookman Old Style" panose="02050604050505020204" pitchFamily="18" charset="0"/>
                <a:ea typeface="Calibri" panose="020F0502020204030204" pitchFamily="34" charset="0"/>
                <a:cs typeface="Times New Roman" panose="02020603050405020304" pitchFamily="18" charset="0"/>
              </a:rPr>
              <a:t>programme</a:t>
            </a:r>
            <a:r>
              <a:rPr lang="en-US" dirty="0">
                <a:latin typeface="Bookman Old Style" panose="02050604050505020204" pitchFamily="18" charset="0"/>
                <a:ea typeface="Calibri" panose="020F0502020204030204" pitchFamily="34" charset="0"/>
                <a:cs typeface="Times New Roman" panose="02020603050405020304" pitchFamily="18" charset="0"/>
              </a:rPr>
              <a:t>, examination pattern, modalities of practical training, skills and aptitude required to be a CS, how to be a successful professional etc.</a:t>
            </a:r>
            <a:endParaRPr lang="en-IN" sz="16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5220072" y="1324903"/>
            <a:ext cx="3779911" cy="2824177"/>
          </a:xfrm>
          <a:prstGeom prst="rect">
            <a:avLst/>
          </a:prstGeom>
        </p:spPr>
      </p:pic>
      <p:sp>
        <p:nvSpPr>
          <p:cNvPr id="8" name="Rectangle 7"/>
          <p:cNvSpPr/>
          <p:nvPr/>
        </p:nvSpPr>
        <p:spPr>
          <a:xfrm>
            <a:off x="195313" y="1158235"/>
            <a:ext cx="5024759" cy="3087512"/>
          </a:xfrm>
          <a:prstGeom prst="rect">
            <a:avLst/>
          </a:prstGeom>
        </p:spPr>
        <p:txBody>
          <a:bodyPr wrap="square">
            <a:spAutoFit/>
          </a:bodyPr>
          <a:lstStyle/>
          <a:p>
            <a:pPr marR="60325" algn="just">
              <a:lnSpc>
                <a:spcPct val="115000"/>
              </a:lnSpc>
              <a:spcBef>
                <a:spcPts val="970"/>
              </a:spcBef>
              <a:spcAft>
                <a:spcPts val="0"/>
              </a:spcAft>
            </a:pPr>
            <a:r>
              <a:rPr lang="en-IN" dirty="0">
                <a:latin typeface="Bookman Old Style" panose="02050604050505020204" pitchFamily="18" charset="0"/>
                <a:ea typeface="Calibri" panose="020F0502020204030204" pitchFamily="34" charset="0"/>
                <a:cs typeface="Times New Roman" panose="02020603050405020304" pitchFamily="18" charset="0"/>
              </a:rPr>
              <a:t>The Institute has introduced one day mandatory orientation programme for executive and foundation students’ </a:t>
            </a:r>
            <a:r>
              <a:rPr lang="en-IN" dirty="0" err="1">
                <a:latin typeface="Bookman Old Style" panose="02050604050505020204" pitchFamily="18" charset="0"/>
                <a:ea typeface="Calibri" panose="020F0502020204030204" pitchFamily="34" charset="0"/>
                <a:cs typeface="Times New Roman" panose="02020603050405020304" pitchFamily="18" charset="0"/>
              </a:rPr>
              <a:t>w.e.f</a:t>
            </a:r>
            <a:r>
              <a:rPr lang="en-IN" dirty="0">
                <a:latin typeface="Bookman Old Style" panose="02050604050505020204" pitchFamily="18" charset="0"/>
                <a:ea typeface="Calibri" panose="020F0502020204030204" pitchFamily="34" charset="0"/>
                <a:cs typeface="Times New Roman" panose="02020603050405020304" pitchFamily="18" charset="0"/>
              </a:rPr>
              <a:t>. 1</a:t>
            </a:r>
            <a:r>
              <a:rPr lang="en-IN" baseline="30000" dirty="0">
                <a:latin typeface="Bookman Old Style" panose="02050604050505020204" pitchFamily="18" charset="0"/>
                <a:ea typeface="Calibri" panose="020F0502020204030204" pitchFamily="34" charset="0"/>
                <a:cs typeface="Times New Roman" panose="02020603050405020304" pitchFamily="18" charset="0"/>
              </a:rPr>
              <a:t>st</a:t>
            </a:r>
            <a:r>
              <a:rPr lang="en-IN" dirty="0">
                <a:latin typeface="Bookman Old Style" panose="02050604050505020204" pitchFamily="18" charset="0"/>
                <a:ea typeface="Calibri" panose="020F0502020204030204" pitchFamily="34" charset="0"/>
                <a:cs typeface="Times New Roman" panose="02020603050405020304" pitchFamily="18" charset="0"/>
              </a:rPr>
              <a:t> June, 2019. </a:t>
            </a:r>
            <a:endParaRPr lang="en-IN" sz="1600" dirty="0">
              <a:latin typeface="Bookman Old Style" panose="02050604050505020204" pitchFamily="18" charset="0"/>
              <a:ea typeface="Calibri" panose="020F0502020204030204" pitchFamily="34" charset="0"/>
              <a:cs typeface="Times New Roman" panose="02020603050405020304" pitchFamily="18" charset="0"/>
            </a:endParaRPr>
          </a:p>
          <a:p>
            <a:pPr marR="60325" algn="just">
              <a:lnSpc>
                <a:spcPct val="115000"/>
              </a:lnSpc>
              <a:spcBef>
                <a:spcPts val="970"/>
              </a:spcBef>
              <a:spcAft>
                <a:spcPts val="0"/>
              </a:spcAft>
            </a:pPr>
            <a:r>
              <a:rPr lang="en-IN" dirty="0">
                <a:latin typeface="Bookman Old Style" panose="02050604050505020204" pitchFamily="18" charset="0"/>
                <a:ea typeface="Calibri" panose="020F0502020204030204" pitchFamily="34" charset="0"/>
                <a:cs typeface="Times New Roman" panose="02020603050405020304" pitchFamily="18" charset="0"/>
              </a:rPr>
              <a:t>The students getting registered in CS Course on or after 1</a:t>
            </a:r>
            <a:r>
              <a:rPr lang="en-IN" baseline="30000" dirty="0">
                <a:latin typeface="Bookman Old Style" panose="02050604050505020204" pitchFamily="18" charset="0"/>
                <a:ea typeface="Calibri" panose="020F0502020204030204" pitchFamily="34" charset="0"/>
                <a:cs typeface="Times New Roman" panose="02020603050405020304" pitchFamily="18" charset="0"/>
              </a:rPr>
              <a:t>st</a:t>
            </a:r>
            <a:r>
              <a:rPr lang="en-IN" dirty="0">
                <a:latin typeface="Bookman Old Style" panose="02050604050505020204" pitchFamily="18" charset="0"/>
                <a:ea typeface="Calibri" panose="020F0502020204030204" pitchFamily="34" charset="0"/>
                <a:cs typeface="Times New Roman" panose="02020603050405020304" pitchFamily="18" charset="0"/>
              </a:rPr>
              <a:t> June, 2019 are required to undergo One Day Orientation Programme before their enrolment in the Examination. </a:t>
            </a:r>
            <a:endParaRPr lang="en-IN" sz="1600" dirty="0">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0549818"/>
      </p:ext>
    </p:extLst>
  </p:cSld>
  <p:clrMapOvr>
    <a:masterClrMapping/>
  </p:clrMapOvr>
  <p:transition spd="slow" advClick="0"/>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4D10E-DAFC-49CB-8B97-40C6930B496B}"/>
              </a:ext>
            </a:extLst>
          </p:cNvPr>
          <p:cNvSpPr>
            <a:spLocks noGrp="1"/>
          </p:cNvSpPr>
          <p:nvPr>
            <p:ph type="title"/>
          </p:nvPr>
        </p:nvSpPr>
        <p:spPr>
          <a:xfrm>
            <a:off x="1435101" y="1131094"/>
            <a:ext cx="6108699" cy="994172"/>
          </a:xfrm>
        </p:spPr>
        <p:txBody>
          <a:bodyPr>
            <a:normAutofit/>
          </a:bodyPr>
          <a:lstStyle/>
          <a:p>
            <a:pPr algn="ctr"/>
            <a:r>
              <a:rPr lang="en-IN" sz="2000" dirty="0">
                <a:latin typeface="Bookman Old Style" panose="02050604050505020204" pitchFamily="18" charset="0"/>
                <a:ea typeface="Calibri" panose="020F0502020204030204" pitchFamily="34" charset="0"/>
                <a:cs typeface="Times New Roman" panose="02020603050405020304" pitchFamily="18" charset="0"/>
              </a:rPr>
              <a:t>Placement Support to CS Professionals</a:t>
            </a:r>
            <a:br>
              <a:rPr lang="en-IN" sz="2000" dirty="0">
                <a:latin typeface="Bookman Old Style" panose="02050604050505020204" pitchFamily="18" charset="0"/>
                <a:ea typeface="Calibri" panose="020F0502020204030204" pitchFamily="34" charset="0"/>
                <a:cs typeface="Times New Roman" panose="02020603050405020304" pitchFamily="18" charset="0"/>
              </a:rPr>
            </a:br>
            <a:r>
              <a:rPr lang="en-IN" sz="2000" dirty="0">
                <a:latin typeface="Bookman Old Style" panose="02050604050505020204" pitchFamily="18" charset="0"/>
                <a:ea typeface="Calibri" panose="020F0502020204030204" pitchFamily="34" charset="0"/>
                <a:cs typeface="Times New Roman" panose="02020603050405020304" pitchFamily="18" charset="0"/>
              </a:rPr>
              <a:t>ICSI has a dedicated Placement Cell for:</a:t>
            </a:r>
            <a:endParaRPr lang="en-US" sz="2000" dirty="0">
              <a:latin typeface="Bookman Old Style" panose="02050604050505020204" pitchFamily="18" charset="0"/>
            </a:endParaRPr>
          </a:p>
        </p:txBody>
      </p:sp>
      <p:sp>
        <p:nvSpPr>
          <p:cNvPr id="14" name="Rectangle 13">
            <a:extLst>
              <a:ext uri="{FF2B5EF4-FFF2-40B4-BE49-F238E27FC236}">
                <a16:creationId xmlns:a16="http://schemas.microsoft.com/office/drawing/2014/main" id="{FF0330B1-AAAC-427D-8A95-40380162B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57250"/>
            <a:ext cx="94593" cy="5143500"/>
          </a:xfrm>
          <a:prstGeom prst="rect">
            <a:avLst/>
          </a:prstGeom>
          <a:solidFill>
            <a:srgbClr val="4472C4"/>
          </a:solidFill>
          <a:ln w="12700" cap="flat" cmpd="sng" algn="ctr">
            <a:noFill/>
            <a:prstDash val="solid"/>
            <a:miter lim="800000"/>
          </a:ln>
          <a:effectLst/>
        </p:spPr>
        <p:txBody>
          <a:bodyPr rtlCol="0" anchor="ctr"/>
          <a:lstStyle/>
          <a:p>
            <a:pPr algn="ctr" defTabSz="685800">
              <a:defRPr/>
            </a:pPr>
            <a:endParaRPr lang="en-US" sz="1350" kern="0">
              <a:solidFill>
                <a:prstClr val="white"/>
              </a:solidFill>
              <a:latin typeface="Calibri" panose="020F0502020204030204"/>
            </a:endParaRPr>
          </a:p>
        </p:txBody>
      </p:sp>
      <p:graphicFrame>
        <p:nvGraphicFramePr>
          <p:cNvPr id="5" name="Content Placeholder 2">
            <a:extLst>
              <a:ext uri="{FF2B5EF4-FFF2-40B4-BE49-F238E27FC236}">
                <a16:creationId xmlns:a16="http://schemas.microsoft.com/office/drawing/2014/main" id="{A845D871-5058-4378-B28B-DA2F41F38C38}"/>
              </a:ext>
            </a:extLst>
          </p:cNvPr>
          <p:cNvGraphicFramePr>
            <a:graphicFrameLocks noGrp="1"/>
          </p:cNvGraphicFramePr>
          <p:nvPr>
            <p:ph idx="1"/>
          </p:nvPr>
        </p:nvGraphicFramePr>
        <p:xfrm>
          <a:off x="628650" y="2226469"/>
          <a:ext cx="7886700" cy="32635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96873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parbhat\Desktop\ICSI Image amination\Placement &amp; Pay Package\img14.jpg"/>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artisticCement/>
                    </a14:imgEffect>
                  </a14:imgLayer>
                </a14:imgProps>
              </a:ext>
            </a:extLst>
          </a:blip>
          <a:srcRect t="10101" r="42913" b="1701"/>
          <a:stretch/>
        </p:blipFill>
        <p:spPr bwMode="auto">
          <a:xfrm>
            <a:off x="288032" y="1196752"/>
            <a:ext cx="4283968" cy="496397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8" name="TextBox 7"/>
          <p:cNvSpPr txBox="1"/>
          <p:nvPr/>
        </p:nvSpPr>
        <p:spPr>
          <a:xfrm>
            <a:off x="2087824" y="332656"/>
            <a:ext cx="4428392" cy="584775"/>
          </a:xfrm>
          <a:prstGeom prst="rect">
            <a:avLst/>
          </a:prstGeom>
          <a:noFill/>
        </p:spPr>
        <p:txBody>
          <a:bodyPr wrap="none" rtlCol="0">
            <a:spAutoFit/>
          </a:bodyPr>
          <a:lstStyle/>
          <a:p>
            <a:r>
              <a:rPr lang="en-US" sz="3200" dirty="0">
                <a:solidFill>
                  <a:schemeClr val="tx2">
                    <a:lumMod val="75000"/>
                  </a:schemeClr>
                </a:solidFill>
                <a:latin typeface="+mj-lt"/>
              </a:rPr>
              <a:t>Placement &amp; Pay Package</a:t>
            </a:r>
          </a:p>
        </p:txBody>
      </p:sp>
      <p:sp>
        <p:nvSpPr>
          <p:cNvPr id="9" name="TextBox 8"/>
          <p:cNvSpPr txBox="1"/>
          <p:nvPr/>
        </p:nvSpPr>
        <p:spPr>
          <a:xfrm>
            <a:off x="4572000" y="1608470"/>
            <a:ext cx="4392488" cy="3908762"/>
          </a:xfrm>
          <a:prstGeom prst="rect">
            <a:avLst/>
          </a:prstGeom>
          <a:noFill/>
        </p:spPr>
        <p:txBody>
          <a:bodyPr wrap="square" rtlCol="0">
            <a:spAutoFit/>
          </a:bodyPr>
          <a:lstStyle/>
          <a:p>
            <a:pPr marL="234950" indent="-234950" algn="just">
              <a:spcBef>
                <a:spcPts val="3000"/>
              </a:spcBef>
              <a:tabLst>
                <a:tab pos="234950" algn="l"/>
              </a:tabLst>
            </a:pPr>
            <a:r>
              <a:rPr lang="en-US" sz="1650" dirty="0">
                <a:solidFill>
                  <a:schemeClr val="tx2"/>
                </a:solidFill>
                <a:latin typeface="Zurich Cn BT" pitchFamily="34" charset="0"/>
              </a:rPr>
              <a:t>•	</a:t>
            </a:r>
            <a:r>
              <a:rPr lang="en-US" sz="1600" dirty="0">
                <a:solidFill>
                  <a:schemeClr val="tx2">
                    <a:lumMod val="75000"/>
                  </a:schemeClr>
                </a:solidFill>
              </a:rPr>
              <a:t>In recent campus interviews, the meritorious students, having become fresh Company Secretaries, were picked up by regulators and reputed companies at very attractive starting salaries. </a:t>
            </a:r>
          </a:p>
          <a:p>
            <a:pPr marL="234950" indent="-234950" algn="just">
              <a:spcBef>
                <a:spcPts val="3000"/>
              </a:spcBef>
              <a:tabLst>
                <a:tab pos="234950" algn="l"/>
              </a:tabLst>
            </a:pPr>
            <a:r>
              <a:rPr lang="en-US" sz="1650" dirty="0">
                <a:solidFill>
                  <a:schemeClr val="tx2"/>
                </a:solidFill>
                <a:latin typeface="Zurich Cn BT" pitchFamily="34" charset="0"/>
              </a:rPr>
              <a:t>•	</a:t>
            </a:r>
            <a:r>
              <a:rPr lang="en-US" sz="1600" dirty="0">
                <a:solidFill>
                  <a:schemeClr val="tx2">
                    <a:lumMod val="75000"/>
                  </a:schemeClr>
                </a:solidFill>
              </a:rPr>
              <a:t>In the large corporate and multi-national companies, they are attracting huge pay packages ranging between Rs. 25 lacs and                 </a:t>
            </a:r>
            <a:r>
              <a:rPr lang="en-US" sz="1600" dirty="0" err="1">
                <a:solidFill>
                  <a:schemeClr val="tx2">
                    <a:lumMod val="75000"/>
                  </a:schemeClr>
                </a:solidFill>
              </a:rPr>
              <a:t>Rs</a:t>
            </a:r>
            <a:r>
              <a:rPr lang="en-US" sz="1600" dirty="0">
                <a:solidFill>
                  <a:schemeClr val="tx2">
                    <a:lumMod val="75000"/>
                  </a:schemeClr>
                </a:solidFill>
              </a:rPr>
              <a:t>. 1 crore per annum.</a:t>
            </a:r>
          </a:p>
          <a:p>
            <a:pPr marL="234950" indent="-234950" algn="just">
              <a:spcBef>
                <a:spcPts val="3000"/>
              </a:spcBef>
              <a:tabLst>
                <a:tab pos="234950" algn="l"/>
              </a:tabLst>
            </a:pPr>
            <a:r>
              <a:rPr lang="en-US" sz="1650" dirty="0">
                <a:solidFill>
                  <a:schemeClr val="tx2"/>
                </a:solidFill>
                <a:latin typeface="Zurich Cn BT" pitchFamily="34" charset="0"/>
              </a:rPr>
              <a:t>•	</a:t>
            </a:r>
            <a:r>
              <a:rPr lang="en-US" sz="1600" dirty="0">
                <a:solidFill>
                  <a:schemeClr val="tx2">
                    <a:lumMod val="75000"/>
                  </a:schemeClr>
                </a:solidFill>
              </a:rPr>
              <a:t>Salary packages, of course, depend upon the capabilities and capacities of a person and vary from sector to sector. </a:t>
            </a:r>
          </a:p>
        </p:txBody>
      </p:sp>
      <p:pic>
        <p:nvPicPr>
          <p:cNvPr id="6" name="Picture 5">
            <a:extLst>
              <a:ext uri="{FF2B5EF4-FFF2-40B4-BE49-F238E27FC236}">
                <a16:creationId xmlns:a16="http://schemas.microsoft.com/office/drawing/2014/main" id="{8E3B1E1C-0682-48FD-A95F-9541005DE5B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Tree>
    <p:extLst>
      <p:ext uri="{BB962C8B-B14F-4D97-AF65-F5344CB8AC3E}">
        <p14:creationId xmlns:p14="http://schemas.microsoft.com/office/powerpoint/2010/main" val="330957185"/>
      </p:ext>
    </p:extLst>
  </p:cSld>
  <p:clrMapOvr>
    <a:masterClrMapping/>
  </p:clrMapOvr>
  <p:transition spd="slow" advClick="0"/>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parbhat\Downloads\di9Xjja4T.png"/>
          <p:cNvPicPr>
            <a:picLocks noChangeAspect="1" noChangeArrowheads="1"/>
          </p:cNvPicPr>
          <p:nvPr/>
        </p:nvPicPr>
        <p:blipFill>
          <a:blip r:embed="rId2" cstate="print">
            <a:biLevel thresh="75000"/>
            <a:extLst>
              <a:ext uri="{BEBA8EAE-BF5A-486C-A8C5-ECC9F3942E4B}">
                <a14:imgProps xmlns:a14="http://schemas.microsoft.com/office/drawing/2010/main">
                  <a14:imgLayer r:embed="rId3">
                    <a14:imgEffect>
                      <a14:artisticPencilSketch/>
                    </a14:imgEffect>
                  </a14:imgLayer>
                </a14:imgProps>
              </a:ext>
            </a:extLst>
          </a:blip>
          <a:srcRect/>
          <a:stretch>
            <a:fillRect/>
          </a:stretch>
        </p:blipFill>
        <p:spPr bwMode="auto">
          <a:xfrm>
            <a:off x="1016273" y="764704"/>
            <a:ext cx="6796087" cy="5980828"/>
          </a:xfrm>
          <a:prstGeom prst="rect">
            <a:avLst/>
          </a:prstGeom>
          <a:noFill/>
        </p:spPr>
      </p:pic>
      <p:sp>
        <p:nvSpPr>
          <p:cNvPr id="9" name="TextBox 8"/>
          <p:cNvSpPr txBox="1"/>
          <p:nvPr/>
        </p:nvSpPr>
        <p:spPr>
          <a:xfrm>
            <a:off x="1886829" y="116632"/>
            <a:ext cx="5523435" cy="584775"/>
          </a:xfrm>
          <a:prstGeom prst="rect">
            <a:avLst/>
          </a:prstGeom>
        </p:spPr>
        <p:txBody>
          <a:bodyPr wrap="square">
            <a:spAutoFit/>
          </a:bodyPr>
          <a:lstStyle>
            <a:defPPr>
              <a:defRPr lang="en-US"/>
            </a:defPPr>
            <a:lvl1pPr>
              <a:defRPr sz="3200" b="1">
                <a:solidFill>
                  <a:srgbClr val="002060"/>
                </a:solidFill>
              </a:defRPr>
            </a:lvl1pPr>
          </a:lstStyle>
          <a:p>
            <a:r>
              <a:rPr lang="en-US" b="0" dirty="0"/>
              <a:t>Pre-Membership Training</a:t>
            </a:r>
          </a:p>
        </p:txBody>
      </p:sp>
      <p:sp>
        <p:nvSpPr>
          <p:cNvPr id="12" name="TextBox 11"/>
          <p:cNvSpPr txBox="1"/>
          <p:nvPr/>
        </p:nvSpPr>
        <p:spPr>
          <a:xfrm>
            <a:off x="1970531" y="1214422"/>
            <a:ext cx="5673303" cy="1384995"/>
          </a:xfrm>
          <a:prstGeom prst="rect">
            <a:avLst/>
          </a:prstGeom>
          <a:noFill/>
        </p:spPr>
        <p:txBody>
          <a:bodyPr wrap="square" rtlCol="0">
            <a:spAutoFit/>
          </a:bodyPr>
          <a:lstStyle/>
          <a:p>
            <a:pPr>
              <a:buFont typeface="Arial" pitchFamily="34" charset="0"/>
              <a:buChar char="•"/>
            </a:pPr>
            <a:r>
              <a:rPr lang="en-US" b="1" dirty="0">
                <a:solidFill>
                  <a:srgbClr val="FFFF00"/>
                </a:solidFill>
                <a:effectLst>
                  <a:outerShdw blurRad="38100" dist="38100" dir="2700000" algn="tl">
                    <a:srgbClr val="000000">
                      <a:alpha val="43137"/>
                    </a:srgbClr>
                  </a:outerShdw>
                </a:effectLst>
                <a:latin typeface="Zurich Cn BT" pitchFamily="34" charset="0"/>
              </a:rPr>
              <a:t> 1 month Executive Development </a:t>
            </a:r>
            <a:r>
              <a:rPr lang="en-US" b="1" dirty="0" err="1">
                <a:solidFill>
                  <a:srgbClr val="FFFF00"/>
                </a:solidFill>
                <a:effectLst>
                  <a:outerShdw blurRad="38100" dist="38100" dir="2700000" algn="tl">
                    <a:srgbClr val="000000">
                      <a:alpha val="43137"/>
                    </a:srgbClr>
                  </a:outerShdw>
                </a:effectLst>
                <a:latin typeface="Zurich Cn BT" pitchFamily="34" charset="0"/>
              </a:rPr>
              <a:t>Programme</a:t>
            </a:r>
            <a:r>
              <a:rPr lang="en-US" b="1" dirty="0">
                <a:solidFill>
                  <a:srgbClr val="FFFF00"/>
                </a:solidFill>
                <a:effectLst>
                  <a:outerShdw blurRad="38100" dist="38100" dir="2700000" algn="tl">
                    <a:srgbClr val="000000">
                      <a:alpha val="43137"/>
                    </a:srgbClr>
                  </a:outerShdw>
                </a:effectLst>
                <a:latin typeface="Zurich Cn BT" pitchFamily="34" charset="0"/>
              </a:rPr>
              <a:t> </a:t>
            </a:r>
          </a:p>
          <a:p>
            <a:r>
              <a:rPr lang="en-IN" sz="1600" b="1" i="1" dirty="0">
                <a:solidFill>
                  <a:srgbClr val="FFFF00"/>
                </a:solidFill>
                <a:effectLst>
                  <a:outerShdw blurRad="38100" dist="38100" dir="2700000" algn="tl">
                    <a:srgbClr val="000000">
                      <a:alpha val="43137"/>
                    </a:srgbClr>
                  </a:outerShdw>
                </a:effectLst>
                <a:latin typeface="Zurich Cn BT" pitchFamily="34" charset="0"/>
              </a:rPr>
              <a:t>    (15 days online mode 15 days classroom mode)</a:t>
            </a:r>
          </a:p>
          <a:p>
            <a:endParaRPr lang="en-IN" sz="1600" b="1" i="1" dirty="0">
              <a:solidFill>
                <a:srgbClr val="FFFF00"/>
              </a:solidFill>
              <a:effectLst>
                <a:outerShdw blurRad="38100" dist="38100" dir="2700000" algn="tl">
                  <a:srgbClr val="000000">
                    <a:alpha val="43137"/>
                  </a:srgbClr>
                </a:outerShdw>
              </a:effectLst>
              <a:latin typeface="Zurich Cn BT" pitchFamily="34" charset="0"/>
            </a:endParaRPr>
          </a:p>
          <a:p>
            <a:pPr>
              <a:buFont typeface="Arial" pitchFamily="34" charset="0"/>
              <a:buChar char="•"/>
            </a:pPr>
            <a:r>
              <a:rPr lang="en-GB" b="1" dirty="0">
                <a:solidFill>
                  <a:srgbClr val="FFFF00"/>
                </a:solidFill>
                <a:effectLst>
                  <a:outerShdw blurRad="38100" dist="38100" dir="2700000" algn="tl">
                    <a:srgbClr val="000000">
                      <a:alpha val="43137"/>
                    </a:srgbClr>
                  </a:outerShdw>
                </a:effectLst>
                <a:latin typeface="Zurich Cn BT" pitchFamily="34" charset="0"/>
              </a:rPr>
              <a:t> 21 month  practical training with Industry/ PCS ** </a:t>
            </a:r>
            <a:endParaRPr lang="en-US" b="1" dirty="0">
              <a:solidFill>
                <a:prstClr val="white"/>
              </a:solidFill>
              <a:effectLst>
                <a:outerShdw blurRad="38100" dist="38100" dir="2700000" algn="tl">
                  <a:srgbClr val="000000">
                    <a:alpha val="43137"/>
                  </a:srgbClr>
                </a:outerShdw>
              </a:effectLst>
              <a:latin typeface="Zurich Cn BT" pitchFamily="34" charset="0"/>
            </a:endParaRPr>
          </a:p>
          <a:p>
            <a:r>
              <a:rPr lang="en-IN" sz="1600" b="1" i="1" dirty="0">
                <a:solidFill>
                  <a:srgbClr val="FF0000"/>
                </a:solidFill>
                <a:effectLst>
                  <a:outerShdw blurRad="38100" dist="38100" dir="2700000" algn="tl">
                    <a:srgbClr val="000000">
                      <a:alpha val="43137"/>
                    </a:srgbClr>
                  </a:outerShdw>
                </a:effectLst>
                <a:latin typeface="Zurich Cn BT" pitchFamily="34" charset="0"/>
              </a:rPr>
              <a:t>(after completing Executive Programme)</a:t>
            </a:r>
            <a:endParaRPr lang="en-US" sz="1600" b="1" i="1" dirty="0">
              <a:solidFill>
                <a:srgbClr val="FF0000"/>
              </a:solidFill>
              <a:effectLst>
                <a:outerShdw blurRad="38100" dist="38100" dir="2700000" algn="tl">
                  <a:srgbClr val="000000">
                    <a:alpha val="43137"/>
                  </a:srgbClr>
                </a:outerShdw>
              </a:effectLst>
              <a:latin typeface="Zurich Cn BT" pitchFamily="34" charset="0"/>
            </a:endParaRPr>
          </a:p>
        </p:txBody>
      </p:sp>
      <p:sp>
        <p:nvSpPr>
          <p:cNvPr id="13" name="TextBox 12"/>
          <p:cNvSpPr txBox="1"/>
          <p:nvPr/>
        </p:nvSpPr>
        <p:spPr>
          <a:xfrm>
            <a:off x="2081234" y="3140968"/>
            <a:ext cx="5562600" cy="923330"/>
          </a:xfrm>
          <a:prstGeom prst="rect">
            <a:avLst/>
          </a:prstGeom>
          <a:noFill/>
        </p:spPr>
        <p:txBody>
          <a:bodyPr wrap="square" rtlCol="0">
            <a:spAutoFit/>
          </a:bodyPr>
          <a:lstStyle/>
          <a:p>
            <a:r>
              <a:rPr lang="en-IN" b="1" dirty="0">
                <a:solidFill>
                  <a:srgbClr val="FFFF00"/>
                </a:solidFill>
                <a:effectLst>
                  <a:outerShdw blurRad="38100" dist="38100" dir="2700000" algn="tl">
                    <a:srgbClr val="000000">
                      <a:alpha val="43137"/>
                    </a:srgbClr>
                  </a:outerShdw>
                </a:effectLst>
                <a:latin typeface="Zurich Cn BT" pitchFamily="34" charset="0"/>
              </a:rPr>
              <a:t>1 month Residential Corporate Leadership Development Programme</a:t>
            </a:r>
          </a:p>
          <a:p>
            <a:r>
              <a:rPr lang="en-IN" sz="1600" b="1" i="1" dirty="0">
                <a:solidFill>
                  <a:srgbClr val="FF0000"/>
                </a:solidFill>
                <a:effectLst>
                  <a:outerShdw blurRad="38100" dist="38100" dir="2700000" algn="tl">
                    <a:srgbClr val="000000">
                      <a:alpha val="43137"/>
                    </a:srgbClr>
                  </a:outerShdw>
                </a:effectLst>
                <a:latin typeface="Zurich Cn BT" pitchFamily="34" charset="0"/>
              </a:rPr>
              <a:t>(after completing Professional Programme)</a:t>
            </a:r>
            <a:endParaRPr lang="en-US" sz="1600" b="1" i="1" dirty="0">
              <a:solidFill>
                <a:srgbClr val="FF0000"/>
              </a:solidFill>
              <a:effectLst>
                <a:outerShdw blurRad="38100" dist="38100" dir="2700000" algn="tl">
                  <a:srgbClr val="000000">
                    <a:alpha val="43137"/>
                  </a:srgbClr>
                </a:outerShdw>
              </a:effectLst>
              <a:latin typeface="Zurich Cn BT" pitchFamily="34" charset="0"/>
            </a:endParaRPr>
          </a:p>
        </p:txBody>
      </p:sp>
      <p:sp>
        <p:nvSpPr>
          <p:cNvPr id="14" name="TextBox 13"/>
          <p:cNvSpPr txBox="1"/>
          <p:nvPr/>
        </p:nvSpPr>
        <p:spPr>
          <a:xfrm>
            <a:off x="2100935" y="4225252"/>
            <a:ext cx="5135361" cy="646331"/>
          </a:xfrm>
          <a:prstGeom prst="rect">
            <a:avLst/>
          </a:prstGeom>
          <a:noFill/>
        </p:spPr>
        <p:txBody>
          <a:bodyPr wrap="square" rtlCol="0">
            <a:spAutoFit/>
          </a:bodyPr>
          <a:lstStyle/>
          <a:p>
            <a:pPr algn="ctr"/>
            <a:r>
              <a:rPr lang="en-US" b="1" i="1" dirty="0">
                <a:solidFill>
                  <a:srgbClr val="FFFF00"/>
                </a:solidFill>
                <a:effectLst>
                  <a:outerShdw blurRad="38100" dist="38100" dir="2700000" algn="tl">
                    <a:srgbClr val="000000">
                      <a:alpha val="43137"/>
                    </a:srgbClr>
                  </a:outerShdw>
                </a:effectLst>
                <a:latin typeface="Zurich Cn BT" pitchFamily="34" charset="0"/>
              </a:rPr>
              <a:t>**Exemption is granted if the candidates </a:t>
            </a:r>
          </a:p>
          <a:p>
            <a:pPr algn="ctr"/>
            <a:r>
              <a:rPr lang="en-US" b="1" i="1" dirty="0">
                <a:solidFill>
                  <a:srgbClr val="FFFF00"/>
                </a:solidFill>
                <a:effectLst>
                  <a:outerShdw blurRad="38100" dist="38100" dir="2700000" algn="tl">
                    <a:srgbClr val="000000">
                      <a:alpha val="43137"/>
                    </a:srgbClr>
                  </a:outerShdw>
                </a:effectLst>
                <a:latin typeface="Zurich Cn BT" pitchFamily="34" charset="0"/>
              </a:rPr>
              <a:t>possess practical experience</a:t>
            </a:r>
          </a:p>
        </p:txBody>
      </p:sp>
      <p:sp>
        <p:nvSpPr>
          <p:cNvPr id="11" name="TextBox 10"/>
          <p:cNvSpPr txBox="1"/>
          <p:nvPr/>
        </p:nvSpPr>
        <p:spPr>
          <a:xfrm>
            <a:off x="1857356" y="2273850"/>
            <a:ext cx="5495514" cy="369332"/>
          </a:xfrm>
          <a:prstGeom prst="rect">
            <a:avLst/>
          </a:prstGeom>
          <a:noFill/>
        </p:spPr>
        <p:txBody>
          <a:bodyPr wrap="square" rtlCol="0">
            <a:spAutoFit/>
          </a:bodyPr>
          <a:lstStyle/>
          <a:p>
            <a:pPr algn="r"/>
            <a:endParaRPr lang="en-US" b="1" dirty="0">
              <a:solidFill>
                <a:prstClr val="white"/>
              </a:solidFill>
              <a:effectLst>
                <a:outerShdw blurRad="38100" dist="38100" dir="2700000" algn="tl">
                  <a:srgbClr val="000000">
                    <a:alpha val="43137"/>
                  </a:srgbClr>
                </a:outerShdw>
              </a:effectLst>
              <a:latin typeface="Zurich Cn BT" pitchFamily="34" charset="0"/>
            </a:endParaRPr>
          </a:p>
        </p:txBody>
      </p:sp>
      <p:pic>
        <p:nvPicPr>
          <p:cNvPr id="7171" name="Picture 3" descr="C:\Users\parbhat\Desktop\ICSI Career Awareness Autorun in PPT\ICSI Image amination\PRE-MEMBERSHIP TRAINING\SS.png"/>
          <p:cNvPicPr>
            <a:picLocks noChangeAspect="1" noChangeArrowheads="1"/>
          </p:cNvPicPr>
          <p:nvPr/>
        </p:nvPicPr>
        <p:blipFill>
          <a:blip r:embed="rId4" cstate="print"/>
          <a:srcRect/>
          <a:stretch>
            <a:fillRect/>
          </a:stretch>
        </p:blipFill>
        <p:spPr bwMode="auto">
          <a:xfrm>
            <a:off x="1397273" y="1227556"/>
            <a:ext cx="573258" cy="365125"/>
          </a:xfrm>
          <a:prstGeom prst="rect">
            <a:avLst/>
          </a:prstGeom>
          <a:noFill/>
        </p:spPr>
      </p:pic>
      <p:pic>
        <p:nvPicPr>
          <p:cNvPr id="23" name="Picture 3" descr="C:\Users\parbhat\Desktop\ICSI Career Awareness Autorun in PPT\ICSI Image amination\PRE-MEMBERSHIP TRAINING\SS.png"/>
          <p:cNvPicPr>
            <a:picLocks noChangeAspect="1" noChangeArrowheads="1"/>
          </p:cNvPicPr>
          <p:nvPr/>
        </p:nvPicPr>
        <p:blipFill>
          <a:blip r:embed="rId4" cstate="print"/>
          <a:srcRect/>
          <a:stretch>
            <a:fillRect/>
          </a:stretch>
        </p:blipFill>
        <p:spPr bwMode="auto">
          <a:xfrm>
            <a:off x="1397273" y="3286124"/>
            <a:ext cx="573258" cy="365125"/>
          </a:xfrm>
          <a:prstGeom prst="rect">
            <a:avLst/>
          </a:prstGeom>
          <a:noFill/>
        </p:spPr>
      </p:pic>
      <p:pic>
        <p:nvPicPr>
          <p:cNvPr id="16" name="Picture 15">
            <a:extLst>
              <a:ext uri="{FF2B5EF4-FFF2-40B4-BE49-F238E27FC236}">
                <a16:creationId xmlns:a16="http://schemas.microsoft.com/office/drawing/2014/main" id="{95A47216-916E-47BF-BBF6-8BE9928D3F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Tree>
    <p:extLst>
      <p:ext uri="{BB962C8B-B14F-4D97-AF65-F5344CB8AC3E}">
        <p14:creationId xmlns:p14="http://schemas.microsoft.com/office/powerpoint/2010/main" val="746953150"/>
      </p:ext>
    </p:extLst>
  </p:cSld>
  <p:clrMapOvr>
    <a:masterClrMapping/>
  </p:clrMapOvr>
  <p:transition spd="slow"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
          <p:cNvSpPr>
            <a:spLocks noGrp="1"/>
          </p:cNvSpPr>
          <p:nvPr>
            <p:ph idx="4294967295"/>
          </p:nvPr>
        </p:nvSpPr>
        <p:spPr>
          <a:xfrm>
            <a:off x="467544" y="1485032"/>
            <a:ext cx="8208912" cy="5040312"/>
          </a:xfrm>
          <a:noFill/>
          <a:ln>
            <a:noFill/>
          </a:ln>
        </p:spPr>
        <p:style>
          <a:lnRef idx="1">
            <a:schemeClr val="accent3"/>
          </a:lnRef>
          <a:fillRef idx="2">
            <a:schemeClr val="accent3"/>
          </a:fillRef>
          <a:effectRef idx="1">
            <a:schemeClr val="accent3"/>
          </a:effectRef>
          <a:fontRef idx="minor">
            <a:schemeClr val="dk1"/>
          </a:fontRef>
        </p:style>
        <p:txBody>
          <a:bodyPr>
            <a:noAutofit/>
          </a:bodyPr>
          <a:lstStyle/>
          <a:p>
            <a:pPr algn="just" fontAlgn="base">
              <a:lnSpc>
                <a:spcPct val="110000"/>
              </a:lnSpc>
              <a:spcAft>
                <a:spcPct val="0"/>
              </a:spcAft>
              <a:buClr>
                <a:schemeClr val="accent1"/>
              </a:buClr>
              <a:buSzPct val="85000"/>
            </a:pPr>
            <a:r>
              <a:rPr lang="en-US" sz="1800" dirty="0">
                <a:solidFill>
                  <a:srgbClr val="002060"/>
                </a:solidFill>
                <a:cs typeface="Arial" panose="020B0604020202020204" pitchFamily="34" charset="0"/>
              </a:rPr>
              <a:t>ICSI has its  Headquarters at New Delhi and 4 Regional Councils at Chennai, Kolkata, Mumbai &amp; New Delhi, 72 Chapters, 1 Centre of Excellence and 1 Centre  for Corporate Governance Research &amp; Training spread all over India.</a:t>
            </a:r>
          </a:p>
          <a:p>
            <a:pPr algn="just" fontAlgn="base">
              <a:lnSpc>
                <a:spcPct val="110000"/>
              </a:lnSpc>
              <a:spcAft>
                <a:spcPct val="0"/>
              </a:spcAft>
              <a:buClr>
                <a:schemeClr val="accent1"/>
              </a:buClr>
              <a:buSzPct val="85000"/>
            </a:pPr>
            <a:endParaRPr lang="en-US" sz="1800" dirty="0">
              <a:solidFill>
                <a:srgbClr val="002060"/>
              </a:solidFill>
              <a:cs typeface="Arial" panose="020B0604020202020204" pitchFamily="34" charset="0"/>
            </a:endParaRPr>
          </a:p>
          <a:p>
            <a:pPr algn="just" fontAlgn="base">
              <a:lnSpc>
                <a:spcPct val="110000"/>
              </a:lnSpc>
              <a:spcAft>
                <a:spcPct val="0"/>
              </a:spcAft>
              <a:buClr>
                <a:schemeClr val="accent1"/>
              </a:buClr>
              <a:buSzPct val="85000"/>
            </a:pPr>
            <a:r>
              <a:rPr lang="en-US" sz="1800" dirty="0">
                <a:solidFill>
                  <a:srgbClr val="002060"/>
                </a:solidFill>
                <a:cs typeface="Arial" panose="020B0604020202020204" pitchFamily="34" charset="0"/>
              </a:rPr>
              <a:t>The Institute has on its rolls over 65,000 qualified members both in   Employment &amp; in practice.</a:t>
            </a:r>
          </a:p>
          <a:p>
            <a:pPr marL="0" indent="0" algn="just" fontAlgn="base">
              <a:lnSpc>
                <a:spcPct val="110000"/>
              </a:lnSpc>
              <a:spcAft>
                <a:spcPct val="0"/>
              </a:spcAft>
              <a:buClr>
                <a:schemeClr val="accent1"/>
              </a:buClr>
              <a:buSzPct val="85000"/>
              <a:buNone/>
            </a:pPr>
            <a:endParaRPr lang="en-US" sz="1800" dirty="0">
              <a:solidFill>
                <a:srgbClr val="002060"/>
              </a:solidFill>
              <a:cs typeface="Arial" panose="020B0604020202020204" pitchFamily="34" charset="0"/>
            </a:endParaRPr>
          </a:p>
          <a:p>
            <a:pPr algn="just" fontAlgn="base">
              <a:lnSpc>
                <a:spcPct val="110000"/>
              </a:lnSpc>
              <a:spcAft>
                <a:spcPct val="0"/>
              </a:spcAft>
              <a:buClr>
                <a:schemeClr val="accent1"/>
              </a:buClr>
              <a:buSzPct val="85000"/>
            </a:pPr>
            <a:r>
              <a:rPr lang="en-US" sz="1800" dirty="0">
                <a:solidFill>
                  <a:srgbClr val="002060"/>
                </a:solidFill>
                <a:cs typeface="Arial" panose="020B0604020202020204" pitchFamily="34" charset="0"/>
              </a:rPr>
              <a:t>About 3 lakh students are currently enrolled in the Company Secretaries Course.</a:t>
            </a:r>
          </a:p>
          <a:p>
            <a:pPr algn="just" fontAlgn="base">
              <a:lnSpc>
                <a:spcPct val="110000"/>
              </a:lnSpc>
              <a:spcAft>
                <a:spcPct val="0"/>
              </a:spcAft>
              <a:buClr>
                <a:schemeClr val="accent1"/>
              </a:buClr>
              <a:buSzPct val="85000"/>
            </a:pPr>
            <a:r>
              <a:rPr lang="en-US" sz="1800" dirty="0">
                <a:solidFill>
                  <a:srgbClr val="002060"/>
                </a:solidFill>
                <a:cs typeface="Arial" panose="020B0604020202020204" pitchFamily="34" charset="0"/>
              </a:rPr>
              <a:t>Conducts Examinations at around </a:t>
            </a:r>
            <a:r>
              <a:rPr lang="en-IN" sz="1800" dirty="0">
                <a:solidFill>
                  <a:srgbClr val="002060"/>
                </a:solidFill>
                <a:cs typeface="Arial" panose="020B0604020202020204" pitchFamily="34" charset="0"/>
              </a:rPr>
              <a:t>200 Examination Centres across the country and one Overseas Centre at Dubai.</a:t>
            </a:r>
          </a:p>
          <a:p>
            <a:pPr marL="0" indent="0" algn="just" fontAlgn="base">
              <a:lnSpc>
                <a:spcPct val="110000"/>
              </a:lnSpc>
              <a:spcAft>
                <a:spcPct val="0"/>
              </a:spcAft>
              <a:buClr>
                <a:schemeClr val="accent1"/>
              </a:buClr>
              <a:buSzPct val="85000"/>
              <a:buNone/>
            </a:pPr>
            <a:endParaRPr lang="en-IN" sz="1800" dirty="0">
              <a:solidFill>
                <a:srgbClr val="002060"/>
              </a:solidFill>
              <a:cs typeface="Arial" panose="020B0604020202020204" pitchFamily="34" charset="0"/>
            </a:endParaRPr>
          </a:p>
          <a:p>
            <a:pPr algn="just" fontAlgn="base">
              <a:lnSpc>
                <a:spcPct val="110000"/>
              </a:lnSpc>
              <a:spcAft>
                <a:spcPct val="0"/>
              </a:spcAft>
              <a:buClr>
                <a:schemeClr val="accent1"/>
              </a:buClr>
              <a:buSzPct val="85000"/>
            </a:pPr>
            <a:r>
              <a:rPr lang="en-US" sz="1800" dirty="0">
                <a:solidFill>
                  <a:srgbClr val="002060"/>
                </a:solidFill>
                <a:cs typeface="Arial" panose="020B0604020202020204" pitchFamily="34" charset="0"/>
              </a:rPr>
              <a:t>UGC recognizes CS Qualification equivalent to a Post Graduate Degree.  </a:t>
            </a:r>
          </a:p>
          <a:p>
            <a:pPr marL="0" indent="0" algn="just" fontAlgn="base">
              <a:lnSpc>
                <a:spcPct val="110000"/>
              </a:lnSpc>
              <a:spcAft>
                <a:spcPct val="0"/>
              </a:spcAft>
              <a:buClr>
                <a:schemeClr val="accent1"/>
              </a:buClr>
              <a:buSzPct val="85000"/>
              <a:buNone/>
            </a:pPr>
            <a:endParaRPr lang="en-IN" sz="1800" dirty="0">
              <a:solidFill>
                <a:srgbClr val="002060"/>
              </a:solidFill>
              <a:cs typeface="Arial" panose="020B0604020202020204" pitchFamily="34" charset="0"/>
            </a:endParaRPr>
          </a:p>
          <a:p>
            <a:pPr algn="just" fontAlgn="base">
              <a:lnSpc>
                <a:spcPct val="110000"/>
              </a:lnSpc>
              <a:spcAft>
                <a:spcPct val="0"/>
              </a:spcAft>
              <a:buClr>
                <a:schemeClr val="accent1"/>
              </a:buClr>
              <a:buSzPct val="85000"/>
            </a:pPr>
            <a:endParaRPr lang="en-US" sz="1800" dirty="0">
              <a:solidFill>
                <a:srgbClr val="002060"/>
              </a:solidFill>
              <a:cs typeface="Arial" panose="020B0604020202020204" pitchFamily="34" charset="0"/>
            </a:endParaRPr>
          </a:p>
          <a:p>
            <a:pPr algn="just"/>
            <a:endParaRPr lang="en-IN" sz="1800" dirty="0">
              <a:solidFill>
                <a:schemeClr val="tx2">
                  <a:lumMod val="75000"/>
                </a:schemeClr>
              </a:solidFill>
              <a:cs typeface="Arial" panose="020B0604020202020204" pitchFamily="34" charset="0"/>
            </a:endParaRPr>
          </a:p>
        </p:txBody>
      </p:sp>
      <p:sp>
        <p:nvSpPr>
          <p:cNvPr id="8" name="Rectangle 7"/>
          <p:cNvSpPr/>
          <p:nvPr/>
        </p:nvSpPr>
        <p:spPr>
          <a:xfrm>
            <a:off x="3347864" y="300972"/>
            <a:ext cx="1440160" cy="584775"/>
          </a:xfrm>
          <a:prstGeom prst="rect">
            <a:avLst/>
          </a:prstGeom>
        </p:spPr>
        <p:txBody>
          <a:bodyPr wrap="square">
            <a:spAutoFit/>
          </a:bodyPr>
          <a:lstStyle/>
          <a:p>
            <a:r>
              <a:rPr lang="en-IN" sz="3200" dirty="0">
                <a:solidFill>
                  <a:srgbClr val="002060"/>
                </a:solidFill>
                <a:latin typeface="+mj-lt"/>
              </a:rPr>
              <a:t>About </a:t>
            </a:r>
            <a:endParaRPr lang="en-IN" sz="3200" dirty="0">
              <a:latin typeface="+mj-lt"/>
            </a:endParaRPr>
          </a:p>
        </p:txBody>
      </p:sp>
      <p:pic>
        <p:nvPicPr>
          <p:cNvPr id="9" name="Picture 8">
            <a:extLst>
              <a:ext uri="{FF2B5EF4-FFF2-40B4-BE49-F238E27FC236}">
                <a16:creationId xmlns:a16="http://schemas.microsoft.com/office/drawing/2014/main" id="{D9A222B5-28FC-4767-B734-61AF0FAC94E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1999" y="228964"/>
            <a:ext cx="1080121" cy="679756"/>
          </a:xfrm>
          <a:prstGeom prst="rect">
            <a:avLst/>
          </a:prstGeom>
        </p:spPr>
      </p:pic>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a:extLst>
              <a:ext uri="{FF2B5EF4-FFF2-40B4-BE49-F238E27FC236}">
                <a16:creationId xmlns:a16="http://schemas.microsoft.com/office/drawing/2014/main" id="{B1E75BF5-9807-4BC3-BC61-6EC48048D1D8}"/>
              </a:ext>
            </a:extLst>
          </p:cNvPr>
          <p:cNvPicPr>
            <a:picLocks noChangeAspect="1"/>
          </p:cNvPicPr>
          <p:nvPr/>
        </p:nvPicPr>
        <p:blipFill rotWithShape="1">
          <a:blip r:embed="rId2">
            <a:extLst>
              <a:ext uri="{28A0092B-C50C-407E-A947-70E740481C1C}">
                <a14:useLocalDpi xmlns:a14="http://schemas.microsoft.com/office/drawing/2010/main" val="0"/>
              </a:ext>
            </a:extLst>
          </a:blip>
          <a:srcRect l="11413" t="2953" b="20110"/>
          <a:stretch/>
        </p:blipFill>
        <p:spPr bwMode="auto">
          <a:xfrm>
            <a:off x="467544" y="1772816"/>
            <a:ext cx="8100392" cy="3752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a:extLst>
              <a:ext uri="{FF2B5EF4-FFF2-40B4-BE49-F238E27FC236}">
                <a16:creationId xmlns:a16="http://schemas.microsoft.com/office/drawing/2014/main" id="{367821BB-1904-4E00-91CE-ACE1E46C77FF}"/>
              </a:ext>
            </a:extLst>
          </p:cNvPr>
          <p:cNvSpPr txBox="1"/>
          <p:nvPr/>
        </p:nvSpPr>
        <p:spPr>
          <a:xfrm>
            <a:off x="179512" y="304006"/>
            <a:ext cx="7755120" cy="1233671"/>
          </a:xfrm>
          <a:prstGeom prst="rect">
            <a:avLst/>
          </a:prstGeom>
          <a:noFill/>
        </p:spPr>
        <p:txBody>
          <a:bodyPr vert="horz" wrap="square" lIns="0" tIns="0" rIns="0" bIns="0" rtlCol="0">
            <a:spAutoFit/>
          </a:bodyPr>
          <a:lstStyle/>
          <a:p>
            <a:pPr algn="ctr">
              <a:lnSpc>
                <a:spcPts val="3220"/>
              </a:lnSpc>
            </a:pPr>
            <a:r>
              <a:rPr lang="en-CA" sz="3200" spc="-30" dirty="0">
                <a:solidFill>
                  <a:srgbClr val="5C5B5B"/>
                </a:solidFill>
                <a:latin typeface="+mj-lt"/>
                <a:cs typeface="Arial Bold"/>
              </a:rPr>
              <a:t> </a:t>
            </a:r>
            <a:r>
              <a:rPr lang="en-CA" sz="3200" dirty="0">
                <a:solidFill>
                  <a:srgbClr val="002060"/>
                </a:solidFill>
                <a:latin typeface="+mj-lt"/>
              </a:rPr>
              <a:t>ICSI Classroom Teaching Centres </a:t>
            </a:r>
          </a:p>
          <a:p>
            <a:pPr algn="ctr">
              <a:lnSpc>
                <a:spcPts val="3220"/>
              </a:lnSpc>
            </a:pPr>
            <a:r>
              <a:rPr lang="en-CA" sz="3200" dirty="0">
                <a:solidFill>
                  <a:srgbClr val="002060"/>
                </a:solidFill>
                <a:latin typeface="+mj-lt"/>
              </a:rPr>
              <a:t>at Regional Councils/Chapters and </a:t>
            </a:r>
          </a:p>
          <a:p>
            <a:pPr algn="ctr">
              <a:lnSpc>
                <a:spcPts val="3220"/>
              </a:lnSpc>
            </a:pPr>
            <a:r>
              <a:rPr lang="en-CA" sz="3200" dirty="0">
                <a:solidFill>
                  <a:srgbClr val="002060"/>
                </a:solidFill>
                <a:latin typeface="+mj-lt"/>
              </a:rPr>
              <a:t>ONLINE CLASSES</a:t>
            </a:r>
            <a:endParaRPr lang="en-CA" sz="3200" spc="-30" dirty="0">
              <a:solidFill>
                <a:srgbClr val="5C5B5B"/>
              </a:solidFill>
              <a:latin typeface="+mj-lt"/>
              <a:cs typeface="Arial Bold"/>
            </a:endParaRPr>
          </a:p>
        </p:txBody>
      </p:sp>
      <p:sp>
        <p:nvSpPr>
          <p:cNvPr id="9" name="TextBox 8">
            <a:extLst>
              <a:ext uri="{FF2B5EF4-FFF2-40B4-BE49-F238E27FC236}">
                <a16:creationId xmlns:a16="http://schemas.microsoft.com/office/drawing/2014/main" id="{A51DDA69-5B9F-4F50-962C-E226D4001BAF}"/>
              </a:ext>
            </a:extLst>
          </p:cNvPr>
          <p:cNvSpPr txBox="1"/>
          <p:nvPr/>
        </p:nvSpPr>
        <p:spPr>
          <a:xfrm>
            <a:off x="360818" y="5659394"/>
            <a:ext cx="8315638" cy="361894"/>
          </a:xfrm>
          <a:prstGeom prst="rect">
            <a:avLst/>
          </a:prstGeom>
          <a:solidFill>
            <a:schemeClr val="tx2"/>
          </a:solidFill>
          <a:ln>
            <a:solidFill>
              <a:schemeClr val="accent1"/>
            </a:solidFill>
          </a:ln>
        </p:spPr>
        <p:txBody>
          <a:bodyPr vert="horz" wrap="square" lIns="0" tIns="0" rIns="0" bIns="0" rtlCol="0" anchor="ctr">
            <a:spAutoFit/>
          </a:bodyPr>
          <a:lstStyle/>
          <a:p>
            <a:pPr>
              <a:lnSpc>
                <a:spcPct val="150000"/>
              </a:lnSpc>
            </a:pPr>
            <a:r>
              <a:rPr lang="en-CA" sz="1700" b="1" spc="-30" dirty="0">
                <a:solidFill>
                  <a:schemeClr val="bg1"/>
                </a:solidFill>
                <a:latin typeface="+mj-lt"/>
                <a:cs typeface="Arial" panose="020B0604020202020204" pitchFamily="34" charset="0"/>
              </a:rPr>
              <a:t> </a:t>
            </a:r>
            <a:r>
              <a:rPr lang="en-CA" sz="1700" b="1" dirty="0">
                <a:solidFill>
                  <a:schemeClr val="bg1"/>
                </a:solidFill>
                <a:latin typeface="+mj-lt"/>
                <a:cs typeface="Arial" panose="020B0604020202020204" pitchFamily="34" charset="0"/>
              </a:rPr>
              <a:t>Pre-examination Test is Exempted for Classroom teaching Students(Subject to the condition)</a:t>
            </a:r>
            <a:endParaRPr lang="en-CA" sz="1700" b="1" spc="-30" dirty="0">
              <a:solidFill>
                <a:schemeClr val="bg1"/>
              </a:solidFill>
              <a:latin typeface="+mj-lt"/>
              <a:cs typeface="Arial" panose="020B0604020202020204" pitchFamily="34" charset="0"/>
            </a:endParaRPr>
          </a:p>
        </p:txBody>
      </p:sp>
      <p:sp>
        <p:nvSpPr>
          <p:cNvPr id="10" name="TextBox 9">
            <a:extLst>
              <a:ext uri="{FF2B5EF4-FFF2-40B4-BE49-F238E27FC236}">
                <a16:creationId xmlns:a16="http://schemas.microsoft.com/office/drawing/2014/main" id="{0A657794-8BEE-4A9D-ADE8-12263F3C61E2}"/>
              </a:ext>
            </a:extLst>
          </p:cNvPr>
          <p:cNvSpPr txBox="1"/>
          <p:nvPr/>
        </p:nvSpPr>
        <p:spPr>
          <a:xfrm>
            <a:off x="360818" y="6163450"/>
            <a:ext cx="8315638" cy="361894"/>
          </a:xfrm>
          <a:prstGeom prst="rect">
            <a:avLst/>
          </a:prstGeom>
          <a:solidFill>
            <a:srgbClr val="FF9900"/>
          </a:solidFill>
          <a:ln>
            <a:solidFill>
              <a:schemeClr val="accent1"/>
            </a:solidFill>
          </a:ln>
        </p:spPr>
        <p:txBody>
          <a:bodyPr vert="horz" wrap="square" lIns="0" tIns="0" rIns="0" bIns="0" rtlCol="0" anchor="ctr">
            <a:spAutoFit/>
          </a:bodyPr>
          <a:lstStyle/>
          <a:p>
            <a:pPr algn="ctr">
              <a:lnSpc>
                <a:spcPct val="150000"/>
              </a:lnSpc>
            </a:pPr>
            <a:r>
              <a:rPr lang="en-CA" sz="1700" b="1" spc="-30" dirty="0">
                <a:solidFill>
                  <a:srgbClr val="C00000"/>
                </a:solidFill>
                <a:latin typeface="+mj-lt"/>
                <a:cs typeface="Arial" panose="020B0604020202020204" pitchFamily="34" charset="0"/>
              </a:rPr>
              <a:t> </a:t>
            </a:r>
            <a:r>
              <a:rPr lang="en-CA" sz="1700" b="1" dirty="0">
                <a:solidFill>
                  <a:srgbClr val="C00000"/>
                </a:solidFill>
                <a:latin typeface="+mj-lt"/>
                <a:cs typeface="Arial" panose="020B0604020202020204" pitchFamily="34" charset="0"/>
              </a:rPr>
              <a:t>For more information please visit http://tinyurl.com/y64ullr4)</a:t>
            </a:r>
            <a:endParaRPr lang="en-CA" sz="1700" b="1" spc="-30" dirty="0">
              <a:solidFill>
                <a:srgbClr val="C00000"/>
              </a:solidFill>
              <a:latin typeface="+mj-lt"/>
              <a:cs typeface="Arial" panose="020B0604020202020204" pitchFamily="34" charset="0"/>
            </a:endParaRPr>
          </a:p>
        </p:txBody>
      </p:sp>
      <p:pic>
        <p:nvPicPr>
          <p:cNvPr id="11" name="Picture 10">
            <a:extLst>
              <a:ext uri="{FF2B5EF4-FFF2-40B4-BE49-F238E27FC236}">
                <a16:creationId xmlns:a16="http://schemas.microsoft.com/office/drawing/2014/main" id="{C2671B2C-02A0-4087-A9E1-876538E4FF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Tree>
    <p:extLst>
      <p:ext uri="{BB962C8B-B14F-4D97-AF65-F5344CB8AC3E}">
        <p14:creationId xmlns:p14="http://schemas.microsoft.com/office/powerpoint/2010/main" val="2795243212"/>
      </p:ext>
    </p:extLst>
  </p:cSld>
  <p:clrMapOvr>
    <a:masterClrMapping/>
  </p:clrMapOvr>
  <p:transition spd="slow" advClick="0"/>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8BE4CBEB-DEFF-472E-ABC8-D3C3D5D4B5BC}"/>
              </a:ext>
            </a:extLst>
          </p:cNvPr>
          <p:cNvGraphicFramePr/>
          <p:nvPr>
            <p:extLst>
              <p:ext uri="{D42A27DB-BD31-4B8C-83A1-F6EECF244321}">
                <p14:modId xmlns:p14="http://schemas.microsoft.com/office/powerpoint/2010/main" val="2324523236"/>
              </p:ext>
            </p:extLst>
          </p:nvPr>
        </p:nvGraphicFramePr>
        <p:xfrm>
          <a:off x="251520" y="116632"/>
          <a:ext cx="8892480" cy="67413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ounded Rectangle 1">
            <a:extLst>
              <a:ext uri="{FF2B5EF4-FFF2-40B4-BE49-F238E27FC236}">
                <a16:creationId xmlns:a16="http://schemas.microsoft.com/office/drawing/2014/main" id="{83874B78-D503-4692-9400-8F01DAB6BAD1}"/>
              </a:ext>
            </a:extLst>
          </p:cNvPr>
          <p:cNvSpPr/>
          <p:nvPr/>
        </p:nvSpPr>
        <p:spPr>
          <a:xfrm>
            <a:off x="2397224" y="1700808"/>
            <a:ext cx="4046984" cy="3404592"/>
          </a:xfrm>
          <a:prstGeom prst="roundRect">
            <a:avLst/>
          </a:prstGeom>
          <a:solidFill>
            <a:schemeClr val="bg1"/>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b="1" dirty="0">
              <a:solidFill>
                <a:srgbClr val="002060"/>
              </a:solidFill>
            </a:endParaRPr>
          </a:p>
          <a:p>
            <a:pPr algn="ctr">
              <a:defRPr/>
            </a:pPr>
            <a:r>
              <a:rPr lang="en-IN" sz="1600" b="1" dirty="0">
                <a:solidFill>
                  <a:srgbClr val="002060"/>
                </a:solidFill>
              </a:rPr>
              <a:t>After Taking Admission  in CS  Executive Programme  Students can join Classes , </a:t>
            </a:r>
          </a:p>
          <a:p>
            <a:pPr algn="ctr">
              <a:defRPr/>
            </a:pPr>
            <a:r>
              <a:rPr lang="en-IN" sz="1600" b="1" dirty="0">
                <a:solidFill>
                  <a:srgbClr val="002060"/>
                </a:solidFill>
              </a:rPr>
              <a:t>at ICSI Regional / Chapter Offices of the Institute at the following link:</a:t>
            </a:r>
          </a:p>
          <a:p>
            <a:pPr algn="ctr">
              <a:defRPr/>
            </a:pPr>
            <a:endParaRPr lang="en-US" sz="1600" b="1" dirty="0">
              <a:solidFill>
                <a:srgbClr val="002060"/>
              </a:solidFill>
            </a:endParaRPr>
          </a:p>
          <a:p>
            <a:pPr algn="ctr">
              <a:defRPr/>
            </a:pPr>
            <a:r>
              <a:rPr lang="en-IN" sz="1600" dirty="0">
                <a:solidFill>
                  <a:srgbClr val="002060"/>
                </a:solidFill>
              </a:rPr>
              <a:t> </a:t>
            </a:r>
            <a:r>
              <a:rPr lang="en-IN" sz="1600" u="sng" dirty="0">
                <a:solidFill>
                  <a:srgbClr val="FF0000"/>
                </a:solidFill>
                <a:hlinkClick r:id="rId7"/>
              </a:rPr>
              <a:t>https://www.icsi.edu/media/webmodules/websiteClassroom.pdf</a:t>
            </a:r>
            <a:endParaRPr lang="en-US" sz="1600" dirty="0">
              <a:solidFill>
                <a:srgbClr val="FF0000"/>
              </a:solidFill>
            </a:endParaRPr>
          </a:p>
          <a:p>
            <a:pPr algn="ctr">
              <a:defRPr/>
            </a:pPr>
            <a:endParaRPr lang="en-US" dirty="0"/>
          </a:p>
        </p:txBody>
      </p:sp>
      <p:pic>
        <p:nvPicPr>
          <p:cNvPr id="6" name="Picture 5">
            <a:extLst>
              <a:ext uri="{FF2B5EF4-FFF2-40B4-BE49-F238E27FC236}">
                <a16:creationId xmlns:a16="http://schemas.microsoft.com/office/drawing/2014/main" id="{8C3E6CD4-E49A-4E41-8A76-05FCD954178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Tree>
    <p:extLst>
      <p:ext uri="{BB962C8B-B14F-4D97-AF65-F5344CB8AC3E}">
        <p14:creationId xmlns:p14="http://schemas.microsoft.com/office/powerpoint/2010/main" val="1663537940"/>
      </p:ext>
    </p:extLst>
  </p:cSld>
  <p:clrMapOvr>
    <a:masterClrMapping/>
  </p:clrMapOvr>
  <p:transition spd="slow" advClick="0"/>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47664" y="2176549"/>
            <a:ext cx="6480720" cy="1760867"/>
          </a:xfrm>
          <a:prstGeom prst="rect">
            <a:avLst/>
          </a:prstGeom>
          <a:noFill/>
        </p:spPr>
        <p:txBody>
          <a:bodyPr wrap="square" rtlCol="0">
            <a:spAutoFit/>
          </a:bodyPr>
          <a:lstStyle/>
          <a:p>
            <a:pPr algn="ctr"/>
            <a:r>
              <a:rPr lang="en-IN" sz="2614" b="1" spc="-30" dirty="0">
                <a:solidFill>
                  <a:schemeClr val="tx2"/>
                </a:solidFill>
                <a:latin typeface="Arial Bold"/>
                <a:cs typeface="Arial Bold"/>
              </a:rPr>
              <a:t>Register Online for CSEET Now</a:t>
            </a:r>
          </a:p>
          <a:p>
            <a:pPr algn="ctr"/>
            <a:r>
              <a:rPr lang="en-IN" sz="2614" b="1" spc="-30" dirty="0">
                <a:solidFill>
                  <a:schemeClr val="tx2"/>
                </a:solidFill>
                <a:latin typeface="Arial Bold"/>
                <a:cs typeface="Arial Bold"/>
              </a:rPr>
              <a:t>Visit </a:t>
            </a:r>
            <a:r>
              <a:rPr lang="en-IN" sz="2614" b="1" spc="-30" dirty="0">
                <a:solidFill>
                  <a:schemeClr val="tx2"/>
                </a:solidFill>
                <a:latin typeface="Arial Bold"/>
                <a:cs typeface="Arial Bold"/>
                <a:hlinkClick r:id="rId2"/>
              </a:rPr>
              <a:t>www.icsi.edu</a:t>
            </a:r>
            <a:r>
              <a:rPr lang="en-IN" sz="2614" b="1" spc="-30" dirty="0">
                <a:solidFill>
                  <a:schemeClr val="tx2"/>
                </a:solidFill>
                <a:latin typeface="Arial Bold"/>
                <a:cs typeface="Arial Bold"/>
              </a:rPr>
              <a:t> or Click on Link</a:t>
            </a:r>
          </a:p>
          <a:p>
            <a:pPr algn="ctr"/>
            <a:endParaRPr lang="en-IN" sz="2614" b="1" spc="-30" dirty="0">
              <a:solidFill>
                <a:schemeClr val="tx2"/>
              </a:solidFill>
              <a:latin typeface="Arial Bold"/>
              <a:cs typeface="Arial Bold"/>
            </a:endParaRPr>
          </a:p>
          <a:p>
            <a:pPr algn="ctr"/>
            <a:r>
              <a:rPr lang="en-IN" sz="1600" b="1" spc="-30" dirty="0">
                <a:solidFill>
                  <a:schemeClr val="tx2"/>
                </a:solidFill>
                <a:latin typeface="Arial Bold"/>
                <a:cs typeface="Arial Bold"/>
                <a:hlinkClick r:id="rId3"/>
              </a:rPr>
              <a:t>https://smash.icsi.in/Scripts/CSEET/Instructions_CSEET.aspx</a:t>
            </a:r>
            <a:endParaRPr lang="en-IN" sz="1600" b="1" spc="-30" dirty="0">
              <a:solidFill>
                <a:schemeClr val="tx2"/>
              </a:solidFill>
              <a:latin typeface="Arial Bold"/>
              <a:cs typeface="Arial Bold"/>
            </a:endParaRPr>
          </a:p>
          <a:p>
            <a:pPr algn="ctr"/>
            <a:endParaRPr lang="en-IN" sz="1400" b="1" spc="-30" dirty="0">
              <a:solidFill>
                <a:schemeClr val="tx2"/>
              </a:solidFill>
              <a:latin typeface="Arial Bold"/>
              <a:cs typeface="Arial Bold"/>
              <a:hlinkClick r:id="rId2"/>
            </a:endParaRPr>
          </a:p>
        </p:txBody>
      </p:sp>
      <p:pic>
        <p:nvPicPr>
          <p:cNvPr id="3" name="Picture 4" descr="C:\Users\aman.grover\Desktop\Motto.jpg">
            <a:extLst>
              <a:ext uri="{FF2B5EF4-FFF2-40B4-BE49-F238E27FC236}">
                <a16:creationId xmlns:a16="http://schemas.microsoft.com/office/drawing/2014/main" id="{F0BFB835-8913-4C0E-8F0B-934A2093B554}"/>
              </a:ext>
            </a:extLst>
          </p:cNvPr>
          <p:cNvPicPr>
            <a:picLocks noChangeAspect="1" noChangeArrowheads="1"/>
          </p:cNvPicPr>
          <p:nvPr/>
        </p:nvPicPr>
        <p:blipFill>
          <a:blip r:embed="rId4" cstate="print"/>
          <a:srcRect/>
          <a:stretch>
            <a:fillRect/>
          </a:stretch>
        </p:blipFill>
        <p:spPr bwMode="auto">
          <a:xfrm>
            <a:off x="0" y="5661248"/>
            <a:ext cx="9144000" cy="1153903"/>
          </a:xfrm>
          <a:prstGeom prst="rect">
            <a:avLst/>
          </a:prstGeom>
          <a:noFill/>
        </p:spPr>
      </p:pic>
      <p:pic>
        <p:nvPicPr>
          <p:cNvPr id="5" name="Picture 4">
            <a:extLst>
              <a:ext uri="{FF2B5EF4-FFF2-40B4-BE49-F238E27FC236}">
                <a16:creationId xmlns:a16="http://schemas.microsoft.com/office/drawing/2014/main" id="{9D332AE2-A1CF-4A0A-BCAF-5129747A0F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47864" y="692695"/>
            <a:ext cx="2304256" cy="1450145"/>
          </a:xfrm>
          <a:prstGeom prst="rect">
            <a:avLst/>
          </a:prstGeom>
        </p:spPr>
      </p:pic>
    </p:spTree>
    <p:extLst>
      <p:ext uri="{BB962C8B-B14F-4D97-AF65-F5344CB8AC3E}">
        <p14:creationId xmlns:p14="http://schemas.microsoft.com/office/powerpoint/2010/main" val="155327448"/>
      </p:ext>
    </p:extLst>
  </p:cSld>
  <p:clrMapOvr>
    <a:masterClrMapping/>
  </p:clrMapOvr>
  <p:transition spd="slow"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E:\2017\Golden Jubliee\New folder (6)\Photo\IMG_1056.JPG">
            <a:extLst>
              <a:ext uri="{FF2B5EF4-FFF2-40B4-BE49-F238E27FC236}">
                <a16:creationId xmlns:a16="http://schemas.microsoft.com/office/drawing/2014/main" id="{C7012A67-FB5F-44D0-AB3B-EFB4D8545823}"/>
              </a:ext>
            </a:extLst>
          </p:cNvPr>
          <p:cNvPicPr>
            <a:picLocks noChangeAspect="1" noChangeArrowheads="1"/>
          </p:cNvPicPr>
          <p:nvPr/>
        </p:nvPicPr>
        <p:blipFill>
          <a:blip r:embed="rId2" cstate="print"/>
          <a:srcRect/>
          <a:stretch>
            <a:fillRect/>
          </a:stretch>
        </p:blipFill>
        <p:spPr bwMode="auto">
          <a:xfrm>
            <a:off x="179512" y="1052736"/>
            <a:ext cx="4130195" cy="3768223"/>
          </a:xfrm>
          <a:prstGeom prst="rect">
            <a:avLst/>
          </a:prstGeom>
          <a:noFill/>
        </p:spPr>
      </p:pic>
      <p:sp>
        <p:nvSpPr>
          <p:cNvPr id="3" name="TextBox 2">
            <a:extLst>
              <a:ext uri="{FF2B5EF4-FFF2-40B4-BE49-F238E27FC236}">
                <a16:creationId xmlns:a16="http://schemas.microsoft.com/office/drawing/2014/main" id="{1590FA0B-8BCF-4D9C-962A-F683A923ACDF}"/>
              </a:ext>
            </a:extLst>
          </p:cNvPr>
          <p:cNvSpPr txBox="1"/>
          <p:nvPr/>
        </p:nvSpPr>
        <p:spPr>
          <a:xfrm>
            <a:off x="107504" y="5085184"/>
            <a:ext cx="4032448" cy="1077218"/>
          </a:xfrm>
          <a:prstGeom prst="rect">
            <a:avLst/>
          </a:prstGeom>
          <a:noFill/>
        </p:spPr>
        <p:txBody>
          <a:bodyPr wrap="square" rtlCol="0">
            <a:spAutoFit/>
          </a:bodyPr>
          <a:lstStyle/>
          <a:p>
            <a:pPr lvl="0" algn="just" fontAlgn="t"/>
            <a:r>
              <a:rPr lang="en-IN" sz="1600" dirty="0">
                <a:solidFill>
                  <a:srgbClr val="002060"/>
                </a:solidFill>
                <a:cs typeface="Arial" panose="020B0604020202020204" pitchFamily="34" charset="0"/>
              </a:rPr>
              <a:t>Prime Minister Narendra Modi at the Inauguration of ICSI Golden Jubilee Celebration on 4th October, 2017 at Vigyan Bhawan, New Delhi</a:t>
            </a:r>
          </a:p>
        </p:txBody>
      </p:sp>
      <p:sp>
        <p:nvSpPr>
          <p:cNvPr id="8" name="Rectangle 7">
            <a:extLst>
              <a:ext uri="{FF2B5EF4-FFF2-40B4-BE49-F238E27FC236}">
                <a16:creationId xmlns:a16="http://schemas.microsoft.com/office/drawing/2014/main" id="{4DF08DBA-2FFF-40E9-96D0-70620D363726}"/>
              </a:ext>
            </a:extLst>
          </p:cNvPr>
          <p:cNvSpPr/>
          <p:nvPr/>
        </p:nvSpPr>
        <p:spPr>
          <a:xfrm>
            <a:off x="179512" y="190381"/>
            <a:ext cx="6984776" cy="584775"/>
          </a:xfrm>
          <a:prstGeom prst="rect">
            <a:avLst/>
          </a:prstGeom>
        </p:spPr>
        <p:txBody>
          <a:bodyPr wrap="square">
            <a:spAutoFit/>
          </a:bodyPr>
          <a:lstStyle/>
          <a:p>
            <a:r>
              <a:rPr lang="en-IN" sz="3200" dirty="0">
                <a:solidFill>
                  <a:srgbClr val="002060"/>
                </a:solidFill>
                <a:latin typeface="+mj-lt"/>
              </a:rPr>
              <a:t>Honourable Prime Minister’s Words</a:t>
            </a:r>
            <a:endParaRPr lang="en-IN" sz="3200" dirty="0">
              <a:latin typeface="+mj-lt"/>
            </a:endParaRPr>
          </a:p>
        </p:txBody>
      </p:sp>
      <p:sp>
        <p:nvSpPr>
          <p:cNvPr id="9" name="TextBox 8">
            <a:extLst>
              <a:ext uri="{FF2B5EF4-FFF2-40B4-BE49-F238E27FC236}">
                <a16:creationId xmlns:a16="http://schemas.microsoft.com/office/drawing/2014/main" id="{EA58636B-C646-42B2-B6DC-DEEBA61043B5}"/>
              </a:ext>
            </a:extLst>
          </p:cNvPr>
          <p:cNvSpPr txBox="1"/>
          <p:nvPr/>
        </p:nvSpPr>
        <p:spPr>
          <a:xfrm>
            <a:off x="4427983" y="980728"/>
            <a:ext cx="4536506" cy="5509200"/>
          </a:xfrm>
          <a:prstGeom prst="rect">
            <a:avLst/>
          </a:prstGeom>
          <a:noFill/>
        </p:spPr>
        <p:txBody>
          <a:bodyPr wrap="square" rtlCol="0">
            <a:spAutoFit/>
          </a:bodyPr>
          <a:lstStyle/>
          <a:p>
            <a:pPr algn="just"/>
            <a:r>
              <a:rPr lang="en-US" sz="1600" dirty="0">
                <a:solidFill>
                  <a:schemeClr val="tx2">
                    <a:lumMod val="75000"/>
                  </a:schemeClr>
                </a:solidFill>
                <a:cs typeface="Arial" panose="020B0604020202020204" pitchFamily="34" charset="0"/>
              </a:rPr>
              <a:t>‘I am honored to be with the experts who ensure every Company in the country follows the law of the land, maintain complete transparency. The onus is on you to see to it what should be the corporate culture of the country’.</a:t>
            </a:r>
          </a:p>
          <a:p>
            <a:pPr algn="just"/>
            <a:endParaRPr lang="en-US" sz="1600" dirty="0">
              <a:cs typeface="Arial" panose="020B0604020202020204" pitchFamily="34" charset="0"/>
            </a:endParaRPr>
          </a:p>
          <a:p>
            <a:pPr algn="just"/>
            <a:r>
              <a:rPr lang="en-US" sz="1600" dirty="0">
                <a:solidFill>
                  <a:schemeClr val="accent6">
                    <a:lumMod val="50000"/>
                  </a:schemeClr>
                </a:solidFill>
                <a:cs typeface="Arial" panose="020B0604020202020204" pitchFamily="34" charset="0"/>
              </a:rPr>
              <a:t>‘ICSI plays an important role in institutionalizing the transparency and honesty in the country. Let us march ahead for building a New India with renewed vigor, zeal and confidence’.</a:t>
            </a:r>
          </a:p>
          <a:p>
            <a:pPr algn="just"/>
            <a:endParaRPr lang="en-US" sz="1600" dirty="0">
              <a:cs typeface="Arial" panose="020B0604020202020204" pitchFamily="34" charset="0"/>
            </a:endParaRPr>
          </a:p>
          <a:p>
            <a:pPr algn="just"/>
            <a:r>
              <a:rPr lang="en-US" sz="1600" dirty="0">
                <a:solidFill>
                  <a:schemeClr val="tx2">
                    <a:lumMod val="75000"/>
                  </a:schemeClr>
                </a:solidFill>
                <a:cs typeface="Arial" panose="020B0604020202020204" pitchFamily="34" charset="0"/>
              </a:rPr>
              <a:t>‘The motto of ICSI is </a:t>
            </a:r>
            <a:r>
              <a:rPr lang="en-US" sz="1600" b="1" dirty="0">
                <a:solidFill>
                  <a:schemeClr val="tx2">
                    <a:lumMod val="75000"/>
                  </a:schemeClr>
                </a:solidFill>
                <a:cs typeface="Arial" panose="020B0604020202020204" pitchFamily="34" charset="0"/>
              </a:rPr>
              <a:t>‘Satyam Vada, </a:t>
            </a:r>
            <a:r>
              <a:rPr lang="en-US" sz="1600" b="1" dirty="0" err="1">
                <a:solidFill>
                  <a:schemeClr val="tx2">
                    <a:lumMod val="75000"/>
                  </a:schemeClr>
                </a:solidFill>
                <a:cs typeface="Arial" panose="020B0604020202020204" pitchFamily="34" charset="0"/>
              </a:rPr>
              <a:t>Dharmam</a:t>
            </a:r>
            <a:r>
              <a:rPr lang="en-US" sz="1600" b="1" dirty="0">
                <a:solidFill>
                  <a:schemeClr val="tx2">
                    <a:lumMod val="75000"/>
                  </a:schemeClr>
                </a:solidFill>
                <a:cs typeface="Arial" panose="020B0604020202020204" pitchFamily="34" charset="0"/>
              </a:rPr>
              <a:t> </a:t>
            </a:r>
            <a:r>
              <a:rPr lang="en-US" sz="1600" b="1" dirty="0" err="1">
                <a:solidFill>
                  <a:schemeClr val="tx2">
                    <a:lumMod val="75000"/>
                  </a:schemeClr>
                </a:solidFill>
                <a:cs typeface="Arial" panose="020B0604020202020204" pitchFamily="34" charset="0"/>
              </a:rPr>
              <a:t>Chara</a:t>
            </a:r>
            <a:r>
              <a:rPr lang="en-US" sz="1600" b="1" dirty="0">
                <a:solidFill>
                  <a:schemeClr val="tx2">
                    <a:lumMod val="75000"/>
                  </a:schemeClr>
                </a:solidFill>
                <a:cs typeface="Arial" panose="020B0604020202020204" pitchFamily="34" charset="0"/>
              </a:rPr>
              <a:t>’</a:t>
            </a:r>
            <a:r>
              <a:rPr lang="en-US" sz="1600" dirty="0">
                <a:solidFill>
                  <a:schemeClr val="tx2">
                    <a:lumMod val="75000"/>
                  </a:schemeClr>
                </a:solidFill>
                <a:cs typeface="Arial" panose="020B0604020202020204" pitchFamily="34" charset="0"/>
              </a:rPr>
              <a:t>. It implies that one should speak the truth and follow rules and regulations. Your advice – right or wrong has an impact on the Corporate Governance of the country’.</a:t>
            </a:r>
          </a:p>
          <a:p>
            <a:pPr algn="just"/>
            <a:endParaRPr lang="en-US" sz="1600" dirty="0">
              <a:cs typeface="Arial" panose="020B0604020202020204" pitchFamily="34" charset="0"/>
            </a:endParaRPr>
          </a:p>
          <a:p>
            <a:pPr algn="just"/>
            <a:r>
              <a:rPr lang="en-US" sz="1600" dirty="0">
                <a:solidFill>
                  <a:schemeClr val="accent6">
                    <a:lumMod val="50000"/>
                  </a:schemeClr>
                </a:solidFill>
                <a:cs typeface="Arial" panose="020B0604020202020204" pitchFamily="34" charset="0"/>
              </a:rPr>
              <a:t>‘The importance of a transparent and honest administrations is now understood in the country. The recommendations made by the ICSI played a positive role in formulating the Corporate Governance Framework’.</a:t>
            </a:r>
            <a:endParaRPr lang="en-IN" sz="1600" dirty="0">
              <a:solidFill>
                <a:schemeClr val="accent6">
                  <a:lumMod val="50000"/>
                </a:schemeClr>
              </a:solidFill>
              <a:cs typeface="Arial" panose="020B0604020202020204" pitchFamily="34" charset="0"/>
            </a:endParaRPr>
          </a:p>
        </p:txBody>
      </p:sp>
      <p:pic>
        <p:nvPicPr>
          <p:cNvPr id="10" name="Picture 9">
            <a:extLst>
              <a:ext uri="{FF2B5EF4-FFF2-40B4-BE49-F238E27FC236}">
                <a16:creationId xmlns:a16="http://schemas.microsoft.com/office/drawing/2014/main" id="{2C6C7A15-2221-4ADB-9F91-FB5D975D07C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951" y="258062"/>
            <a:ext cx="782962" cy="492744"/>
          </a:xfrm>
          <a:prstGeom prst="rect">
            <a:avLst/>
          </a:prstGeom>
        </p:spPr>
      </p:pic>
    </p:spTree>
    <p:extLst>
      <p:ext uri="{BB962C8B-B14F-4D97-AF65-F5344CB8AC3E}">
        <p14:creationId xmlns:p14="http://schemas.microsoft.com/office/powerpoint/2010/main" val="3974104989"/>
      </p:ext>
    </p:extLst>
  </p:cSld>
  <p:clrMapOvr>
    <a:masterClrMapping/>
  </p:clrMapOvr>
  <p:transition spd="slow"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17900" y="1905000"/>
            <a:ext cx="65" cy="384721"/>
          </a:xfrm>
          <a:prstGeom prst="rect">
            <a:avLst/>
          </a:prstGeom>
          <a:noFill/>
        </p:spPr>
        <p:txBody>
          <a:bodyPr vert="horz" wrap="none" lIns="0" tIns="0" rIns="0" bIns="0" rtlCol="0">
            <a:spAutoFit/>
          </a:bodyPr>
          <a:lstStyle/>
          <a:p>
            <a:pPr>
              <a:lnSpc>
                <a:spcPts val="1500"/>
              </a:lnSpc>
            </a:pPr>
            <a:endParaRPr lang="en-CA" sz="1300" dirty="0">
              <a:solidFill>
                <a:srgbClr val="2B2A29"/>
              </a:solidFill>
              <a:cs typeface="Calibri"/>
            </a:endParaRPr>
          </a:p>
          <a:p>
            <a:pPr>
              <a:lnSpc>
                <a:spcPts val="1495"/>
              </a:lnSpc>
            </a:pPr>
            <a:endParaRPr lang="en-CA" sz="1300" dirty="0">
              <a:solidFill>
                <a:srgbClr val="000000"/>
              </a:solidFill>
            </a:endParaRPr>
          </a:p>
        </p:txBody>
      </p:sp>
      <p:sp>
        <p:nvSpPr>
          <p:cNvPr id="9" name="TextBox 9"/>
          <p:cNvSpPr txBox="1"/>
          <p:nvPr/>
        </p:nvSpPr>
        <p:spPr>
          <a:xfrm>
            <a:off x="3517900" y="2933700"/>
            <a:ext cx="65" cy="384721"/>
          </a:xfrm>
          <a:prstGeom prst="rect">
            <a:avLst/>
          </a:prstGeom>
          <a:noFill/>
        </p:spPr>
        <p:txBody>
          <a:bodyPr vert="horz" wrap="none" lIns="0" tIns="0" rIns="0" bIns="0" rtlCol="0">
            <a:spAutoFit/>
          </a:bodyPr>
          <a:lstStyle/>
          <a:p>
            <a:pPr>
              <a:lnSpc>
                <a:spcPts val="1500"/>
              </a:lnSpc>
            </a:pPr>
            <a:endParaRPr lang="en-CA" sz="1300" dirty="0">
              <a:solidFill>
                <a:srgbClr val="2B2A29"/>
              </a:solidFill>
              <a:cs typeface="Calibri"/>
            </a:endParaRPr>
          </a:p>
          <a:p>
            <a:pPr>
              <a:lnSpc>
                <a:spcPts val="1495"/>
              </a:lnSpc>
            </a:pPr>
            <a:endParaRPr lang="en-CA" sz="1300" dirty="0">
              <a:solidFill>
                <a:srgbClr val="000000"/>
              </a:solidFill>
            </a:endParaRPr>
          </a:p>
        </p:txBody>
      </p:sp>
      <p:sp>
        <p:nvSpPr>
          <p:cNvPr id="12" name="TextBox 12"/>
          <p:cNvSpPr txBox="1"/>
          <p:nvPr/>
        </p:nvSpPr>
        <p:spPr>
          <a:xfrm>
            <a:off x="3517900" y="3429000"/>
            <a:ext cx="65" cy="384721"/>
          </a:xfrm>
          <a:prstGeom prst="rect">
            <a:avLst/>
          </a:prstGeom>
          <a:noFill/>
        </p:spPr>
        <p:txBody>
          <a:bodyPr vert="horz" wrap="none" lIns="0" tIns="0" rIns="0" bIns="0" rtlCol="0">
            <a:spAutoFit/>
          </a:bodyPr>
          <a:lstStyle/>
          <a:p>
            <a:pPr>
              <a:lnSpc>
                <a:spcPts val="1495"/>
              </a:lnSpc>
            </a:pPr>
            <a:endParaRPr lang="en-CA" sz="1300" dirty="0">
              <a:solidFill>
                <a:srgbClr val="2B2A29"/>
              </a:solidFill>
              <a:cs typeface="Calibri"/>
            </a:endParaRPr>
          </a:p>
          <a:p>
            <a:pPr>
              <a:lnSpc>
                <a:spcPts val="1495"/>
              </a:lnSpc>
            </a:pPr>
            <a:endParaRPr lang="en-CA" sz="1300" dirty="0">
              <a:solidFill>
                <a:srgbClr val="2B2A29"/>
              </a:solidFill>
              <a:cs typeface="Calibri"/>
            </a:endParaRPr>
          </a:p>
        </p:txBody>
      </p:sp>
      <p:sp>
        <p:nvSpPr>
          <p:cNvPr id="14" name="TextBox 14"/>
          <p:cNvSpPr txBox="1"/>
          <p:nvPr/>
        </p:nvSpPr>
        <p:spPr>
          <a:xfrm>
            <a:off x="3517900" y="3733800"/>
            <a:ext cx="65" cy="384721"/>
          </a:xfrm>
          <a:prstGeom prst="rect">
            <a:avLst/>
          </a:prstGeom>
          <a:noFill/>
        </p:spPr>
        <p:txBody>
          <a:bodyPr vert="horz" wrap="none" lIns="0" tIns="0" rIns="0" bIns="0" rtlCol="0">
            <a:spAutoFit/>
          </a:bodyPr>
          <a:lstStyle/>
          <a:p>
            <a:pPr>
              <a:lnSpc>
                <a:spcPts val="1495"/>
              </a:lnSpc>
            </a:pPr>
            <a:endParaRPr lang="en-CA" sz="1300" dirty="0">
              <a:solidFill>
                <a:srgbClr val="2B2A29"/>
              </a:solidFill>
              <a:cs typeface="Calibri"/>
            </a:endParaRPr>
          </a:p>
          <a:p>
            <a:pPr>
              <a:lnSpc>
                <a:spcPts val="1495"/>
              </a:lnSpc>
            </a:pPr>
            <a:endParaRPr lang="en-CA" sz="1300" dirty="0">
              <a:solidFill>
                <a:srgbClr val="2B2A29"/>
              </a:solidFill>
              <a:cs typeface="Calibri"/>
            </a:endParaRPr>
          </a:p>
        </p:txBody>
      </p:sp>
      <p:pic>
        <p:nvPicPr>
          <p:cNvPr id="3" name="Picture 2"/>
          <p:cNvPicPr>
            <a:picLocks noChangeAspect="1"/>
          </p:cNvPicPr>
          <p:nvPr/>
        </p:nvPicPr>
        <p:blipFill>
          <a:blip r:embed="rId2"/>
          <a:stretch>
            <a:fillRect/>
          </a:stretch>
        </p:blipFill>
        <p:spPr>
          <a:xfrm>
            <a:off x="-38100" y="0"/>
            <a:ext cx="9182100" cy="6859584"/>
          </a:xfrm>
          <a:prstGeom prst="rect">
            <a:avLst/>
          </a:prstGeom>
        </p:spPr>
      </p:pic>
    </p:spTree>
    <p:extLst>
      <p:ext uri="{BB962C8B-B14F-4D97-AF65-F5344CB8AC3E}">
        <p14:creationId xmlns:p14="http://schemas.microsoft.com/office/powerpoint/2010/main" val="184932282"/>
      </p:ext>
    </p:extLst>
  </p:cSld>
  <p:clrMapOvr>
    <a:masterClrMapping/>
  </p:clrMapOvr>
  <p:transition spd="slow" advClick="0"/>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D485498-E40D-4E99-B0B5-7C7DEC016F05}"/>
              </a:ext>
            </a:extLst>
          </p:cNvPr>
          <p:cNvSpPr txBox="1">
            <a:spLocks noChangeArrowheads="1"/>
          </p:cNvSpPr>
          <p:nvPr/>
        </p:nvSpPr>
        <p:spPr>
          <a:xfrm>
            <a:off x="180528" y="44624"/>
            <a:ext cx="9144000" cy="914400"/>
          </a:xfrm>
          <a:prstGeom prst="rect">
            <a:avLst/>
          </a:prstGeom>
        </p:spPr>
        <p:txBody>
          <a:bodyPr vert="horz" lIns="91440" tIns="45720" rIns="91440" bIns="45720" rtlCol="0" anchor="ctr">
            <a:noAutofit/>
          </a:bodyPr>
          <a:lstStyle/>
          <a:p>
            <a:pPr lvl="0" algn="ctr"/>
            <a:r>
              <a:rPr lang="en-US" sz="3200" dirty="0">
                <a:solidFill>
                  <a:srgbClr val="002060"/>
                </a:solidFill>
                <a:latin typeface="+mj-lt"/>
              </a:rPr>
              <a:t>Company Secretary In Employment </a:t>
            </a:r>
          </a:p>
          <a:p>
            <a:pPr lvl="0" algn="ctr"/>
            <a:r>
              <a:rPr lang="en-US" sz="3200" dirty="0">
                <a:solidFill>
                  <a:srgbClr val="002060"/>
                </a:solidFill>
                <a:latin typeface="+mj-lt"/>
              </a:rPr>
              <a:t>Key Managerial Personnel (KMP)</a:t>
            </a:r>
            <a:endParaRPr lang="en-IN" sz="3200" dirty="0">
              <a:solidFill>
                <a:srgbClr val="002060"/>
              </a:solidFill>
              <a:latin typeface="+mj-lt"/>
            </a:endParaRPr>
          </a:p>
        </p:txBody>
      </p:sp>
      <p:sp>
        <p:nvSpPr>
          <p:cNvPr id="5" name="Rectangle 4">
            <a:extLst>
              <a:ext uri="{FF2B5EF4-FFF2-40B4-BE49-F238E27FC236}">
                <a16:creationId xmlns:a16="http://schemas.microsoft.com/office/drawing/2014/main" id="{552881DC-75E2-4B29-8964-E5AB20BBDDC3}"/>
              </a:ext>
            </a:extLst>
          </p:cNvPr>
          <p:cNvSpPr txBox="1">
            <a:spLocks noChangeArrowheads="1"/>
          </p:cNvSpPr>
          <p:nvPr/>
        </p:nvSpPr>
        <p:spPr>
          <a:xfrm>
            <a:off x="179512" y="1383518"/>
            <a:ext cx="5040559" cy="5357850"/>
          </a:xfrm>
          <a:prstGeom prst="rect">
            <a:avLst/>
          </a:prstGeom>
        </p:spPr>
        <p:txBody>
          <a:bodyPr vert="horz" lIns="91440" tIns="45720" rIns="91440" bIns="45720" rtlCol="0">
            <a:normAutofit/>
          </a:bodyPr>
          <a:lstStyle/>
          <a:p>
            <a:pPr marL="342900" indent="-342900" algn="just">
              <a:buFont typeface="Arial" panose="020B0604020202020204" pitchFamily="34" charset="0"/>
              <a:buChar char="•"/>
            </a:pPr>
            <a:r>
              <a:rPr lang="en-US" sz="1900" dirty="0">
                <a:solidFill>
                  <a:schemeClr val="tx2">
                    <a:lumMod val="75000"/>
                  </a:schemeClr>
                </a:solidFill>
                <a:cs typeface="Arial" panose="020B0604020202020204" pitchFamily="34" charset="0"/>
              </a:rPr>
              <a:t>The Companies Act, 2013 Act confers a special status to Company Secretary as the Key Managerial Personnel.</a:t>
            </a:r>
          </a:p>
          <a:p>
            <a:pPr algn="just"/>
            <a:endParaRPr lang="en-IN" sz="2200" dirty="0">
              <a:solidFill>
                <a:schemeClr val="tx2">
                  <a:lumMod val="75000"/>
                </a:schemeClr>
              </a:solidFill>
              <a:cs typeface="Arial" panose="020B0604020202020204" pitchFamily="34" charset="0"/>
            </a:endParaRPr>
          </a:p>
          <a:p>
            <a:pPr marL="342900" lvl="0" indent="-342900" algn="just">
              <a:buFont typeface="Arial" panose="020B0604020202020204" pitchFamily="34" charset="0"/>
              <a:buChar char="•"/>
            </a:pPr>
            <a:r>
              <a:rPr lang="en-US" sz="1900" i="1" dirty="0">
                <a:solidFill>
                  <a:schemeClr val="tx2">
                    <a:lumMod val="75000"/>
                  </a:schemeClr>
                </a:solidFill>
                <a:cs typeface="Arial" panose="020B0604020202020204" pitchFamily="34" charset="0"/>
              </a:rPr>
              <a:t>Every listed company and every other public company having a paid-up share capital of ten crore rupees or more has to appoint a whole time Key Managerial Personnel (KMP).</a:t>
            </a:r>
          </a:p>
          <a:p>
            <a:pPr marL="342900" lvl="0" indent="-342900" algn="just">
              <a:buFont typeface="Arial" panose="020B0604020202020204" pitchFamily="34" charset="0"/>
              <a:buChar char="•"/>
            </a:pPr>
            <a:endParaRPr lang="en-IN" sz="2200" dirty="0">
              <a:solidFill>
                <a:schemeClr val="tx2">
                  <a:lumMod val="75000"/>
                </a:schemeClr>
              </a:solidFill>
              <a:cs typeface="Arial" panose="020B0604020202020204" pitchFamily="34" charset="0"/>
            </a:endParaRPr>
          </a:p>
          <a:p>
            <a:pPr marL="342900" indent="-342900" algn="just">
              <a:buFont typeface="Arial" panose="020B0604020202020204" pitchFamily="34" charset="0"/>
              <a:buChar char="•"/>
            </a:pPr>
            <a:r>
              <a:rPr lang="en-US" sz="1900" i="1" dirty="0">
                <a:solidFill>
                  <a:schemeClr val="tx2">
                    <a:lumMod val="75000"/>
                  </a:schemeClr>
                </a:solidFill>
                <a:cs typeface="Arial" panose="020B0604020202020204" pitchFamily="34" charset="0"/>
              </a:rPr>
              <a:t>A company other than a company covered above which has a paid-up share capital of  ten crore rupees or more shall have a whole-time company secretary.</a:t>
            </a:r>
            <a:endParaRPr lang="en-IN" sz="1900" i="1" dirty="0">
              <a:solidFill>
                <a:schemeClr val="tx2">
                  <a:lumMod val="75000"/>
                </a:schemeClr>
              </a:solidFill>
              <a:cs typeface="Arial" panose="020B0604020202020204"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400" i="0" u="none" strike="noStrike" kern="1200" cap="none" spc="0" normalizeH="0" baseline="0" noProof="0" dirty="0">
              <a:ln>
                <a:noFill/>
              </a:ln>
              <a:solidFill>
                <a:schemeClr val="tx2">
                  <a:lumMod val="75000"/>
                </a:schemeClr>
              </a:solidFill>
              <a:effectLst/>
              <a:uLnTx/>
              <a:uFillTx/>
              <a:cs typeface="Arial" panose="020B0604020202020204" pitchFamily="34" charset="0"/>
            </a:endParaRPr>
          </a:p>
        </p:txBody>
      </p:sp>
      <p:pic>
        <p:nvPicPr>
          <p:cNvPr id="6" name="Picture 5">
            <a:extLst>
              <a:ext uri="{FF2B5EF4-FFF2-40B4-BE49-F238E27FC236}">
                <a16:creationId xmlns:a16="http://schemas.microsoft.com/office/drawing/2014/main" id="{F6E0F3DB-A0F9-48B9-94E6-B33679B99D26}"/>
              </a:ext>
            </a:extLst>
          </p:cNvPr>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tretch>
            <a:fillRect/>
          </a:stretch>
        </p:blipFill>
        <p:spPr>
          <a:xfrm>
            <a:off x="5436096" y="2708920"/>
            <a:ext cx="3547539" cy="3528392"/>
          </a:xfrm>
          <a:prstGeom prst="rect">
            <a:avLst/>
          </a:prstGeom>
        </p:spPr>
      </p:pic>
      <p:pic>
        <p:nvPicPr>
          <p:cNvPr id="7" name="Picture 6">
            <a:extLst>
              <a:ext uri="{FF2B5EF4-FFF2-40B4-BE49-F238E27FC236}">
                <a16:creationId xmlns:a16="http://schemas.microsoft.com/office/drawing/2014/main" id="{C60DE34D-4B5A-460D-ADF9-91E8D9D221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Tree>
    <p:extLst>
      <p:ext uri="{BB962C8B-B14F-4D97-AF65-F5344CB8AC3E}">
        <p14:creationId xmlns:p14="http://schemas.microsoft.com/office/powerpoint/2010/main" val="685709915"/>
      </p:ext>
    </p:extLst>
  </p:cSld>
  <p:clrMapOvr>
    <a:masterClrMapping/>
  </p:clrMapOvr>
  <p:transition spd="slow" advClick="0"/>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DE131CF-1BCE-457E-86D9-737055C911F6}"/>
              </a:ext>
            </a:extLst>
          </p:cNvPr>
          <p:cNvSpPr txBox="1">
            <a:spLocks noChangeArrowheads="1"/>
          </p:cNvSpPr>
          <p:nvPr/>
        </p:nvSpPr>
        <p:spPr>
          <a:xfrm>
            <a:off x="-180528" y="44624"/>
            <a:ext cx="6372556" cy="864096"/>
          </a:xfrm>
          <a:prstGeom prst="rect">
            <a:avLst/>
          </a:prstGeom>
        </p:spPr>
        <p:txBody>
          <a:bodyPr vert="horz" lIns="91440" tIns="45720" rIns="91440" bIns="45720" rtlCol="0" anchor="ctr">
            <a:noAutofit/>
          </a:bodyPr>
          <a:lstStyle/>
          <a:p>
            <a:pPr lvl="0" algn="ctr"/>
            <a:r>
              <a:rPr lang="en-US" sz="3200" dirty="0">
                <a:solidFill>
                  <a:srgbClr val="002060"/>
                </a:solidFill>
              </a:rPr>
              <a:t>Company Secretary In Practice</a:t>
            </a:r>
            <a:endParaRPr lang="en-IN" sz="3200" dirty="0">
              <a:solidFill>
                <a:srgbClr val="002060"/>
              </a:solidFill>
            </a:endParaRPr>
          </a:p>
        </p:txBody>
      </p:sp>
      <p:sp>
        <p:nvSpPr>
          <p:cNvPr id="6" name="Rectangle 4">
            <a:extLst>
              <a:ext uri="{FF2B5EF4-FFF2-40B4-BE49-F238E27FC236}">
                <a16:creationId xmlns:a16="http://schemas.microsoft.com/office/drawing/2014/main" id="{2E0710ED-DEFB-4B6A-8B81-0378F5273E30}"/>
              </a:ext>
            </a:extLst>
          </p:cNvPr>
          <p:cNvSpPr txBox="1">
            <a:spLocks noChangeArrowheads="1"/>
          </p:cNvSpPr>
          <p:nvPr/>
        </p:nvSpPr>
        <p:spPr>
          <a:xfrm>
            <a:off x="2643174" y="1071547"/>
            <a:ext cx="6357982" cy="5500725"/>
          </a:xfrm>
          <a:prstGeom prst="rect">
            <a:avLst/>
          </a:prstGeom>
        </p:spPr>
        <p:txBody>
          <a:bodyPr vert="horz" lIns="91440" tIns="45720" rIns="91440" bIns="45720" rtlCol="0">
            <a:noAutofit/>
          </a:bodyPr>
          <a:lstStyle/>
          <a:p>
            <a:pPr marL="285750" indent="-285750" algn="just">
              <a:buFont typeface="Arial" panose="020B0604020202020204" pitchFamily="34" charset="0"/>
              <a:buChar char="•"/>
            </a:pPr>
            <a:r>
              <a:rPr lang="en-US" sz="1600" dirty="0">
                <a:solidFill>
                  <a:schemeClr val="tx2">
                    <a:lumMod val="75000"/>
                  </a:schemeClr>
                </a:solidFill>
              </a:rPr>
              <a:t>The Companies Act, 2013, has increased the opportunities for Company Secretaries in practice by introducing Secretarial audit.</a:t>
            </a:r>
          </a:p>
          <a:p>
            <a:pPr marL="285750" indent="-285750" algn="just">
              <a:buFont typeface="Arial" panose="020B0604020202020204" pitchFamily="34" charset="0"/>
              <a:buChar char="•"/>
            </a:pPr>
            <a:endParaRPr lang="en-IN" sz="1600" dirty="0">
              <a:solidFill>
                <a:schemeClr val="tx2">
                  <a:lumMod val="75000"/>
                </a:schemeClr>
              </a:solidFill>
            </a:endParaRPr>
          </a:p>
          <a:p>
            <a:pPr marL="285750" indent="-285750" algn="just">
              <a:buFont typeface="Arial" panose="020B0604020202020204" pitchFamily="34" charset="0"/>
              <a:buChar char="•"/>
            </a:pPr>
            <a:r>
              <a:rPr lang="en-US" sz="1600" dirty="0">
                <a:solidFill>
                  <a:schemeClr val="tx2">
                    <a:lumMod val="75000"/>
                  </a:schemeClr>
                </a:solidFill>
              </a:rPr>
              <a:t>As per section 204 of the Companies Act, 2013 read with Companies (Appointment and Remuneration of Managerial Personnel) Rules, 2014, following companies are required to obtain Secretarial Audit Report’ from independent practicing company secretary;</a:t>
            </a:r>
          </a:p>
          <a:p>
            <a:pPr marL="342900" indent="-342900" algn="just">
              <a:buFont typeface="Arial" panose="020B0604020202020204" pitchFamily="34" charset="0"/>
              <a:buChar char="•"/>
            </a:pPr>
            <a:endParaRPr lang="en-IN" sz="1600" dirty="0">
              <a:solidFill>
                <a:schemeClr val="tx2">
                  <a:lumMod val="75000"/>
                </a:schemeClr>
              </a:solidFill>
            </a:endParaRPr>
          </a:p>
          <a:p>
            <a:pPr marL="285750" lvl="0" indent="-285750" algn="just">
              <a:lnSpc>
                <a:spcPct val="90000"/>
              </a:lnSpc>
              <a:buFont typeface="Arial" panose="020B0604020202020204" pitchFamily="34" charset="0"/>
              <a:buChar char="•"/>
            </a:pPr>
            <a:r>
              <a:rPr lang="en-US" sz="1600" i="1" dirty="0">
                <a:solidFill>
                  <a:schemeClr val="tx2">
                    <a:lumMod val="75000"/>
                  </a:schemeClr>
                </a:solidFill>
              </a:rPr>
              <a:t>Every listed company.</a:t>
            </a:r>
          </a:p>
          <a:p>
            <a:pPr marL="285750" lvl="0" indent="-285750" algn="just">
              <a:lnSpc>
                <a:spcPct val="90000"/>
              </a:lnSpc>
              <a:buFont typeface="Arial" panose="020B0604020202020204" pitchFamily="34" charset="0"/>
              <a:buChar char="•"/>
            </a:pPr>
            <a:endParaRPr lang="en-IN" sz="1600" i="1" dirty="0">
              <a:solidFill>
                <a:schemeClr val="tx2">
                  <a:lumMod val="75000"/>
                </a:schemeClr>
              </a:solidFill>
            </a:endParaRPr>
          </a:p>
          <a:p>
            <a:pPr marL="285750" lvl="0" indent="-285750" algn="just">
              <a:lnSpc>
                <a:spcPct val="90000"/>
              </a:lnSpc>
              <a:buFont typeface="Arial" panose="020B0604020202020204" pitchFamily="34" charset="0"/>
              <a:buChar char="•"/>
            </a:pPr>
            <a:r>
              <a:rPr lang="en-US" sz="1600" i="1" dirty="0">
                <a:solidFill>
                  <a:schemeClr val="tx2">
                    <a:lumMod val="75000"/>
                  </a:schemeClr>
                </a:solidFill>
              </a:rPr>
              <a:t>Every public company having a paid-up share capital of Fifty Crore rupees or more; or</a:t>
            </a:r>
          </a:p>
          <a:p>
            <a:pPr marL="285750" lvl="0" indent="-285750" algn="just">
              <a:lnSpc>
                <a:spcPct val="90000"/>
              </a:lnSpc>
              <a:buFont typeface="Arial" panose="020B0604020202020204" pitchFamily="34" charset="0"/>
              <a:buChar char="•"/>
            </a:pPr>
            <a:endParaRPr lang="en-US" sz="1600" i="1" dirty="0">
              <a:solidFill>
                <a:schemeClr val="tx2">
                  <a:lumMod val="75000"/>
                </a:schemeClr>
              </a:solidFill>
            </a:endParaRPr>
          </a:p>
          <a:p>
            <a:pPr marL="285750" lvl="0" indent="-285750" algn="just">
              <a:lnSpc>
                <a:spcPct val="90000"/>
              </a:lnSpc>
              <a:buFont typeface="Arial" panose="020B0604020202020204" pitchFamily="34" charset="0"/>
              <a:buChar char="•"/>
            </a:pPr>
            <a:r>
              <a:rPr lang="en-US" sz="1600" i="1" dirty="0">
                <a:solidFill>
                  <a:schemeClr val="tx2">
                    <a:lumMod val="75000"/>
                  </a:schemeClr>
                </a:solidFill>
              </a:rPr>
              <a:t>Every public company having a turnover of Two Hundred Fifty Crore rupees or more.</a:t>
            </a:r>
          </a:p>
          <a:p>
            <a:pPr marL="285750" lvl="0" indent="-285750" algn="just">
              <a:lnSpc>
                <a:spcPct val="90000"/>
              </a:lnSpc>
            </a:pPr>
            <a:endParaRPr lang="en-US" sz="1600" i="1" dirty="0">
              <a:solidFill>
                <a:schemeClr val="tx2">
                  <a:lumMod val="75000"/>
                </a:schemeClr>
              </a:solidFill>
            </a:endParaRPr>
          </a:p>
          <a:p>
            <a:pPr marL="285750" lvl="0" indent="-285750" algn="just">
              <a:lnSpc>
                <a:spcPct val="90000"/>
              </a:lnSpc>
              <a:buFont typeface="Arial" panose="020B0604020202020204" pitchFamily="34" charset="0"/>
              <a:buChar char="•"/>
            </a:pPr>
            <a:r>
              <a:rPr lang="en-GB" sz="1600" i="1" dirty="0">
                <a:solidFill>
                  <a:schemeClr val="tx2">
                    <a:lumMod val="75000"/>
                  </a:schemeClr>
                </a:solidFill>
              </a:rPr>
              <a:t>Every company having outstanding loans or borrowings from banks or public financial institutions of one hundred </a:t>
            </a:r>
            <a:r>
              <a:rPr lang="en-GB" sz="1600" i="1" dirty="0" err="1">
                <a:solidFill>
                  <a:schemeClr val="tx2">
                    <a:lumMod val="75000"/>
                  </a:schemeClr>
                </a:solidFill>
              </a:rPr>
              <a:t>crore</a:t>
            </a:r>
            <a:r>
              <a:rPr lang="en-GB" sz="1600" i="1" dirty="0">
                <a:solidFill>
                  <a:schemeClr val="tx2">
                    <a:lumMod val="75000"/>
                  </a:schemeClr>
                </a:solidFill>
              </a:rPr>
              <a:t> rupees or more.</a:t>
            </a:r>
            <a:endParaRPr lang="en-US" sz="1600" i="1" dirty="0">
              <a:solidFill>
                <a:schemeClr val="tx2">
                  <a:lumMod val="75000"/>
                </a:schemeClr>
              </a:solidFill>
            </a:endParaRPr>
          </a:p>
          <a:p>
            <a:pPr marL="285750" lvl="0" indent="-285750" algn="just">
              <a:lnSpc>
                <a:spcPct val="90000"/>
              </a:lnSpc>
            </a:pPr>
            <a:endParaRPr lang="en-IN" sz="1600" dirty="0">
              <a:solidFill>
                <a:schemeClr val="tx2">
                  <a:lumMod val="75000"/>
                </a:schemeClr>
              </a:solidFill>
            </a:endParaRPr>
          </a:p>
          <a:p>
            <a:pPr marL="285750" indent="-285750" algn="just">
              <a:buFont typeface="Arial" panose="020B0604020202020204" pitchFamily="34" charset="0"/>
              <a:buChar char="•"/>
            </a:pPr>
            <a:r>
              <a:rPr lang="en-US" sz="1600" dirty="0">
                <a:solidFill>
                  <a:schemeClr val="tx2">
                    <a:lumMod val="75000"/>
                  </a:schemeClr>
                </a:solidFill>
              </a:rPr>
              <a:t>Under the SEBI (Listing Obligations and Disclosure Requirements) Regulations, 2014 (Listing Regulations), the Company Secretary has to be mandatorily appointed as Compliance Officer except for units of Mutual Funds listed on Stock Exchanges. </a:t>
            </a:r>
          </a:p>
          <a:p>
            <a:pPr marL="285750" lvl="0" indent="-285750" algn="just">
              <a:lnSpc>
                <a:spcPct val="90000"/>
              </a:lnSpc>
              <a:buFont typeface="Arial" panose="020B0604020202020204" pitchFamily="34" charset="0"/>
              <a:buChar char="•"/>
            </a:pPr>
            <a:endParaRPr lang="en-US" sz="1600" i="1" dirty="0">
              <a:solidFill>
                <a:schemeClr val="tx2">
                  <a:lumMod val="75000"/>
                </a:schemeClr>
              </a:solidFill>
            </a:endParaRPr>
          </a:p>
          <a:p>
            <a:pPr marL="342900" marR="0" lvl="0" indent="-3429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1600" i="0" u="none" strike="noStrike" kern="1200" cap="none" spc="0" normalizeH="0" baseline="0" noProof="0" dirty="0">
              <a:ln>
                <a:noFill/>
              </a:ln>
              <a:solidFill>
                <a:schemeClr val="tx2">
                  <a:lumMod val="75000"/>
                </a:schemeClr>
              </a:solidFill>
              <a:effectLst/>
              <a:uLnTx/>
              <a:uFillTx/>
              <a:latin typeface="+mn-lt"/>
              <a:ea typeface="+mn-ea"/>
              <a:cs typeface="+mn-cs"/>
            </a:endParaRPr>
          </a:p>
        </p:txBody>
      </p:sp>
      <p:pic>
        <p:nvPicPr>
          <p:cNvPr id="11" name="Picture 10">
            <a:extLst>
              <a:ext uri="{FF2B5EF4-FFF2-40B4-BE49-F238E27FC236}">
                <a16:creationId xmlns:a16="http://schemas.microsoft.com/office/drawing/2014/main" id="{25772476-9D82-413D-B8B3-E1B6DB9D16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pic>
        <p:nvPicPr>
          <p:cNvPr id="2" name="Picture 1"/>
          <p:cNvPicPr>
            <a:picLocks noChangeAspect="1"/>
          </p:cNvPicPr>
          <p:nvPr/>
        </p:nvPicPr>
        <p:blipFill>
          <a:blip r:embed="rId3"/>
          <a:stretch>
            <a:fillRect/>
          </a:stretch>
        </p:blipFill>
        <p:spPr>
          <a:xfrm>
            <a:off x="611560" y="928670"/>
            <a:ext cx="2027050" cy="5486890"/>
          </a:xfrm>
          <a:prstGeom prst="rect">
            <a:avLst/>
          </a:prstGeom>
        </p:spPr>
      </p:pic>
    </p:spTree>
    <p:extLst>
      <p:ext uri="{BB962C8B-B14F-4D97-AF65-F5344CB8AC3E}">
        <p14:creationId xmlns:p14="http://schemas.microsoft.com/office/powerpoint/2010/main" val="84190290"/>
      </p:ext>
    </p:extLst>
  </p:cSld>
  <p:clrMapOvr>
    <a:masterClrMapping/>
  </p:clrMapOvr>
  <p:transition spd="slow"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BB4FF49-9635-4BBB-9E52-A7EE933478D9}"/>
              </a:ext>
            </a:extLst>
          </p:cNvPr>
          <p:cNvSpPr txBox="1"/>
          <p:nvPr/>
        </p:nvSpPr>
        <p:spPr>
          <a:xfrm>
            <a:off x="179512" y="304006"/>
            <a:ext cx="7632848" cy="1217000"/>
          </a:xfrm>
          <a:prstGeom prst="rect">
            <a:avLst/>
          </a:prstGeom>
          <a:noFill/>
        </p:spPr>
        <p:txBody>
          <a:bodyPr vert="horz" wrap="square" lIns="0" tIns="0" rIns="0" bIns="0" rtlCol="0">
            <a:spAutoFit/>
          </a:bodyPr>
          <a:lstStyle/>
          <a:p>
            <a:pPr>
              <a:lnSpc>
                <a:spcPts val="3220"/>
              </a:lnSpc>
            </a:pPr>
            <a:r>
              <a:rPr lang="en-CA" sz="3200" dirty="0">
                <a:solidFill>
                  <a:srgbClr val="002060"/>
                </a:solidFill>
                <a:latin typeface="+mj-lt"/>
              </a:rPr>
              <a:t> Why </a:t>
            </a:r>
            <a:r>
              <a:rPr lang="en-US" sz="3200" dirty="0">
                <a:solidFill>
                  <a:srgbClr val="002060"/>
                </a:solidFill>
                <a:latin typeface="+mj-lt"/>
              </a:rPr>
              <a:t>Companies Hire a Company Secretary:</a:t>
            </a:r>
            <a:endParaRPr lang="en-IN" sz="3200" dirty="0">
              <a:solidFill>
                <a:srgbClr val="002060"/>
              </a:solidFill>
              <a:latin typeface="+mj-lt"/>
            </a:endParaRPr>
          </a:p>
          <a:p>
            <a:pPr>
              <a:lnSpc>
                <a:spcPts val="3220"/>
              </a:lnSpc>
            </a:pPr>
            <a:r>
              <a:rPr lang="en-CA" sz="2614" spc="-30" dirty="0">
                <a:solidFill>
                  <a:srgbClr val="5C5B5B"/>
                </a:solidFill>
                <a:latin typeface="+mj-lt"/>
                <a:cs typeface="Arial Bold"/>
              </a:rPr>
              <a:t>A Company Secretary has various roles and responsibilities :</a:t>
            </a:r>
          </a:p>
        </p:txBody>
      </p:sp>
      <p:sp>
        <p:nvSpPr>
          <p:cNvPr id="6" name="Rectangle 5">
            <a:extLst>
              <a:ext uri="{FF2B5EF4-FFF2-40B4-BE49-F238E27FC236}">
                <a16:creationId xmlns:a16="http://schemas.microsoft.com/office/drawing/2014/main" id="{783890BC-45AA-4139-B0BC-E2EC649DCCAD}"/>
              </a:ext>
            </a:extLst>
          </p:cNvPr>
          <p:cNvSpPr/>
          <p:nvPr/>
        </p:nvSpPr>
        <p:spPr>
          <a:xfrm>
            <a:off x="179512" y="1268760"/>
            <a:ext cx="8712968" cy="6401753"/>
          </a:xfrm>
          <a:prstGeom prst="rect">
            <a:avLst/>
          </a:prstGeom>
        </p:spPr>
        <p:txBody>
          <a:bodyPr wrap="square">
            <a:spAutoFit/>
          </a:bodyPr>
          <a:lstStyle/>
          <a:p>
            <a:pPr marL="285750" indent="-285750">
              <a:lnSpc>
                <a:spcPct val="150000"/>
              </a:lnSpc>
              <a:buFont typeface="Arial" panose="020B0604020202020204" pitchFamily="34" charset="0"/>
              <a:buChar char="•"/>
            </a:pPr>
            <a:endParaRPr lang="en-CA" sz="1600" dirty="0">
              <a:solidFill>
                <a:schemeClr val="tx2">
                  <a:lumMod val="75000"/>
                </a:schemeClr>
              </a:solidFill>
              <a:cs typeface="Calibri"/>
            </a:endParaRP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Mobilising Resources from Capital Market through IPOs, FPO’s</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Mobilising Global Resources through FDI, ECB, ADR/GDRs</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Managing Corporate Restructuring</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Project Planning &amp; Execution, Regulatory Interface</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Managing Joint Ventures and Foreign Collaborations within and beyond India</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Treasury &amp; Financial Management including Loan Syndication, Taxation, Project Finance</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Ensuring Due Diligence and  Compliances of all the laws applicable to company</a:t>
            </a: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Initiating Best Practices in Corporate Governance ,Corporate disclosure and reporting</a:t>
            </a:r>
            <a:endParaRPr lang="en-CA" sz="800" dirty="0">
              <a:solidFill>
                <a:schemeClr val="tx2">
                  <a:lumMod val="75000"/>
                </a:schemeClr>
              </a:solidFill>
              <a:cs typeface="Calibri"/>
            </a:endParaRPr>
          </a:p>
          <a:p>
            <a:pPr marL="285750" indent="-285750">
              <a:lnSpc>
                <a:spcPct val="150000"/>
              </a:lnSpc>
              <a:buFont typeface="Arial" panose="020B0604020202020204" pitchFamily="34" charset="0"/>
              <a:buChar char="•"/>
            </a:pPr>
            <a:r>
              <a:rPr lang="en-CA" sz="1600" dirty="0">
                <a:solidFill>
                  <a:schemeClr val="tx2">
                    <a:lumMod val="75000"/>
                  </a:schemeClr>
                </a:solidFill>
                <a:cs typeface="Calibri"/>
              </a:rPr>
              <a:t>Corporate Social Responsibility</a:t>
            </a:r>
          </a:p>
          <a:p>
            <a:pPr marL="285750" indent="-285750">
              <a:lnSpc>
                <a:spcPts val="1725"/>
              </a:lnSpc>
              <a:buFont typeface="Arial" panose="020B0604020202020204" pitchFamily="34" charset="0"/>
              <a:buChar char="•"/>
            </a:pPr>
            <a:endParaRPr lang="en-CA" sz="1600" dirty="0">
              <a:solidFill>
                <a:schemeClr val="tx2">
                  <a:lumMod val="75000"/>
                </a:schemeClr>
              </a:solidFill>
              <a:cs typeface="Calibri"/>
            </a:endParaRPr>
          </a:p>
          <a:p>
            <a:pPr marL="285750" indent="-285750" algn="just">
              <a:lnSpc>
                <a:spcPts val="1725"/>
              </a:lnSpc>
              <a:buFont typeface="Arial" panose="020B0604020202020204" pitchFamily="34" charset="0"/>
              <a:buChar char="•"/>
            </a:pPr>
            <a:r>
              <a:rPr lang="en-CA" sz="1600" dirty="0">
                <a:solidFill>
                  <a:schemeClr val="tx2">
                    <a:lumMod val="75000"/>
                  </a:schemeClr>
                </a:solidFill>
                <a:cs typeface="Calibri"/>
              </a:rPr>
              <a:t>CS also plays role as an Integrated Corporate Managers and are capable of undertaking wide gamut of work in all the functional areas in addition to their core area of Legal and Corporate Compliance Management. </a:t>
            </a:r>
          </a:p>
          <a:p>
            <a:pPr marL="285750" indent="-285750" algn="just">
              <a:lnSpc>
                <a:spcPts val="1725"/>
              </a:lnSpc>
              <a:buFont typeface="Arial" panose="020B0604020202020204" pitchFamily="34" charset="0"/>
              <a:buChar char="•"/>
            </a:pPr>
            <a:endParaRPr lang="en-CA" sz="1600" dirty="0">
              <a:solidFill>
                <a:schemeClr val="tx2">
                  <a:lumMod val="75000"/>
                </a:schemeClr>
              </a:solidFill>
              <a:cs typeface="Calibri"/>
            </a:endParaRPr>
          </a:p>
          <a:p>
            <a:pPr marL="285750" indent="-285750" algn="just">
              <a:lnSpc>
                <a:spcPts val="1725"/>
              </a:lnSpc>
              <a:buFont typeface="Arial" panose="020B0604020202020204" pitchFamily="34" charset="0"/>
              <a:buChar char="•"/>
            </a:pPr>
            <a:r>
              <a:rPr lang="en-CA" sz="1600" dirty="0">
                <a:solidFill>
                  <a:schemeClr val="tx2">
                    <a:lumMod val="75000"/>
                  </a:schemeClr>
                </a:solidFill>
                <a:cs typeface="Calibri"/>
              </a:rPr>
              <a:t>The Companies Act, 2013, in fact, recognizes Company Secretaries as Advisors to the Board on the affairs of the Company and all matters to ensure good Corporate Governance. </a:t>
            </a:r>
          </a:p>
          <a:p>
            <a:pPr marL="285750" indent="-285750">
              <a:lnSpc>
                <a:spcPts val="1725"/>
              </a:lnSpc>
              <a:buFont typeface="Arial" panose="020B0604020202020204" pitchFamily="34" charset="0"/>
              <a:buChar char="•"/>
            </a:pPr>
            <a:endParaRPr lang="en-CA" sz="1600" dirty="0">
              <a:solidFill>
                <a:schemeClr val="tx2">
                  <a:lumMod val="75000"/>
                </a:schemeClr>
              </a:solidFill>
              <a:cs typeface="Calibri"/>
            </a:endParaRPr>
          </a:p>
          <a:p>
            <a:pPr marL="285750" indent="-285750">
              <a:lnSpc>
                <a:spcPts val="1725"/>
              </a:lnSpc>
              <a:buFont typeface="Arial" panose="020B0604020202020204" pitchFamily="34" charset="0"/>
              <a:buChar char="•"/>
            </a:pPr>
            <a:endParaRPr lang="en-CA" sz="1600" dirty="0">
              <a:solidFill>
                <a:schemeClr val="tx2">
                  <a:lumMod val="75000"/>
                </a:schemeClr>
              </a:solidFill>
              <a:cs typeface="Calibri"/>
            </a:endParaRPr>
          </a:p>
          <a:p>
            <a:pPr marL="285750" indent="-285750">
              <a:lnSpc>
                <a:spcPts val="1725"/>
              </a:lnSpc>
              <a:buFont typeface="Arial" panose="020B0604020202020204" pitchFamily="34" charset="0"/>
              <a:buChar char="•"/>
            </a:pPr>
            <a:endParaRPr lang="en-CA" sz="1600" dirty="0">
              <a:solidFill>
                <a:schemeClr val="tx2">
                  <a:lumMod val="75000"/>
                </a:schemeClr>
              </a:solidFill>
              <a:cs typeface="Calibri"/>
            </a:endParaRPr>
          </a:p>
          <a:p>
            <a:pPr marL="285750" indent="-285750">
              <a:lnSpc>
                <a:spcPts val="1725"/>
              </a:lnSpc>
              <a:buFont typeface="Arial" panose="020B0604020202020204" pitchFamily="34" charset="0"/>
              <a:buChar char="•"/>
            </a:pPr>
            <a:endParaRPr lang="en-CA" sz="1600" dirty="0">
              <a:solidFill>
                <a:schemeClr val="tx2">
                  <a:lumMod val="75000"/>
                </a:schemeClr>
              </a:solidFill>
              <a:cs typeface="Calibri"/>
            </a:endParaRPr>
          </a:p>
          <a:p>
            <a:pPr marL="285750" indent="-285750">
              <a:lnSpc>
                <a:spcPts val="1725"/>
              </a:lnSpc>
              <a:buFont typeface="Arial" panose="020B0604020202020204" pitchFamily="34" charset="0"/>
              <a:buChar char="•"/>
            </a:pPr>
            <a:endParaRPr lang="en-CA" sz="1600" dirty="0">
              <a:solidFill>
                <a:schemeClr val="tx2">
                  <a:lumMod val="75000"/>
                </a:schemeClr>
              </a:solidFill>
              <a:cs typeface="Calibri"/>
            </a:endParaRPr>
          </a:p>
        </p:txBody>
      </p:sp>
      <p:pic>
        <p:nvPicPr>
          <p:cNvPr id="7" name="Picture 6">
            <a:extLst>
              <a:ext uri="{FF2B5EF4-FFF2-40B4-BE49-F238E27FC236}">
                <a16:creationId xmlns:a16="http://schemas.microsoft.com/office/drawing/2014/main" id="{93482F99-3915-411B-AD59-340AF6AD93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flipH="1">
            <a:off x="6393108" y="1268760"/>
            <a:ext cx="2283347" cy="1565724"/>
          </a:xfrm>
          <a:prstGeom prst="rect">
            <a:avLst/>
          </a:prstGeom>
        </p:spPr>
      </p:pic>
      <p:pic>
        <p:nvPicPr>
          <p:cNvPr id="8" name="Picture 7">
            <a:extLst>
              <a:ext uri="{FF2B5EF4-FFF2-40B4-BE49-F238E27FC236}">
                <a16:creationId xmlns:a16="http://schemas.microsoft.com/office/drawing/2014/main" id="{5942BA44-C30C-45C1-A15A-8622D09BDE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8951" y="302308"/>
            <a:ext cx="782962" cy="492744"/>
          </a:xfrm>
          <a:prstGeom prst="rect">
            <a:avLst/>
          </a:prstGeom>
        </p:spPr>
      </p:pic>
    </p:spTree>
    <p:extLst>
      <p:ext uri="{BB962C8B-B14F-4D97-AF65-F5344CB8AC3E}">
        <p14:creationId xmlns:p14="http://schemas.microsoft.com/office/powerpoint/2010/main" val="936775072"/>
      </p:ext>
    </p:extLst>
  </p:cSld>
  <p:clrMapOvr>
    <a:masterClrMapping/>
  </p:clrMapOvr>
  <p:transition spd="slow"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C4917-0FBF-4EB6-8954-46FAC536E7BE}"/>
              </a:ext>
            </a:extLst>
          </p:cNvPr>
          <p:cNvSpPr>
            <a:spLocks noGrp="1"/>
          </p:cNvSpPr>
          <p:nvPr>
            <p:ph type="title"/>
          </p:nvPr>
        </p:nvSpPr>
        <p:spPr>
          <a:xfrm>
            <a:off x="368300" y="383477"/>
            <a:ext cx="8308156" cy="1595967"/>
          </a:xfrm>
        </p:spPr>
        <p:txBody>
          <a:bodyPr>
            <a:normAutofit/>
          </a:bodyPr>
          <a:lstStyle/>
          <a:p>
            <a:pPr algn="l"/>
            <a:r>
              <a:rPr lang="en-IN" sz="2400" dirty="0">
                <a:solidFill>
                  <a:schemeClr val="tx2">
                    <a:lumMod val="60000"/>
                    <a:lumOff val="40000"/>
                  </a:schemeClr>
                </a:solidFill>
              </a:rPr>
              <a:t>Other Opportunities for Company Secretaries in Higher education Arena  </a:t>
            </a:r>
          </a:p>
        </p:txBody>
      </p:sp>
      <p:sp>
        <p:nvSpPr>
          <p:cNvPr id="3" name="Content Placeholder 2">
            <a:extLst>
              <a:ext uri="{FF2B5EF4-FFF2-40B4-BE49-F238E27FC236}">
                <a16:creationId xmlns:a16="http://schemas.microsoft.com/office/drawing/2014/main" id="{A870FE33-DE65-4C9F-9CF9-3B194101AFAC}"/>
              </a:ext>
            </a:extLst>
          </p:cNvPr>
          <p:cNvSpPr>
            <a:spLocks noGrp="1"/>
          </p:cNvSpPr>
          <p:nvPr>
            <p:ph idx="1"/>
          </p:nvPr>
        </p:nvSpPr>
        <p:spPr>
          <a:xfrm>
            <a:off x="1207678" y="1412776"/>
            <a:ext cx="6629400" cy="6319585"/>
          </a:xfrm>
        </p:spPr>
        <p:txBody>
          <a:bodyPr>
            <a:normAutofit/>
          </a:bodyPr>
          <a:lstStyle/>
          <a:p>
            <a:pPr algn="just"/>
            <a:r>
              <a:rPr lang="en-IN" sz="2800" dirty="0">
                <a:solidFill>
                  <a:schemeClr val="tx2">
                    <a:lumMod val="75000"/>
                  </a:schemeClr>
                </a:solidFill>
              </a:rPr>
              <a:t>Company Secretaries being Qualified Professionals are  now in high demand in Central and State Universities and Higher Education Academic Institutions  as expert educationists, in their area of specialisation.</a:t>
            </a:r>
          </a:p>
          <a:p>
            <a:pPr algn="just"/>
            <a:r>
              <a:rPr lang="en-IN" sz="2800" dirty="0">
                <a:solidFill>
                  <a:schemeClr val="tx2">
                    <a:lumMod val="75000"/>
                  </a:schemeClr>
                </a:solidFill>
              </a:rPr>
              <a:t>The ICSI  has Academic Collaboration with IIMs and various Universities across India for mutual development of Student and Member fraternity through various initiatives.</a:t>
            </a:r>
          </a:p>
        </p:txBody>
      </p:sp>
    </p:spTree>
    <p:extLst>
      <p:ext uri="{BB962C8B-B14F-4D97-AF65-F5344CB8AC3E}">
        <p14:creationId xmlns:p14="http://schemas.microsoft.com/office/powerpoint/2010/main" val="1284413562"/>
      </p:ext>
    </p:extLst>
  </p:cSld>
  <p:clrMapOvr>
    <a:masterClrMapping/>
  </p:clrMapOvr>
  <p:transition spd="slow"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07504" y="197768"/>
            <a:ext cx="8322148" cy="1016654"/>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200" b="1" i="0" u="none" strike="noStrike" kern="1200" cap="none" spc="0" normalizeH="0" baseline="0" noProof="0" dirty="0">
                <a:ln>
                  <a:noFill/>
                </a:ln>
                <a:solidFill>
                  <a:srgbClr val="002060"/>
                </a:solidFill>
                <a:effectLst/>
                <a:uLnTx/>
                <a:uFillTx/>
                <a:latin typeface="+mj-lt"/>
                <a:ea typeface="+mj-ea"/>
                <a:cs typeface="+mj-cs"/>
              </a:rPr>
              <a:t>Admission Process:</a:t>
            </a: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IN" sz="3200" b="1" i="0" u="none" strike="noStrike" kern="1200" cap="none" spc="0" normalizeH="0" baseline="0" noProof="0" dirty="0">
                <a:ln>
                  <a:noFill/>
                </a:ln>
                <a:solidFill>
                  <a:srgbClr val="002060"/>
                </a:solidFill>
                <a:effectLst/>
                <a:uLnTx/>
                <a:uFillTx/>
                <a:latin typeface="+mj-lt"/>
                <a:ea typeface="+mj-ea"/>
                <a:cs typeface="+mj-cs"/>
              </a:rPr>
              <a:t>How to Register for CS</a:t>
            </a:r>
            <a:r>
              <a:rPr kumimoji="0" lang="en-IN" sz="3200" b="1" i="0" u="none" strike="noStrike" kern="1200" cap="none" spc="0" normalizeH="0" noProof="0" dirty="0">
                <a:ln>
                  <a:noFill/>
                </a:ln>
                <a:solidFill>
                  <a:srgbClr val="002060"/>
                </a:solidFill>
                <a:effectLst/>
                <a:uLnTx/>
                <a:uFillTx/>
                <a:latin typeface="+mj-lt"/>
                <a:ea typeface="+mj-ea"/>
                <a:cs typeface="+mj-cs"/>
              </a:rPr>
              <a:t> Executive Entrance Test(CSEET)</a:t>
            </a:r>
            <a:endParaRPr kumimoji="0" lang="en-IN" sz="3200" b="1" i="0" u="none" strike="noStrike" kern="1200" cap="none" spc="0" normalizeH="0" baseline="0" noProof="0" dirty="0">
              <a:ln>
                <a:noFill/>
              </a:ln>
              <a:solidFill>
                <a:schemeClr val="tx1"/>
              </a:solidFill>
              <a:effectLst/>
              <a:uLnTx/>
              <a:uFillTx/>
              <a:latin typeface="+mj-lt"/>
              <a:ea typeface="+mj-ea"/>
              <a:cs typeface="+mj-cs"/>
            </a:endParaRPr>
          </a:p>
        </p:txBody>
      </p:sp>
      <p:pic>
        <p:nvPicPr>
          <p:cNvPr id="3" name="Picture 2">
            <a:extLst>
              <a:ext uri="{FF2B5EF4-FFF2-40B4-BE49-F238E27FC236}">
                <a16:creationId xmlns:a16="http://schemas.microsoft.com/office/drawing/2014/main" id="{249455C1-DDD5-4DF6-89E4-3F6239E998C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81526" y="127944"/>
            <a:ext cx="782962" cy="492744"/>
          </a:xfrm>
          <a:prstGeom prst="rect">
            <a:avLst/>
          </a:prstGeom>
        </p:spPr>
      </p:pic>
      <p:graphicFrame>
        <p:nvGraphicFramePr>
          <p:cNvPr id="6" name="Diagram 5"/>
          <p:cNvGraphicFramePr/>
          <p:nvPr>
            <p:extLst>
              <p:ext uri="{D42A27DB-BD31-4B8C-83A1-F6EECF244321}">
                <p14:modId xmlns:p14="http://schemas.microsoft.com/office/powerpoint/2010/main" val="1378581334"/>
              </p:ext>
            </p:extLst>
          </p:nvPr>
        </p:nvGraphicFramePr>
        <p:xfrm>
          <a:off x="428596" y="1214422"/>
          <a:ext cx="8001056" cy="52864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advClick="0"/>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w Edge">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Austin</Template>
  <TotalTime>3486</TotalTime>
  <Words>2345</Words>
  <Application>Microsoft Office PowerPoint</Application>
  <PresentationFormat>On-screen Show (4:3)</PresentationFormat>
  <Paragraphs>235</Paragraphs>
  <Slides>22</Slides>
  <Notes>4</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22</vt:i4>
      </vt:variant>
    </vt:vector>
  </HeadingPairs>
  <TitlesOfParts>
    <vt:vector size="34" baseType="lpstr">
      <vt:lpstr>Arial</vt:lpstr>
      <vt:lpstr>Arial Bold</vt:lpstr>
      <vt:lpstr>Bookman Old Style</vt:lpstr>
      <vt:lpstr>Calibri</vt:lpstr>
      <vt:lpstr>Cambria</vt:lpstr>
      <vt:lpstr>Rockwell</vt:lpstr>
      <vt:lpstr>Wingdings</vt:lpstr>
      <vt:lpstr>Zurich Cn BT</vt:lpstr>
      <vt:lpstr>Office Theme</vt:lpstr>
      <vt:lpstr>2_Office Theme</vt:lpstr>
      <vt:lpstr>6_Office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Opportunities for Company Secretaries in Higher education Arena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Placement Support to CS Professionals ICSI has a dedicated Placement Cell for:</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e0614</dc:creator>
  <cp:lastModifiedBy>Arti J Shailendar</cp:lastModifiedBy>
  <cp:revision>492</cp:revision>
  <dcterms:created xsi:type="dcterms:W3CDTF">2015-05-15T04:16:52Z</dcterms:created>
  <dcterms:modified xsi:type="dcterms:W3CDTF">2022-07-05T11:55:05Z</dcterms:modified>
</cp:coreProperties>
</file>