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16" r:id="rId1"/>
    <p:sldMasterId id="2147483907" r:id="rId2"/>
  </p:sldMasterIdLst>
  <p:notesMasterIdLst>
    <p:notesMasterId r:id="rId15"/>
  </p:notesMasterIdLst>
  <p:handoutMasterIdLst>
    <p:handoutMasterId r:id="rId16"/>
  </p:handoutMasterIdLst>
  <p:sldIdLst>
    <p:sldId id="359" r:id="rId3"/>
    <p:sldId id="257" r:id="rId4"/>
    <p:sldId id="560" r:id="rId5"/>
    <p:sldId id="525" r:id="rId6"/>
    <p:sldId id="258" r:id="rId7"/>
    <p:sldId id="304" r:id="rId8"/>
    <p:sldId id="307" r:id="rId9"/>
    <p:sldId id="512" r:id="rId10"/>
    <p:sldId id="389" r:id="rId11"/>
    <p:sldId id="561" r:id="rId12"/>
    <p:sldId id="562" r:id="rId13"/>
    <p:sldId id="563" r:id="rId1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00" autoAdjust="0"/>
    <p:restoredTop sz="94660"/>
  </p:normalViewPr>
  <p:slideViewPr>
    <p:cSldViewPr snapToGrid="0">
      <p:cViewPr>
        <p:scale>
          <a:sx n="58" d="100"/>
          <a:sy n="58" d="100"/>
        </p:scale>
        <p:origin x="-186" y="-2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2945659" cy="496332"/>
          </a:xfrm>
          <a:prstGeom prst="rect">
            <a:avLst/>
          </a:prstGeom>
        </p:spPr>
        <p:txBody>
          <a:bodyPr vert="horz" lIns="95562" tIns="47781" rIns="95562" bIns="47781" rtlCol="0"/>
          <a:lstStyle>
            <a:lvl1pPr algn="l">
              <a:defRPr sz="1300"/>
            </a:lvl1pPr>
          </a:lstStyle>
          <a:p>
            <a:endParaRPr lang="en-US"/>
          </a:p>
        </p:txBody>
      </p:sp>
      <p:sp>
        <p:nvSpPr>
          <p:cNvPr id="3" name="Date Placeholder 2"/>
          <p:cNvSpPr>
            <a:spLocks noGrp="1"/>
          </p:cNvSpPr>
          <p:nvPr>
            <p:ph type="dt" sz="quarter" idx="1"/>
          </p:nvPr>
        </p:nvSpPr>
        <p:spPr>
          <a:xfrm>
            <a:off x="3850444" y="2"/>
            <a:ext cx="2945659" cy="496332"/>
          </a:xfrm>
          <a:prstGeom prst="rect">
            <a:avLst/>
          </a:prstGeom>
        </p:spPr>
        <p:txBody>
          <a:bodyPr vert="horz" lIns="95562" tIns="47781" rIns="95562" bIns="47781" rtlCol="0"/>
          <a:lstStyle>
            <a:lvl1pPr algn="r">
              <a:defRPr sz="1300"/>
            </a:lvl1pPr>
          </a:lstStyle>
          <a:p>
            <a:fld id="{2433144B-BCBB-44FC-94E7-A87207B3B69E}" type="datetimeFigureOut">
              <a:rPr lang="en-US" smtClean="0"/>
              <a:pPr/>
              <a:t>8/31/2018</a:t>
            </a:fld>
            <a:endParaRPr lang="en-US"/>
          </a:p>
        </p:txBody>
      </p:sp>
      <p:sp>
        <p:nvSpPr>
          <p:cNvPr id="4" name="Footer Placeholder 3"/>
          <p:cNvSpPr>
            <a:spLocks noGrp="1"/>
          </p:cNvSpPr>
          <p:nvPr>
            <p:ph type="ftr" sz="quarter" idx="2"/>
          </p:nvPr>
        </p:nvSpPr>
        <p:spPr>
          <a:xfrm>
            <a:off x="2" y="9428585"/>
            <a:ext cx="2945659" cy="496332"/>
          </a:xfrm>
          <a:prstGeom prst="rect">
            <a:avLst/>
          </a:prstGeom>
        </p:spPr>
        <p:txBody>
          <a:bodyPr vert="horz" lIns="95562" tIns="47781" rIns="95562" bIns="47781" rtlCol="0" anchor="b"/>
          <a:lstStyle>
            <a:lvl1pPr algn="l">
              <a:defRPr sz="1300"/>
            </a:lvl1pPr>
          </a:lstStyle>
          <a:p>
            <a:endParaRPr lang="en-US"/>
          </a:p>
        </p:txBody>
      </p:sp>
      <p:sp>
        <p:nvSpPr>
          <p:cNvPr id="5" name="Slide Number Placeholder 4"/>
          <p:cNvSpPr>
            <a:spLocks noGrp="1"/>
          </p:cNvSpPr>
          <p:nvPr>
            <p:ph type="sldNum" sz="quarter" idx="3"/>
          </p:nvPr>
        </p:nvSpPr>
        <p:spPr>
          <a:xfrm>
            <a:off x="3850444" y="9428585"/>
            <a:ext cx="2945659" cy="496332"/>
          </a:xfrm>
          <a:prstGeom prst="rect">
            <a:avLst/>
          </a:prstGeom>
        </p:spPr>
        <p:txBody>
          <a:bodyPr vert="horz" lIns="95562" tIns="47781" rIns="95562" bIns="47781" rtlCol="0" anchor="b"/>
          <a:lstStyle>
            <a:lvl1pPr algn="r">
              <a:defRPr sz="1300"/>
            </a:lvl1pPr>
          </a:lstStyle>
          <a:p>
            <a:fld id="{4BBF9D93-818D-4ADB-AA1E-CE66D9E08F98}" type="slidenum">
              <a:rPr lang="en-US" smtClean="0"/>
              <a:pPr/>
              <a:t>‹#›</a:t>
            </a:fld>
            <a:endParaRPr lang="en-US"/>
          </a:p>
        </p:txBody>
      </p:sp>
    </p:spTree>
    <p:extLst>
      <p:ext uri="{BB962C8B-B14F-4D97-AF65-F5344CB8AC3E}">
        <p14:creationId xmlns:p14="http://schemas.microsoft.com/office/powerpoint/2010/main" val="8213472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2945659" cy="498056"/>
          </a:xfrm>
          <a:prstGeom prst="rect">
            <a:avLst/>
          </a:prstGeom>
        </p:spPr>
        <p:txBody>
          <a:bodyPr vert="horz" lIns="95562" tIns="47781" rIns="95562" bIns="47781" rtlCol="0"/>
          <a:lstStyle>
            <a:lvl1pPr algn="l">
              <a:defRPr sz="1300"/>
            </a:lvl1pPr>
          </a:lstStyle>
          <a:p>
            <a:endParaRPr lang="en-US"/>
          </a:p>
        </p:txBody>
      </p:sp>
      <p:sp>
        <p:nvSpPr>
          <p:cNvPr id="3" name="Date Placeholder 2"/>
          <p:cNvSpPr>
            <a:spLocks noGrp="1"/>
          </p:cNvSpPr>
          <p:nvPr>
            <p:ph type="dt" idx="1"/>
          </p:nvPr>
        </p:nvSpPr>
        <p:spPr>
          <a:xfrm>
            <a:off x="3850444" y="2"/>
            <a:ext cx="2945659" cy="498056"/>
          </a:xfrm>
          <a:prstGeom prst="rect">
            <a:avLst/>
          </a:prstGeom>
        </p:spPr>
        <p:txBody>
          <a:bodyPr vert="horz" lIns="95562" tIns="47781" rIns="95562" bIns="47781" rtlCol="0"/>
          <a:lstStyle>
            <a:lvl1pPr algn="r">
              <a:defRPr sz="1300"/>
            </a:lvl1pPr>
          </a:lstStyle>
          <a:p>
            <a:fld id="{6A1EEA97-4AB3-47F9-ADB6-E290D6E2C869}" type="datetimeFigureOut">
              <a:rPr lang="en-US" smtClean="0"/>
              <a:pPr/>
              <a:t>8/31/2018</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5562" tIns="47781" rIns="95562" bIns="47781" rtlCol="0" anchor="ctr"/>
          <a:lstStyle/>
          <a:p>
            <a:endParaRPr lang="en-US"/>
          </a:p>
        </p:txBody>
      </p:sp>
      <p:sp>
        <p:nvSpPr>
          <p:cNvPr id="5" name="Notes Placeholder 4"/>
          <p:cNvSpPr>
            <a:spLocks noGrp="1"/>
          </p:cNvSpPr>
          <p:nvPr>
            <p:ph type="body" sz="quarter" idx="3"/>
          </p:nvPr>
        </p:nvSpPr>
        <p:spPr>
          <a:xfrm>
            <a:off x="679768" y="4777196"/>
            <a:ext cx="5438140" cy="3908614"/>
          </a:xfrm>
          <a:prstGeom prst="rect">
            <a:avLst/>
          </a:prstGeom>
        </p:spPr>
        <p:txBody>
          <a:bodyPr vert="horz" lIns="95562" tIns="47781" rIns="95562" bIns="4778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9428586"/>
            <a:ext cx="2945659" cy="498055"/>
          </a:xfrm>
          <a:prstGeom prst="rect">
            <a:avLst/>
          </a:prstGeom>
        </p:spPr>
        <p:txBody>
          <a:bodyPr vert="horz" lIns="95562" tIns="47781" rIns="95562" bIns="47781" rtlCol="0" anchor="b"/>
          <a:lstStyle>
            <a:lvl1pPr algn="l">
              <a:defRPr sz="1300"/>
            </a:lvl1pPr>
          </a:lstStyle>
          <a:p>
            <a:endParaRPr lang="en-US"/>
          </a:p>
        </p:txBody>
      </p:sp>
      <p:sp>
        <p:nvSpPr>
          <p:cNvPr id="7" name="Slide Number Placeholder 6"/>
          <p:cNvSpPr>
            <a:spLocks noGrp="1"/>
          </p:cNvSpPr>
          <p:nvPr>
            <p:ph type="sldNum" sz="quarter" idx="5"/>
          </p:nvPr>
        </p:nvSpPr>
        <p:spPr>
          <a:xfrm>
            <a:off x="3850444" y="9428586"/>
            <a:ext cx="2945659" cy="498055"/>
          </a:xfrm>
          <a:prstGeom prst="rect">
            <a:avLst/>
          </a:prstGeom>
        </p:spPr>
        <p:txBody>
          <a:bodyPr vert="horz" lIns="95562" tIns="47781" rIns="95562" bIns="47781" rtlCol="0" anchor="b"/>
          <a:lstStyle>
            <a:lvl1pPr algn="r">
              <a:defRPr sz="1300"/>
            </a:lvl1pPr>
          </a:lstStyle>
          <a:p>
            <a:fld id="{335E641C-CDDB-4201-BD02-DB1A7841D60D}" type="slidenum">
              <a:rPr lang="en-US" smtClean="0"/>
              <a:pPr/>
              <a:t>‹#›</a:t>
            </a:fld>
            <a:endParaRPr lang="en-US"/>
          </a:p>
        </p:txBody>
      </p:sp>
    </p:spTree>
    <p:extLst>
      <p:ext uri="{BB962C8B-B14F-4D97-AF65-F5344CB8AC3E}">
        <p14:creationId xmlns:p14="http://schemas.microsoft.com/office/powerpoint/2010/main" val="321777548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normAutofit/>
          </a:bodyPr>
          <a:lstStyle/>
          <a:p>
            <a:endParaRPr lang="en-US"/>
          </a:p>
        </p:txBody>
      </p:sp>
      <p:sp>
        <p:nvSpPr>
          <p:cNvPr id="7" name="Header Placeholder 6"/>
          <p:cNvSpPr>
            <a:spLocks noGrp="1"/>
          </p:cNvSpPr>
          <p:nvPr>
            <p:ph type="hdr" sz="quarter" idx="11"/>
          </p:nvPr>
        </p:nvSpPr>
        <p:spPr/>
        <p:txBody>
          <a:bodyPr/>
          <a:lstStyle/>
          <a:p>
            <a:r>
              <a:rPr lang="en-US">
                <a:solidFill>
                  <a:prstClr val="black"/>
                </a:solidFill>
              </a:rPr>
              <a:t>Malaysian Association of Company Secretaries</a:t>
            </a:r>
          </a:p>
        </p:txBody>
      </p:sp>
      <p:sp>
        <p:nvSpPr>
          <p:cNvPr id="9" name="Footer Placeholder 8"/>
          <p:cNvSpPr>
            <a:spLocks noGrp="1"/>
          </p:cNvSpPr>
          <p:nvPr>
            <p:ph type="ftr" sz="quarter" idx="13"/>
          </p:nvPr>
        </p:nvSpPr>
        <p:spPr/>
        <p:txBody>
          <a:bodyPr/>
          <a:lstStyle/>
          <a:p>
            <a:r>
              <a:rPr lang="en-US">
                <a:solidFill>
                  <a:prstClr val="black"/>
                </a:solidFill>
              </a:rPr>
              <a:t>Prepared by James Liow</a:t>
            </a:r>
          </a:p>
        </p:txBody>
      </p:sp>
      <p:sp>
        <p:nvSpPr>
          <p:cNvPr id="4" name="Slide Number Placeholder 3"/>
          <p:cNvSpPr>
            <a:spLocks noGrp="1"/>
          </p:cNvSpPr>
          <p:nvPr>
            <p:ph type="sldNum" sz="quarter" idx="14"/>
          </p:nvPr>
        </p:nvSpPr>
        <p:spPr/>
        <p:txBody>
          <a:bodyPr/>
          <a:lstStyle/>
          <a:p>
            <a:fld id="{335E641C-CDDB-4201-BD02-DB1A7841D60D}" type="slidenum">
              <a:rPr lang="en-US" smtClean="0"/>
              <a:pPr/>
              <a:t>1</a:t>
            </a:fld>
            <a:endParaRPr lang="en-US"/>
          </a:p>
        </p:txBody>
      </p:sp>
    </p:spTree>
    <p:extLst>
      <p:ext uri="{BB962C8B-B14F-4D97-AF65-F5344CB8AC3E}">
        <p14:creationId xmlns:p14="http://schemas.microsoft.com/office/powerpoint/2010/main" val="329320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5E641C-CDDB-4201-BD02-DB1A7841D60D}" type="slidenum">
              <a:rPr lang="en-US" smtClean="0"/>
              <a:pPr/>
              <a:t>2</a:t>
            </a:fld>
            <a:endParaRPr lang="en-US"/>
          </a:p>
        </p:txBody>
      </p:sp>
    </p:spTree>
    <p:extLst>
      <p:ext uri="{BB962C8B-B14F-4D97-AF65-F5344CB8AC3E}">
        <p14:creationId xmlns:p14="http://schemas.microsoft.com/office/powerpoint/2010/main" val="712231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5E641C-CDDB-4201-BD02-DB1A7841D60D}" type="slidenum">
              <a:rPr lang="en-US" smtClean="0"/>
              <a:pPr/>
              <a:t>3</a:t>
            </a:fld>
            <a:endParaRPr lang="en-US"/>
          </a:p>
        </p:txBody>
      </p:sp>
    </p:spTree>
    <p:extLst>
      <p:ext uri="{BB962C8B-B14F-4D97-AF65-F5344CB8AC3E}">
        <p14:creationId xmlns:p14="http://schemas.microsoft.com/office/powerpoint/2010/main" val="26025387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5E641C-CDDB-4201-BD02-DB1A7841D60D}" type="slidenum">
              <a:rPr lang="en-US" smtClean="0"/>
              <a:pPr/>
              <a:t>4</a:t>
            </a:fld>
            <a:endParaRPr lang="en-US"/>
          </a:p>
        </p:txBody>
      </p:sp>
    </p:spTree>
    <p:extLst>
      <p:ext uri="{BB962C8B-B14F-4D97-AF65-F5344CB8AC3E}">
        <p14:creationId xmlns:p14="http://schemas.microsoft.com/office/powerpoint/2010/main" val="15442025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5"/>
            <a:ext cx="10363200" cy="4571999"/>
          </a:xfrm>
        </p:spPr>
        <p:txBody>
          <a:bodyPr anchor="ctr">
            <a:noAutofit/>
          </a:bodyPr>
          <a:lstStyle>
            <a:lvl1pPr>
              <a:lnSpc>
                <a:spcPct val="100000"/>
              </a:lnSpc>
              <a:defRPr sz="8800" spc="-8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609600" y="4800600"/>
            <a:ext cx="9144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F4903B0-5C3C-40EE-A3F4-BD864D901010}" type="datetime1">
              <a:rPr lang="en-MY" smtClean="0"/>
              <a:t>31/8/2018</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12001500" y="4846320"/>
            <a:ext cx="190501"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2001500" y="0"/>
            <a:ext cx="190501"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1A1FFF90-ACE8-456A-A98B-E8199FFAAAE6}" type="slidenum">
              <a:rPr lang="en-US" smtClean="0"/>
              <a:pPr/>
              <a:t>‹#›</a:t>
            </a:fld>
            <a:endParaRPr lang="en-U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86FAB6C-3420-4C4D-BA7C-F6BEB882D2DD}" type="datetime1">
              <a:rPr lang="en-MY" smtClean="0"/>
              <a:t>31/8/2018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1FFF90-ACE8-456A-A98B-E8199FFAAAE6}" type="slidenum">
              <a:rPr lang="en-US" smtClean="0"/>
              <a:pPr/>
              <a:t>‹#›</a:t>
            </a:fld>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3"/>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3"/>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59526-C04A-4369-BDE5-DC8DA0767AD7}" type="datetime1">
              <a:rPr lang="en-MY" smtClean="0"/>
              <a:t>31/8/2018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1FFF90-ACE8-456A-A98B-E8199FFAAAE6}" type="slidenum">
              <a:rPr lang="en-US" smtClean="0"/>
              <a:pPr/>
              <a:t>‹#›</a:t>
            </a:fld>
            <a:endParaRPr lang="en-US"/>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66016FE-1BD5-4A7C-9A3D-54E693B1CC16}" type="datetime1">
              <a:rPr lang="en-MY" smtClean="0">
                <a:solidFill>
                  <a:srgbClr val="000000"/>
                </a:solidFill>
              </a:rPr>
              <a:t>31/8/2018</a:t>
            </a:fld>
            <a:endParaRPr lang="en-MY">
              <a:solidFill>
                <a:srgbClr val="000000"/>
              </a:solidFill>
            </a:endParaRPr>
          </a:p>
        </p:txBody>
      </p:sp>
      <p:sp>
        <p:nvSpPr>
          <p:cNvPr id="5" name="Footer Placeholder 4"/>
          <p:cNvSpPr>
            <a:spLocks noGrp="1"/>
          </p:cNvSpPr>
          <p:nvPr>
            <p:ph type="ftr" sz="quarter" idx="11"/>
          </p:nvPr>
        </p:nvSpPr>
        <p:spPr/>
        <p:txBody>
          <a:bodyPr/>
          <a:lstStyle/>
          <a:p>
            <a:endParaRPr lang="en-MY">
              <a:solidFill>
                <a:srgbClr val="000000"/>
              </a:solidFill>
            </a:endParaRPr>
          </a:p>
        </p:txBody>
      </p:sp>
      <p:sp>
        <p:nvSpPr>
          <p:cNvPr id="6" name="Slide Number Placeholder 5"/>
          <p:cNvSpPr>
            <a:spLocks noGrp="1"/>
          </p:cNvSpPr>
          <p:nvPr>
            <p:ph type="sldNum" sz="quarter" idx="12"/>
          </p:nvPr>
        </p:nvSpPr>
        <p:spPr/>
        <p:txBody>
          <a:bodyPr/>
          <a:lstStyle/>
          <a:p>
            <a:fld id="{DB8D5894-C76F-4EAD-A388-11187CF47991}" type="slidenum">
              <a:rPr lang="en-MY" smtClean="0">
                <a:solidFill>
                  <a:srgbClr val="000000"/>
                </a:solidFill>
              </a:rPr>
              <a:pPr/>
              <a:t>‹#›</a:t>
            </a:fld>
            <a:endParaRPr lang="en-MY">
              <a:solidFill>
                <a:srgbClr val="000000"/>
              </a:solidFill>
            </a:endParaRPr>
          </a:p>
        </p:txBody>
      </p:sp>
    </p:spTree>
    <p:extLst>
      <p:ext uri="{BB962C8B-B14F-4D97-AF65-F5344CB8AC3E}">
        <p14:creationId xmlns:p14="http://schemas.microsoft.com/office/powerpoint/2010/main" val="4283514015"/>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DD266D79-B151-46B0-A9E9-A4E2130A3CB5}" type="datetime1">
              <a:rPr lang="en-MY" smtClean="0">
                <a:solidFill>
                  <a:srgbClr val="000000"/>
                </a:solidFill>
              </a:rPr>
              <a:t>31/8/2018</a:t>
            </a:fld>
            <a:endParaRPr lang="en-MY">
              <a:solidFill>
                <a:srgbClr val="000000"/>
              </a:solidFill>
            </a:endParaRPr>
          </a:p>
        </p:txBody>
      </p:sp>
      <p:sp>
        <p:nvSpPr>
          <p:cNvPr id="5" name="Footer Placeholder 4"/>
          <p:cNvSpPr>
            <a:spLocks noGrp="1"/>
          </p:cNvSpPr>
          <p:nvPr>
            <p:ph type="ftr" sz="quarter" idx="11"/>
          </p:nvPr>
        </p:nvSpPr>
        <p:spPr/>
        <p:txBody>
          <a:bodyPr/>
          <a:lstStyle/>
          <a:p>
            <a:endParaRPr lang="en-MY">
              <a:solidFill>
                <a:srgbClr val="000000"/>
              </a:solidFill>
            </a:endParaRPr>
          </a:p>
        </p:txBody>
      </p:sp>
      <p:sp>
        <p:nvSpPr>
          <p:cNvPr id="6" name="Slide Number Placeholder 5"/>
          <p:cNvSpPr>
            <a:spLocks noGrp="1"/>
          </p:cNvSpPr>
          <p:nvPr>
            <p:ph type="sldNum" sz="quarter" idx="12"/>
          </p:nvPr>
        </p:nvSpPr>
        <p:spPr/>
        <p:txBody>
          <a:bodyPr/>
          <a:lstStyle/>
          <a:p>
            <a:fld id="{DB8D5894-C76F-4EAD-A388-11187CF47991}" type="slidenum">
              <a:rPr lang="en-MY" smtClean="0">
                <a:solidFill>
                  <a:srgbClr val="000000"/>
                </a:solidFill>
              </a:rPr>
              <a:pPr/>
              <a:t>‹#›</a:t>
            </a:fld>
            <a:endParaRPr lang="en-MY">
              <a:solidFill>
                <a:srgbClr val="000000"/>
              </a:solidFill>
            </a:endParaRPr>
          </a:p>
        </p:txBody>
      </p:sp>
    </p:spTree>
    <p:extLst>
      <p:ext uri="{BB962C8B-B14F-4D97-AF65-F5344CB8AC3E}">
        <p14:creationId xmlns:p14="http://schemas.microsoft.com/office/powerpoint/2010/main" val="28958316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DE2848-E7A4-404A-BA00-4D6B268F296C}" type="datetime1">
              <a:rPr lang="en-MY" smtClean="0">
                <a:solidFill>
                  <a:srgbClr val="000000"/>
                </a:solidFill>
              </a:rPr>
              <a:t>31/8/2018</a:t>
            </a:fld>
            <a:endParaRPr lang="en-MY">
              <a:solidFill>
                <a:srgbClr val="000000"/>
              </a:solidFill>
            </a:endParaRPr>
          </a:p>
        </p:txBody>
      </p:sp>
      <p:sp>
        <p:nvSpPr>
          <p:cNvPr id="5" name="Footer Placeholder 4"/>
          <p:cNvSpPr>
            <a:spLocks noGrp="1"/>
          </p:cNvSpPr>
          <p:nvPr>
            <p:ph type="ftr" sz="quarter" idx="11"/>
          </p:nvPr>
        </p:nvSpPr>
        <p:spPr/>
        <p:txBody>
          <a:bodyPr/>
          <a:lstStyle/>
          <a:p>
            <a:endParaRPr lang="en-MY">
              <a:solidFill>
                <a:srgbClr val="000000"/>
              </a:solidFill>
            </a:endParaRPr>
          </a:p>
        </p:txBody>
      </p:sp>
      <p:sp>
        <p:nvSpPr>
          <p:cNvPr id="6" name="Slide Number Placeholder 5"/>
          <p:cNvSpPr>
            <a:spLocks noGrp="1"/>
          </p:cNvSpPr>
          <p:nvPr>
            <p:ph type="sldNum" sz="quarter" idx="12"/>
          </p:nvPr>
        </p:nvSpPr>
        <p:spPr/>
        <p:txBody>
          <a:bodyPr/>
          <a:lstStyle/>
          <a:p>
            <a:fld id="{DB8D5894-C76F-4EAD-A388-11187CF47991}" type="slidenum">
              <a:rPr lang="en-MY" smtClean="0">
                <a:solidFill>
                  <a:srgbClr val="000000"/>
                </a:solidFill>
              </a:rPr>
              <a:pPr/>
              <a:t>‹#›</a:t>
            </a:fld>
            <a:endParaRPr lang="en-MY">
              <a:solidFill>
                <a:srgbClr val="000000"/>
              </a:solidFill>
            </a:endParaRPr>
          </a:p>
        </p:txBody>
      </p:sp>
    </p:spTree>
    <p:extLst>
      <p:ext uri="{BB962C8B-B14F-4D97-AF65-F5344CB8AC3E}">
        <p14:creationId xmlns:p14="http://schemas.microsoft.com/office/powerpoint/2010/main" val="3582893488"/>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E552F23-3D35-4A53-968B-379A0C64B638}" type="datetime1">
              <a:rPr lang="en-MY" smtClean="0">
                <a:solidFill>
                  <a:srgbClr val="000000"/>
                </a:solidFill>
              </a:rPr>
              <a:t>31/8/2018</a:t>
            </a:fld>
            <a:endParaRPr lang="en-MY">
              <a:solidFill>
                <a:srgbClr val="000000"/>
              </a:solidFill>
            </a:endParaRPr>
          </a:p>
        </p:txBody>
      </p:sp>
      <p:sp>
        <p:nvSpPr>
          <p:cNvPr id="6" name="Footer Placeholder 5"/>
          <p:cNvSpPr>
            <a:spLocks noGrp="1"/>
          </p:cNvSpPr>
          <p:nvPr>
            <p:ph type="ftr" sz="quarter" idx="11"/>
          </p:nvPr>
        </p:nvSpPr>
        <p:spPr/>
        <p:txBody>
          <a:bodyPr/>
          <a:lstStyle/>
          <a:p>
            <a:endParaRPr lang="en-MY">
              <a:solidFill>
                <a:srgbClr val="000000"/>
              </a:solidFill>
            </a:endParaRPr>
          </a:p>
        </p:txBody>
      </p:sp>
      <p:sp>
        <p:nvSpPr>
          <p:cNvPr id="7" name="Slide Number Placeholder 6"/>
          <p:cNvSpPr>
            <a:spLocks noGrp="1"/>
          </p:cNvSpPr>
          <p:nvPr>
            <p:ph type="sldNum" sz="quarter" idx="12"/>
          </p:nvPr>
        </p:nvSpPr>
        <p:spPr/>
        <p:txBody>
          <a:bodyPr/>
          <a:lstStyle/>
          <a:p>
            <a:fld id="{DB8D5894-C76F-4EAD-A388-11187CF47991}" type="slidenum">
              <a:rPr lang="en-MY" smtClean="0">
                <a:solidFill>
                  <a:srgbClr val="000000"/>
                </a:solidFill>
              </a:rPr>
              <a:pPr/>
              <a:t>‹#›</a:t>
            </a:fld>
            <a:endParaRPr lang="en-MY">
              <a:solidFill>
                <a:srgbClr val="000000"/>
              </a:solidFill>
            </a:endParaRPr>
          </a:p>
        </p:txBody>
      </p:sp>
    </p:spTree>
    <p:extLst>
      <p:ext uri="{BB962C8B-B14F-4D97-AF65-F5344CB8AC3E}">
        <p14:creationId xmlns:p14="http://schemas.microsoft.com/office/powerpoint/2010/main" val="191906623"/>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5F6AF85-1E55-4272-8948-DB9A34FC936B}" type="datetime1">
              <a:rPr lang="en-MY" smtClean="0">
                <a:solidFill>
                  <a:srgbClr val="000000"/>
                </a:solidFill>
              </a:rPr>
              <a:t>31/8/2018</a:t>
            </a:fld>
            <a:endParaRPr lang="en-MY">
              <a:solidFill>
                <a:srgbClr val="000000"/>
              </a:solidFill>
            </a:endParaRPr>
          </a:p>
        </p:txBody>
      </p:sp>
      <p:sp>
        <p:nvSpPr>
          <p:cNvPr id="8" name="Footer Placeholder 7"/>
          <p:cNvSpPr>
            <a:spLocks noGrp="1"/>
          </p:cNvSpPr>
          <p:nvPr>
            <p:ph type="ftr" sz="quarter" idx="11"/>
          </p:nvPr>
        </p:nvSpPr>
        <p:spPr/>
        <p:txBody>
          <a:bodyPr/>
          <a:lstStyle/>
          <a:p>
            <a:endParaRPr lang="en-MY">
              <a:solidFill>
                <a:srgbClr val="000000"/>
              </a:solidFill>
            </a:endParaRPr>
          </a:p>
        </p:txBody>
      </p:sp>
      <p:sp>
        <p:nvSpPr>
          <p:cNvPr id="9" name="Slide Number Placeholder 8"/>
          <p:cNvSpPr>
            <a:spLocks noGrp="1"/>
          </p:cNvSpPr>
          <p:nvPr>
            <p:ph type="sldNum" sz="quarter" idx="12"/>
          </p:nvPr>
        </p:nvSpPr>
        <p:spPr/>
        <p:txBody>
          <a:bodyPr/>
          <a:lstStyle/>
          <a:p>
            <a:fld id="{DB8D5894-C76F-4EAD-A388-11187CF47991}" type="slidenum">
              <a:rPr lang="en-MY" smtClean="0">
                <a:solidFill>
                  <a:srgbClr val="000000"/>
                </a:solidFill>
              </a:rPr>
              <a:pPr/>
              <a:t>‹#›</a:t>
            </a:fld>
            <a:endParaRPr lang="en-MY">
              <a:solidFill>
                <a:srgbClr val="000000"/>
              </a:solidFill>
            </a:endParaRPr>
          </a:p>
        </p:txBody>
      </p:sp>
    </p:spTree>
    <p:extLst>
      <p:ext uri="{BB962C8B-B14F-4D97-AF65-F5344CB8AC3E}">
        <p14:creationId xmlns:p14="http://schemas.microsoft.com/office/powerpoint/2010/main" val="812224526"/>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C424EFE9-F391-4271-81C6-B8ED91652378}" type="datetime1">
              <a:rPr lang="en-MY" smtClean="0">
                <a:solidFill>
                  <a:srgbClr val="000000"/>
                </a:solidFill>
              </a:rPr>
              <a:t>31/8/2018</a:t>
            </a:fld>
            <a:endParaRPr lang="en-MY">
              <a:solidFill>
                <a:srgbClr val="000000"/>
              </a:solidFill>
            </a:endParaRPr>
          </a:p>
        </p:txBody>
      </p:sp>
      <p:sp>
        <p:nvSpPr>
          <p:cNvPr id="5" name="Footer Placeholder 3"/>
          <p:cNvSpPr>
            <a:spLocks noGrp="1"/>
          </p:cNvSpPr>
          <p:nvPr>
            <p:ph type="ftr" sz="quarter" idx="11"/>
          </p:nvPr>
        </p:nvSpPr>
        <p:spPr/>
        <p:txBody>
          <a:bodyPr/>
          <a:lstStyle/>
          <a:p>
            <a:endParaRPr lang="en-MY">
              <a:solidFill>
                <a:srgbClr val="000000"/>
              </a:solidFill>
            </a:endParaRPr>
          </a:p>
        </p:txBody>
      </p:sp>
      <p:sp>
        <p:nvSpPr>
          <p:cNvPr id="6" name="Slide Number Placeholder 4"/>
          <p:cNvSpPr>
            <a:spLocks noGrp="1"/>
          </p:cNvSpPr>
          <p:nvPr>
            <p:ph type="sldNum" sz="quarter" idx="12"/>
          </p:nvPr>
        </p:nvSpPr>
        <p:spPr/>
        <p:txBody>
          <a:bodyPr/>
          <a:lstStyle/>
          <a:p>
            <a:fld id="{DB8D5894-C76F-4EAD-A388-11187CF47991}" type="slidenum">
              <a:rPr lang="en-MY" smtClean="0">
                <a:solidFill>
                  <a:srgbClr val="000000"/>
                </a:solidFill>
              </a:rPr>
              <a:pPr/>
              <a:t>‹#›</a:t>
            </a:fld>
            <a:endParaRPr lang="en-MY">
              <a:solidFill>
                <a:srgbClr val="000000"/>
              </a:solidFill>
            </a:endParaRPr>
          </a:p>
        </p:txBody>
      </p:sp>
    </p:spTree>
    <p:extLst>
      <p:ext uri="{BB962C8B-B14F-4D97-AF65-F5344CB8AC3E}">
        <p14:creationId xmlns:p14="http://schemas.microsoft.com/office/powerpoint/2010/main" val="3774571080"/>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2A760B6-A570-4988-B3D5-344E94E7E5B0}" type="datetime1">
              <a:rPr lang="en-MY" smtClean="0">
                <a:solidFill>
                  <a:srgbClr val="000000"/>
                </a:solidFill>
              </a:rPr>
              <a:t>31/8/2018</a:t>
            </a:fld>
            <a:endParaRPr lang="en-MY">
              <a:solidFill>
                <a:srgbClr val="000000"/>
              </a:solidFill>
            </a:endParaRPr>
          </a:p>
        </p:txBody>
      </p:sp>
      <p:sp>
        <p:nvSpPr>
          <p:cNvPr id="5" name="Footer Placeholder 2"/>
          <p:cNvSpPr>
            <a:spLocks noGrp="1"/>
          </p:cNvSpPr>
          <p:nvPr>
            <p:ph type="ftr" sz="quarter" idx="11"/>
          </p:nvPr>
        </p:nvSpPr>
        <p:spPr/>
        <p:txBody>
          <a:bodyPr/>
          <a:lstStyle/>
          <a:p>
            <a:endParaRPr lang="en-MY">
              <a:solidFill>
                <a:srgbClr val="000000"/>
              </a:solidFill>
            </a:endParaRPr>
          </a:p>
        </p:txBody>
      </p:sp>
      <p:sp>
        <p:nvSpPr>
          <p:cNvPr id="6" name="Slide Number Placeholder 3"/>
          <p:cNvSpPr>
            <a:spLocks noGrp="1"/>
          </p:cNvSpPr>
          <p:nvPr>
            <p:ph type="sldNum" sz="quarter" idx="12"/>
          </p:nvPr>
        </p:nvSpPr>
        <p:spPr/>
        <p:txBody>
          <a:bodyPr/>
          <a:lstStyle/>
          <a:p>
            <a:fld id="{DB8D5894-C76F-4EAD-A388-11187CF47991}" type="slidenum">
              <a:rPr lang="en-MY" smtClean="0">
                <a:solidFill>
                  <a:srgbClr val="000000"/>
                </a:solidFill>
              </a:rPr>
              <a:pPr/>
              <a:t>‹#›</a:t>
            </a:fld>
            <a:endParaRPr lang="en-MY">
              <a:solidFill>
                <a:srgbClr val="000000"/>
              </a:solidFill>
            </a:endParaRPr>
          </a:p>
        </p:txBody>
      </p:sp>
    </p:spTree>
    <p:extLst>
      <p:ext uri="{BB962C8B-B14F-4D97-AF65-F5344CB8AC3E}">
        <p14:creationId xmlns:p14="http://schemas.microsoft.com/office/powerpoint/2010/main" val="3908928374"/>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9440FF2-FE96-44DE-85DC-787D1AF0D7E3}" type="datetime1">
              <a:rPr lang="en-MY" smtClean="0">
                <a:solidFill>
                  <a:srgbClr val="000000"/>
                </a:solidFill>
              </a:rPr>
              <a:t>31/8/2018</a:t>
            </a:fld>
            <a:endParaRPr lang="en-MY">
              <a:solidFill>
                <a:srgbClr val="000000"/>
              </a:solidFill>
            </a:endParaRPr>
          </a:p>
        </p:txBody>
      </p:sp>
      <p:sp>
        <p:nvSpPr>
          <p:cNvPr id="5" name="Footer Placeholder 5"/>
          <p:cNvSpPr>
            <a:spLocks noGrp="1"/>
          </p:cNvSpPr>
          <p:nvPr>
            <p:ph type="ftr" sz="quarter" idx="11"/>
          </p:nvPr>
        </p:nvSpPr>
        <p:spPr/>
        <p:txBody>
          <a:bodyPr/>
          <a:lstStyle/>
          <a:p>
            <a:endParaRPr lang="en-MY">
              <a:solidFill>
                <a:srgbClr val="000000"/>
              </a:solidFill>
            </a:endParaRPr>
          </a:p>
        </p:txBody>
      </p:sp>
      <p:sp>
        <p:nvSpPr>
          <p:cNvPr id="6" name="Slide Number Placeholder 6"/>
          <p:cNvSpPr>
            <a:spLocks noGrp="1"/>
          </p:cNvSpPr>
          <p:nvPr>
            <p:ph type="sldNum" sz="quarter" idx="12"/>
          </p:nvPr>
        </p:nvSpPr>
        <p:spPr/>
        <p:txBody>
          <a:bodyPr/>
          <a:lstStyle/>
          <a:p>
            <a:fld id="{DB8D5894-C76F-4EAD-A388-11187CF47991}" type="slidenum">
              <a:rPr lang="en-MY" smtClean="0">
                <a:solidFill>
                  <a:srgbClr val="000000"/>
                </a:solidFill>
              </a:rPr>
              <a:pPr/>
              <a:t>‹#›</a:t>
            </a:fld>
            <a:endParaRPr lang="en-MY">
              <a:solidFill>
                <a:srgbClr val="000000"/>
              </a:solidFill>
            </a:endParaRPr>
          </a:p>
        </p:txBody>
      </p:sp>
    </p:spTree>
    <p:extLst>
      <p:ext uri="{BB962C8B-B14F-4D97-AF65-F5344CB8AC3E}">
        <p14:creationId xmlns:p14="http://schemas.microsoft.com/office/powerpoint/2010/main" val="3071758700"/>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F1FC0E-43F5-4088-9AC3-BF577114594A}" type="datetime1">
              <a:rPr lang="en-MY" smtClean="0"/>
              <a:t>31/8/2018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1FFF90-ACE8-456A-A98B-E8199FFAAAE6}" type="slidenum">
              <a:rPr lang="en-US" smtClean="0"/>
              <a:pPr/>
              <a:t>‹#›</a:t>
            </a:fld>
            <a:endParaRPr lang="en-US"/>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80BBF72-422F-48E4-BE63-C8B51BC497D8}" type="datetime1">
              <a:rPr lang="en-MY" smtClean="0">
                <a:solidFill>
                  <a:srgbClr val="000000"/>
                </a:solidFill>
              </a:rPr>
              <a:t>31/8/2018</a:t>
            </a:fld>
            <a:endParaRPr lang="en-MY">
              <a:solidFill>
                <a:srgbClr val="000000"/>
              </a:solidFill>
            </a:endParaRPr>
          </a:p>
        </p:txBody>
      </p:sp>
      <p:sp>
        <p:nvSpPr>
          <p:cNvPr id="6" name="Footer Placeholder 5"/>
          <p:cNvSpPr>
            <a:spLocks noGrp="1"/>
          </p:cNvSpPr>
          <p:nvPr>
            <p:ph type="ftr" sz="quarter" idx="11"/>
          </p:nvPr>
        </p:nvSpPr>
        <p:spPr/>
        <p:txBody>
          <a:bodyPr/>
          <a:lstStyle/>
          <a:p>
            <a:endParaRPr lang="en-MY">
              <a:solidFill>
                <a:srgbClr val="000000"/>
              </a:solidFill>
            </a:endParaRPr>
          </a:p>
        </p:txBody>
      </p:sp>
      <p:sp>
        <p:nvSpPr>
          <p:cNvPr id="7" name="Slide Number Placeholder 6"/>
          <p:cNvSpPr>
            <a:spLocks noGrp="1"/>
          </p:cNvSpPr>
          <p:nvPr>
            <p:ph type="sldNum" sz="quarter" idx="12"/>
          </p:nvPr>
        </p:nvSpPr>
        <p:spPr/>
        <p:txBody>
          <a:bodyPr/>
          <a:lstStyle/>
          <a:p>
            <a:fld id="{DB8D5894-C76F-4EAD-A388-11187CF47991}" type="slidenum">
              <a:rPr lang="en-MY" smtClean="0">
                <a:solidFill>
                  <a:srgbClr val="000000"/>
                </a:solidFill>
              </a:rPr>
              <a:pPr/>
              <a:t>‹#›</a:t>
            </a:fld>
            <a:endParaRPr lang="en-MY">
              <a:solidFill>
                <a:srgbClr val="000000"/>
              </a:solidFill>
            </a:endParaRPr>
          </a:p>
        </p:txBody>
      </p:sp>
    </p:spTree>
    <p:extLst>
      <p:ext uri="{BB962C8B-B14F-4D97-AF65-F5344CB8AC3E}">
        <p14:creationId xmlns:p14="http://schemas.microsoft.com/office/powerpoint/2010/main" val="155407545"/>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8F7E8D-8467-4E6E-A662-47C87B707A93}" type="datetime1">
              <a:rPr lang="en-MY" smtClean="0"/>
              <a:t>31/8/2018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1FFF90-ACE8-456A-A98B-E8199FFAAAE6}" type="slidenum">
              <a:rPr lang="en-US" smtClean="0"/>
              <a:pPr/>
              <a:t>‹#›</a:t>
            </a:fld>
            <a:endParaRPr lang="en-US"/>
          </a:p>
        </p:txBody>
      </p:sp>
    </p:spTree>
    <p:extLst>
      <p:ext uri="{BB962C8B-B14F-4D97-AF65-F5344CB8AC3E}">
        <p14:creationId xmlns:p14="http://schemas.microsoft.com/office/powerpoint/2010/main" val="15220593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B7D7A0A-781F-4396-B600-2B67B621DA6D}" type="datetime1">
              <a:rPr lang="en-MY" smtClean="0"/>
              <a:t>31/8/2018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1FFF90-ACE8-456A-A98B-E8199FFAAAE6}" type="slidenum">
              <a:rPr lang="en-US" smtClean="0"/>
              <a:pPr/>
              <a:t>‹#›</a:t>
            </a:fld>
            <a:endParaRPr lang="en-US"/>
          </a:p>
        </p:txBody>
      </p:sp>
    </p:spTree>
    <p:extLst>
      <p:ext uri="{BB962C8B-B14F-4D97-AF65-F5344CB8AC3E}">
        <p14:creationId xmlns:p14="http://schemas.microsoft.com/office/powerpoint/2010/main" val="33548668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26C4901F-B710-4BB5-8734-241884276EDF}" type="datetime1">
              <a:rPr lang="en-MY" smtClean="0"/>
              <a:t>31/8/2018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1FFF90-ACE8-456A-A98B-E8199FFAAAE6}" type="slidenum">
              <a:rPr lang="en-US" smtClean="0"/>
              <a:pPr/>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3647697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2CDCBD-AF41-4F69-8793-48D5E2267992}" type="datetime1">
              <a:rPr lang="en-MY" smtClean="0"/>
              <a:t>31/8/2018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1FFF90-ACE8-456A-A98B-E8199FFAAAE6}" type="slidenum">
              <a:rPr lang="en-US" smtClean="0"/>
              <a:pPr/>
              <a:t>‹#›</a:t>
            </a:fld>
            <a:endParaRPr lang="en-US"/>
          </a:p>
        </p:txBody>
      </p:sp>
    </p:spTree>
    <p:extLst>
      <p:ext uri="{BB962C8B-B14F-4D97-AF65-F5344CB8AC3E}">
        <p14:creationId xmlns:p14="http://schemas.microsoft.com/office/powerpoint/2010/main" val="194499646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1BD3550-119F-48C4-B2CE-8D344D93652C}" type="datetime1">
              <a:rPr lang="en-MY" smtClean="0"/>
              <a:t>31/8/2018</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1FFF90-ACE8-456A-A98B-E8199FFAAAE6}" type="slidenum">
              <a:rPr lang="en-US" smtClean="0"/>
              <a:pPr/>
              <a:t>‹#›</a:t>
            </a:fld>
            <a:endParaRPr lang="en-US"/>
          </a:p>
        </p:txBody>
      </p:sp>
    </p:spTree>
    <p:extLst>
      <p:ext uri="{BB962C8B-B14F-4D97-AF65-F5344CB8AC3E}">
        <p14:creationId xmlns:p14="http://schemas.microsoft.com/office/powerpoint/2010/main" val="12040770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A3335BD-509D-4295-A7DA-69C9D8C91803}" type="datetime1">
              <a:rPr lang="en-MY" smtClean="0"/>
              <a:t>31/8/2018</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1FFF90-ACE8-456A-A98B-E8199FFAAAE6}" type="slidenum">
              <a:rPr lang="en-US" smtClean="0"/>
              <a:pPr/>
              <a:t>‹#›</a:t>
            </a:fld>
            <a:endParaRPr lang="en-US"/>
          </a:p>
        </p:txBody>
      </p:sp>
    </p:spTree>
    <p:extLst>
      <p:ext uri="{BB962C8B-B14F-4D97-AF65-F5344CB8AC3E}">
        <p14:creationId xmlns:p14="http://schemas.microsoft.com/office/powerpoint/2010/main" val="71901031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4C4C45-EDE7-4C58-9B92-62EE0A882A0B}" type="datetime1">
              <a:rPr lang="en-MY" smtClean="0">
                <a:solidFill>
                  <a:srgbClr val="000000"/>
                </a:solidFill>
              </a:rPr>
              <a:t>31/8/2018</a:t>
            </a:fld>
            <a:endParaRPr lang="en-MY">
              <a:solidFill>
                <a:srgbClr val="000000"/>
              </a:solidFill>
            </a:endParaRPr>
          </a:p>
        </p:txBody>
      </p:sp>
      <p:sp>
        <p:nvSpPr>
          <p:cNvPr id="5" name="Footer Placeholder 4"/>
          <p:cNvSpPr>
            <a:spLocks noGrp="1"/>
          </p:cNvSpPr>
          <p:nvPr>
            <p:ph type="ftr" sz="quarter" idx="11"/>
          </p:nvPr>
        </p:nvSpPr>
        <p:spPr/>
        <p:txBody>
          <a:bodyPr/>
          <a:lstStyle/>
          <a:p>
            <a:endParaRPr lang="en-MY">
              <a:solidFill>
                <a:srgbClr val="000000"/>
              </a:solidFill>
            </a:endParaRPr>
          </a:p>
        </p:txBody>
      </p:sp>
      <p:sp>
        <p:nvSpPr>
          <p:cNvPr id="6" name="Slide Number Placeholder 5"/>
          <p:cNvSpPr>
            <a:spLocks noGrp="1"/>
          </p:cNvSpPr>
          <p:nvPr>
            <p:ph type="sldNum" sz="quarter" idx="12"/>
          </p:nvPr>
        </p:nvSpPr>
        <p:spPr/>
        <p:txBody>
          <a:bodyPr/>
          <a:lstStyle/>
          <a:p>
            <a:fld id="{DB8D5894-C76F-4EAD-A388-11187CF47991}" type="slidenum">
              <a:rPr lang="en-MY" smtClean="0">
                <a:solidFill>
                  <a:srgbClr val="000000"/>
                </a:solidFill>
              </a:rPr>
              <a:pPr/>
              <a:t>‹#›</a:t>
            </a:fld>
            <a:endParaRPr lang="en-MY">
              <a:solidFill>
                <a:srgbClr val="000000"/>
              </a:solidFill>
            </a:endParaRPr>
          </a:p>
        </p:txBody>
      </p:sp>
    </p:spTree>
    <p:extLst>
      <p:ext uri="{BB962C8B-B14F-4D97-AF65-F5344CB8AC3E}">
        <p14:creationId xmlns:p14="http://schemas.microsoft.com/office/powerpoint/2010/main" val="2373987950"/>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1CC492-BAA0-457E-8F58-E6734B95C5A9}" type="datetime1">
              <a:rPr lang="en-MY" smtClean="0">
                <a:solidFill>
                  <a:srgbClr val="000000"/>
                </a:solidFill>
              </a:rPr>
              <a:t>31/8/2018</a:t>
            </a:fld>
            <a:endParaRPr lang="en-MY">
              <a:solidFill>
                <a:srgbClr val="000000"/>
              </a:solidFill>
            </a:endParaRPr>
          </a:p>
        </p:txBody>
      </p:sp>
      <p:sp>
        <p:nvSpPr>
          <p:cNvPr id="5" name="Footer Placeholder 4"/>
          <p:cNvSpPr>
            <a:spLocks noGrp="1"/>
          </p:cNvSpPr>
          <p:nvPr>
            <p:ph type="ftr" sz="quarter" idx="11"/>
          </p:nvPr>
        </p:nvSpPr>
        <p:spPr/>
        <p:txBody>
          <a:bodyPr/>
          <a:lstStyle/>
          <a:p>
            <a:endParaRPr lang="en-MY">
              <a:solidFill>
                <a:srgbClr val="000000"/>
              </a:solidFill>
            </a:endParaRPr>
          </a:p>
        </p:txBody>
      </p:sp>
      <p:sp>
        <p:nvSpPr>
          <p:cNvPr id="6" name="Slide Number Placeholder 5"/>
          <p:cNvSpPr>
            <a:spLocks noGrp="1"/>
          </p:cNvSpPr>
          <p:nvPr>
            <p:ph type="sldNum" sz="quarter" idx="12"/>
          </p:nvPr>
        </p:nvSpPr>
        <p:spPr/>
        <p:txBody>
          <a:bodyPr/>
          <a:lstStyle/>
          <a:p>
            <a:fld id="{DB8D5894-C76F-4EAD-A388-11187CF47991}" type="slidenum">
              <a:rPr lang="en-MY" smtClean="0">
                <a:solidFill>
                  <a:srgbClr val="000000"/>
                </a:solidFill>
              </a:rPr>
              <a:pPr/>
              <a:t>‹#›</a:t>
            </a:fld>
            <a:endParaRPr lang="en-MY">
              <a:solidFill>
                <a:srgbClr val="000000"/>
              </a:solidFill>
            </a:endParaRPr>
          </a:p>
        </p:txBody>
      </p:sp>
    </p:spTree>
    <p:extLst>
      <p:ext uri="{BB962C8B-B14F-4D97-AF65-F5344CB8AC3E}">
        <p14:creationId xmlns:p14="http://schemas.microsoft.com/office/powerpoint/2010/main" val="767474328"/>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1447805"/>
            <a:ext cx="10363200" cy="4321175"/>
          </a:xfrm>
        </p:spPr>
        <p:txBody>
          <a:bodyPr anchor="ctr">
            <a:noAutofit/>
          </a:bodyPr>
          <a:lstStyle>
            <a:lvl1pPr algn="l">
              <a:lnSpc>
                <a:spcPct val="100000"/>
              </a:lnSpc>
              <a:defRPr sz="8800" b="0" cap="all" spc="-80"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09600" y="228601"/>
            <a:ext cx="103632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F1EFAA59-B005-41A7-BF98-BF1C9407B7CC}" type="datetime1">
              <a:rPr lang="en-MY" smtClean="0"/>
              <a:t>31/8/2018</a:t>
            </a:fld>
            <a:endParaRPr lang="en-US"/>
          </a:p>
        </p:txBody>
      </p:sp>
      <p:sp>
        <p:nvSpPr>
          <p:cNvPr id="8" name="Slide Number Placeholder 7"/>
          <p:cNvSpPr>
            <a:spLocks noGrp="1"/>
          </p:cNvSpPr>
          <p:nvPr>
            <p:ph type="sldNum" sz="quarter" idx="11"/>
          </p:nvPr>
        </p:nvSpPr>
        <p:spPr/>
        <p:txBody>
          <a:bodyPr/>
          <a:lstStyle/>
          <a:p>
            <a:fld id="{1A1FFF90-ACE8-456A-A98B-E8199FFAAAE6}"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74240" y="1574800"/>
            <a:ext cx="438912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786880" y="1574800"/>
            <a:ext cx="438912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90EA318-0E0C-4150-8FDB-6C9C0E60DBFE}" type="datetime1">
              <a:rPr lang="en-MY" smtClean="0"/>
              <a:t>31/8/2018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1FFF90-ACE8-456A-A98B-E8199FFAAAE6}" type="slidenum">
              <a:rPr lang="en-US" smtClean="0"/>
              <a:pPr/>
              <a:t>‹#›</a:t>
            </a:fld>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70176" y="1572768"/>
            <a:ext cx="438912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70176" y="2259366"/>
            <a:ext cx="438912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790944" y="1572768"/>
            <a:ext cx="438912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a:t>Click to edit Master text styles</a:t>
            </a:r>
          </a:p>
        </p:txBody>
      </p:sp>
      <p:sp>
        <p:nvSpPr>
          <p:cNvPr id="6" name="Content Placeholder 5"/>
          <p:cNvSpPr>
            <a:spLocks noGrp="1"/>
          </p:cNvSpPr>
          <p:nvPr>
            <p:ph sz="quarter" idx="4"/>
          </p:nvPr>
        </p:nvSpPr>
        <p:spPr>
          <a:xfrm>
            <a:off x="6790944" y="2259366"/>
            <a:ext cx="438912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63D3ADA-F8F0-40FF-AD22-6DF5941D517B}" type="datetime1">
              <a:rPr lang="en-MY" smtClean="0"/>
              <a:t>31/8/2018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1FFF90-ACE8-456A-A98B-E8199FFAAAE6}" type="slidenum">
              <a:rPr lang="en-US" smtClean="0"/>
              <a:pPr/>
              <a:t>‹#›</a:t>
            </a:fld>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D5FCA5-BAB4-4F23-9DCA-1BF1B8CA0D0E}" type="datetime1">
              <a:rPr lang="en-MY" smtClean="0"/>
              <a:t>31/8/2018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1FFF90-ACE8-456A-A98B-E8199FFAAAE6}" type="slidenum">
              <a:rPr lang="en-US" smtClean="0"/>
              <a:pPr/>
              <a:t>‹#›</a:t>
            </a:fld>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FD115F-732C-4904-A87E-B2E3EC567A35}" type="datetime1">
              <a:rPr lang="en-MY" smtClean="0"/>
              <a:t>31/8/2018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1FFF90-ACE8-456A-A98B-E8199FFAAAE6}" type="slidenum">
              <a:rPr lang="en-US" smtClean="0"/>
              <a:pPr/>
              <a:t>‹#›</a:t>
            </a:fld>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4766733" y="1600200"/>
            <a:ext cx="6815667"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3" y="1600200"/>
            <a:ext cx="4011084"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1610009-2F43-45F9-9889-5565868D919E}" type="datetime1">
              <a:rPr lang="en-MY" smtClean="0"/>
              <a:t>31/8/2018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1FFF90-ACE8-456A-A98B-E8199FFAAAE6}" type="slidenum">
              <a:rPr lang="en-US" smtClean="0"/>
              <a:pPr/>
              <a:t>‹#›</a:t>
            </a:fld>
            <a:endParaRPr lang="en-US"/>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12001500" y="4846320"/>
            <a:ext cx="190501"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12001169"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09600" y="5715000"/>
            <a:ext cx="108712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C1DC6C7-8B34-4052-BC0E-90EF829D1287}" type="datetime1">
              <a:rPr lang="en-MY" smtClean="0"/>
              <a:t>31/8/2018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1A1FFF90-ACE8-456A-A98B-E8199FFAAAE6}" type="slidenum">
              <a:rPr lang="en-US" smtClean="0"/>
              <a:pPr/>
              <a:t>‹#›</a:t>
            </a:fld>
            <a:endParaRPr lang="en-US"/>
          </a:p>
        </p:txBody>
      </p:sp>
      <p:sp>
        <p:nvSpPr>
          <p:cNvPr id="8" name="Title 7"/>
          <p:cNvSpPr>
            <a:spLocks noGrp="1"/>
          </p:cNvSpPr>
          <p:nvPr>
            <p:ph type="title"/>
          </p:nvPr>
        </p:nvSpPr>
        <p:spPr>
          <a:xfrm>
            <a:off x="609600" y="4953000"/>
            <a:ext cx="10871200" cy="762000"/>
          </a:xfrm>
        </p:spPr>
        <p:txBody>
          <a:bodyPr anchor="t">
            <a:normAutofit/>
          </a:bodyPr>
          <a:lstStyle>
            <a:lvl1pPr>
              <a:defRPr sz="3200"/>
            </a:lvl1pPr>
          </a:lstStyle>
          <a:p>
            <a:r>
              <a:rPr lang="en-US"/>
              <a:t>Click to edit Master title style</a:t>
            </a:r>
            <a:endParaRPr lang="en-US" dirty="0"/>
          </a:p>
        </p:txBody>
      </p:sp>
      <p:sp>
        <p:nvSpPr>
          <p:cNvPr id="10" name="Rectangle 9"/>
          <p:cNvSpPr/>
          <p:nvPr/>
        </p:nvSpPr>
        <p:spPr>
          <a:xfrm>
            <a:off x="12001500" y="0"/>
            <a:ext cx="190501"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21" Type="http://schemas.openxmlformats.org/officeDocument/2006/relationships/image" Target="../media/image5.png"/><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image" Target="../media/image4.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image" Target="../media/image3.pn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152718"/>
            <a:ext cx="7721600" cy="13716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752602"/>
            <a:ext cx="10160000" cy="4373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172201"/>
            <a:ext cx="4572000" cy="304800"/>
          </a:xfrm>
          <a:prstGeom prst="rect">
            <a:avLst/>
          </a:prstGeom>
        </p:spPr>
        <p:txBody>
          <a:bodyPr vert="horz" lIns="91440" tIns="45720" rIns="91440" bIns="0" rtlCol="0" anchor="b"/>
          <a:lstStyle>
            <a:lvl1pPr algn="l">
              <a:defRPr sz="1000">
                <a:solidFill>
                  <a:schemeClr val="tx1"/>
                </a:solidFill>
              </a:defRPr>
            </a:lvl1pPr>
          </a:lstStyle>
          <a:p>
            <a:fld id="{EC6D6B24-8C60-49CE-9496-CF36C7BBE8C2}" type="datetime1">
              <a:rPr lang="en-MY" smtClean="0"/>
              <a:t>31/8/2018</a:t>
            </a:fld>
            <a:endParaRPr lang="en-US"/>
          </a:p>
        </p:txBody>
      </p:sp>
      <p:sp>
        <p:nvSpPr>
          <p:cNvPr id="5" name="Footer Placeholder 4"/>
          <p:cNvSpPr>
            <a:spLocks noGrp="1"/>
          </p:cNvSpPr>
          <p:nvPr>
            <p:ph type="ftr" sz="quarter" idx="3"/>
          </p:nvPr>
        </p:nvSpPr>
        <p:spPr>
          <a:xfrm>
            <a:off x="609600" y="6492880"/>
            <a:ext cx="4572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11189126" y="5824648"/>
            <a:ext cx="1315721" cy="486833"/>
          </a:xfrm>
          <a:prstGeom prst="rect">
            <a:avLst/>
          </a:prstGeom>
        </p:spPr>
        <p:txBody>
          <a:bodyPr vert="horz" lIns="91440" tIns="45720" rIns="91440" bIns="45720" rtlCol="0" anchor="ctr"/>
          <a:lstStyle>
            <a:lvl1pPr algn="l">
              <a:defRPr sz="2400" b="1">
                <a:solidFill>
                  <a:schemeClr val="tx2"/>
                </a:solidFill>
              </a:defRPr>
            </a:lvl1pPr>
          </a:lstStyle>
          <a:p>
            <a:fld id="{1A1FFF90-ACE8-456A-A98B-E8199FFAAAE6}" type="slidenum">
              <a:rPr lang="en-US" smtClean="0"/>
              <a:pPr/>
              <a:t>‹#›</a:t>
            </a:fld>
            <a:endParaRPr lang="en-US"/>
          </a:p>
        </p:txBody>
      </p:sp>
      <p:sp>
        <p:nvSpPr>
          <p:cNvPr id="7" name="Rectangle 6"/>
          <p:cNvSpPr/>
          <p:nvPr/>
        </p:nvSpPr>
        <p:spPr>
          <a:xfrm>
            <a:off x="12001500" y="0"/>
            <a:ext cx="190501"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2001500" y="1371600"/>
            <a:ext cx="190501"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ransition>
    <p:fade/>
  </p:transition>
  <p:hf hdr="0" ftr="0" dt="0"/>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5E102D31-0518-4864-9D0D-86925E538510}" type="datetime1">
              <a:rPr lang="en-MY" smtClean="0"/>
              <a:t>31/8/2018</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A1FFF90-ACE8-456A-A98B-E8199FFAAAE6}" type="slidenum">
              <a:rPr lang="en-US" smtClean="0"/>
              <a:pPr/>
              <a:t>‹#›</a:t>
            </a:fld>
            <a:endParaRPr lang="en-US"/>
          </a:p>
        </p:txBody>
      </p:sp>
    </p:spTree>
    <p:extLst>
      <p:ext uri="{BB962C8B-B14F-4D97-AF65-F5344CB8AC3E}">
        <p14:creationId xmlns:p14="http://schemas.microsoft.com/office/powerpoint/2010/main" val="4082343564"/>
      </p:ext>
    </p:extLst>
  </p:cSld>
  <p:clrMap bg1="dk1" tx1="lt1" bg2="dk2" tx2="lt2" accent1="accent1" accent2="accent2" accent3="accent3" accent4="accent4" accent5="accent5" accent6="accent6" hlink="hlink" folHlink="folHlink"/>
  <p:sldLayoutIdLst>
    <p:sldLayoutId id="2147483908" r:id="rId1"/>
    <p:sldLayoutId id="2147483909" r:id="rId2"/>
    <p:sldLayoutId id="2147483910" r:id="rId3"/>
    <p:sldLayoutId id="2147483911" r:id="rId4"/>
    <p:sldLayoutId id="2147483912" r:id="rId5"/>
    <p:sldLayoutId id="2147483913" r:id="rId6"/>
    <p:sldLayoutId id="2147483914" r:id="rId7"/>
    <p:sldLayoutId id="2147483915" r:id="rId8"/>
    <p:sldLayoutId id="2147483916" r:id="rId9"/>
    <p:sldLayoutId id="2147483917" r:id="rId10"/>
    <p:sldLayoutId id="2147483918" r:id="rId11"/>
    <p:sldLayoutId id="2147483919" r:id="rId12"/>
    <p:sldLayoutId id="2147483920" r:id="rId13"/>
    <p:sldLayoutId id="2147483921" r:id="rId14"/>
    <p:sldLayoutId id="2147483922" r:id="rId15"/>
    <p:sldLayoutId id="2147483923" r:id="rId16"/>
    <p:sldLayoutId id="2147483924" r:id="rId17"/>
  </p:sldLayoutIdLst>
  <p:transition>
    <p:fade/>
  </p:transition>
  <p:hf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6602" y="165255"/>
            <a:ext cx="11145396" cy="1487275"/>
          </a:xfrm>
        </p:spPr>
        <p:txBody>
          <a:bodyPr>
            <a:noAutofit/>
          </a:bodyPr>
          <a:lstStyle/>
          <a:p>
            <a:pPr algn="ctr"/>
            <a:r>
              <a:rPr lang="en-US" sz="2400" b="1" dirty="0">
                <a:solidFill>
                  <a:schemeClr val="tx1"/>
                </a:solidFill>
                <a:latin typeface="Arial" pitchFamily="34" charset="0"/>
                <a:cs typeface="Arial" pitchFamily="34" charset="0"/>
              </a:rPr>
              <a:t>MALAYSIAN ASSOCIATION OF COMPANY SECRETARIES</a:t>
            </a:r>
            <a:br>
              <a:rPr lang="en-US" sz="2400" b="1" dirty="0">
                <a:solidFill>
                  <a:schemeClr val="tx1"/>
                </a:solidFill>
                <a:latin typeface="Arial" pitchFamily="34" charset="0"/>
                <a:cs typeface="Arial" pitchFamily="34" charset="0"/>
              </a:rPr>
            </a:br>
            <a:r>
              <a:rPr lang="en-US" sz="2400" b="1" dirty="0">
                <a:solidFill>
                  <a:schemeClr val="tx1"/>
                </a:solidFill>
                <a:latin typeface="Arial" pitchFamily="34" charset="0"/>
                <a:cs typeface="Arial" pitchFamily="34" charset="0"/>
              </a:rPr>
              <a:t>(PERSATUAN SETIAUSAHA SYARIKAT MALAYSIA)</a:t>
            </a:r>
            <a:br>
              <a:rPr lang="en-US" sz="2400" b="1" dirty="0">
                <a:solidFill>
                  <a:schemeClr val="tx1"/>
                </a:solidFill>
                <a:latin typeface="Arial" pitchFamily="34" charset="0"/>
                <a:cs typeface="Arial" pitchFamily="34" charset="0"/>
              </a:rPr>
            </a:br>
            <a:r>
              <a:rPr lang="en-US" sz="2400" b="1" dirty="0">
                <a:solidFill>
                  <a:schemeClr val="tx1"/>
                </a:solidFill>
                <a:latin typeface="Arial" pitchFamily="34" charset="0"/>
                <a:cs typeface="Arial" pitchFamily="34" charset="0"/>
              </a:rPr>
              <a:t>(Approved Body under Fourth Schedule of the Companies Act, 2016)</a:t>
            </a:r>
          </a:p>
        </p:txBody>
      </p:sp>
      <p:sp>
        <p:nvSpPr>
          <p:cNvPr id="7" name="Subtitle 2"/>
          <p:cNvSpPr>
            <a:spLocks noGrp="1"/>
          </p:cNvSpPr>
          <p:nvPr>
            <p:ph type="subTitle" idx="1"/>
          </p:nvPr>
        </p:nvSpPr>
        <p:spPr>
          <a:xfrm>
            <a:off x="1588956" y="3179135"/>
            <a:ext cx="10055873" cy="1804595"/>
          </a:xfrm>
        </p:spPr>
        <p:txBody>
          <a:bodyPr>
            <a:noAutofit/>
          </a:bodyPr>
          <a:lstStyle/>
          <a:p>
            <a:pPr algn="ctr"/>
            <a:r>
              <a:rPr lang="en-US" b="1" dirty="0">
                <a:latin typeface="Arial Narrow" pitchFamily="34" charset="0"/>
              </a:rPr>
              <a:t>Golden JUBILEE YEAR NATIONAL CONVENTION OF COMPANY SECRETARIES </a:t>
            </a:r>
          </a:p>
          <a:p>
            <a:pPr algn="ctr"/>
            <a:r>
              <a:rPr lang="en-US" b="1" dirty="0">
                <a:latin typeface="Arial Narrow" pitchFamily="34" charset="0"/>
              </a:rPr>
              <a:t>AND INTERNATIONAL CONFERENCE, </a:t>
            </a:r>
            <a:r>
              <a:rPr lang="en-US" b="1" dirty="0" err="1">
                <a:latin typeface="Arial Narrow" pitchFamily="34" charset="0"/>
              </a:rPr>
              <a:t>icsi</a:t>
            </a:r>
            <a:endParaRPr lang="en-US" b="1" dirty="0">
              <a:latin typeface="Arial Narrow" pitchFamily="34" charset="0"/>
            </a:endParaRPr>
          </a:p>
          <a:p>
            <a:pPr algn="ctr"/>
            <a:r>
              <a:rPr lang="en-US" b="1" dirty="0">
                <a:latin typeface="Arial Narrow" pitchFamily="34" charset="0"/>
              </a:rPr>
              <a:t>31</a:t>
            </a:r>
            <a:r>
              <a:rPr lang="en-US" b="1" baseline="30000" dirty="0">
                <a:latin typeface="Arial Narrow" pitchFamily="34" charset="0"/>
              </a:rPr>
              <a:t>st</a:t>
            </a:r>
            <a:r>
              <a:rPr lang="en-US" b="1" dirty="0">
                <a:latin typeface="Arial Narrow" pitchFamily="34" charset="0"/>
              </a:rPr>
              <a:t> AUGUST 2018</a:t>
            </a:r>
          </a:p>
          <a:p>
            <a:pPr algn="ctr"/>
            <a:r>
              <a:rPr lang="en-US" b="1" dirty="0">
                <a:latin typeface="Arial Narrow" pitchFamily="34" charset="0"/>
              </a:rPr>
              <a:t> MAYFAIR CONVENTION</a:t>
            </a:r>
          </a:p>
        </p:txBody>
      </p:sp>
      <p:sp>
        <p:nvSpPr>
          <p:cNvPr id="8" name="TextBox 7"/>
          <p:cNvSpPr txBox="1"/>
          <p:nvPr/>
        </p:nvSpPr>
        <p:spPr>
          <a:xfrm>
            <a:off x="1424999" y="5408361"/>
            <a:ext cx="5759571" cy="1184940"/>
          </a:xfrm>
          <a:prstGeom prst="rect">
            <a:avLst/>
          </a:prstGeom>
          <a:noFill/>
        </p:spPr>
        <p:txBody>
          <a:bodyPr wrap="square" rtlCol="0">
            <a:spAutoFit/>
          </a:bodyPr>
          <a:lstStyle/>
          <a:p>
            <a:pPr fontAlgn="base">
              <a:spcBef>
                <a:spcPct val="0"/>
              </a:spcBef>
              <a:spcAft>
                <a:spcPct val="0"/>
              </a:spcAft>
            </a:pPr>
            <a:r>
              <a:rPr lang="en-US" sz="2400" dirty="0">
                <a:solidFill>
                  <a:schemeClr val="bg1"/>
                </a:solidFill>
                <a:latin typeface="Georgia" panose="02040502050405020303" pitchFamily="18" charset="0"/>
              </a:rPr>
              <a:t>By MACS Speaker:</a:t>
            </a:r>
          </a:p>
          <a:p>
            <a:pPr fontAlgn="base">
              <a:spcBef>
                <a:spcPts val="600"/>
              </a:spcBef>
              <a:spcAft>
                <a:spcPct val="0"/>
              </a:spcAft>
            </a:pPr>
            <a:r>
              <a:rPr lang="en-US" sz="2400" b="1" dirty="0">
                <a:solidFill>
                  <a:schemeClr val="bg1"/>
                </a:solidFill>
                <a:latin typeface="Georgia" panose="02040502050405020303" pitchFamily="18" charset="0"/>
              </a:rPr>
              <a:t>TANG CHAN MING </a:t>
            </a:r>
            <a:r>
              <a:rPr lang="en-US" dirty="0">
                <a:solidFill>
                  <a:schemeClr val="bg1"/>
                </a:solidFill>
                <a:latin typeface="Georgia" panose="02040502050405020303" pitchFamily="18" charset="0"/>
              </a:rPr>
              <a:t>FCCS, CA(M),AIPAM FCTIM, ACPA</a:t>
            </a:r>
          </a:p>
        </p:txBody>
      </p:sp>
      <p:sp>
        <p:nvSpPr>
          <p:cNvPr id="6" name="Title 1"/>
          <p:cNvSpPr txBox="1">
            <a:spLocks/>
          </p:cNvSpPr>
          <p:nvPr/>
        </p:nvSpPr>
        <p:spPr bwMode="auto">
          <a:xfrm>
            <a:off x="1322822" y="1819747"/>
            <a:ext cx="10219829" cy="1028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noAutofit/>
          </a:bodyPr>
          <a:lstStyle>
            <a:lvl1pPr algn="ctr" rtl="0" eaLnBrk="1" fontAlgn="base" hangingPunct="1">
              <a:spcBef>
                <a:spcPct val="0"/>
              </a:spcBef>
              <a:spcAft>
                <a:spcPct val="0"/>
              </a:spcAft>
              <a:defRPr sz="60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sz="3200" b="1" dirty="0"/>
              <a:t>CREATING CORPORATE VALUE THROUGH-GRC</a:t>
            </a:r>
          </a:p>
        </p:txBody>
      </p:sp>
      <p:pic>
        <p:nvPicPr>
          <p:cNvPr id="5" name="Picture 4" descr="C:\Users\Owner\Desktop\Power Point Presentation\1 - MACS logo.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32459" y="4759569"/>
            <a:ext cx="1897039" cy="1241262"/>
          </a:xfrm>
          <a:prstGeom prst="rect">
            <a:avLst/>
          </a:prstGeom>
          <a:solidFill>
            <a:schemeClr val="accent1"/>
          </a:solidFill>
          <a:ln>
            <a:noFill/>
          </a:ln>
          <a:effectLst>
            <a:outerShdw blurRad="50800" dist="50800" dir="5400000" sx="1000" sy="1000" algn="ctr" rotWithShape="0">
              <a:srgbClr val="000000"/>
            </a:outerShdw>
          </a:effectLst>
          <a:extLst/>
        </p:spPr>
      </p:pic>
      <p:sp>
        <p:nvSpPr>
          <p:cNvPr id="3" name="TextBox 2"/>
          <p:cNvSpPr txBox="1"/>
          <p:nvPr/>
        </p:nvSpPr>
        <p:spPr>
          <a:xfrm>
            <a:off x="10348391" y="6111886"/>
            <a:ext cx="1107996" cy="369332"/>
          </a:xfrm>
          <a:prstGeom prst="rect">
            <a:avLst/>
          </a:prstGeom>
          <a:noFill/>
        </p:spPr>
        <p:txBody>
          <a:bodyPr wrap="none" rtlCol="0">
            <a:spAutoFit/>
          </a:bodyPr>
          <a:lstStyle/>
          <a:p>
            <a:pPr algn="ctr"/>
            <a:r>
              <a:rPr lang="en-US" sz="900" dirty="0">
                <a:latin typeface="Arial" pitchFamily="34" charset="0"/>
                <a:cs typeface="Arial" pitchFamily="34" charset="0"/>
              </a:rPr>
              <a:t>MACS © 2018</a:t>
            </a:r>
          </a:p>
          <a:p>
            <a:pPr algn="ctr"/>
            <a:r>
              <a:rPr lang="en-US" sz="900" dirty="0">
                <a:latin typeface="Arial" pitchFamily="34" charset="0"/>
                <a:cs typeface="Arial" pitchFamily="34" charset="0"/>
              </a:rPr>
              <a:t>All rights reserved</a:t>
            </a:r>
          </a:p>
        </p:txBody>
      </p:sp>
    </p:spTree>
    <p:extLst>
      <p:ext uri="{BB962C8B-B14F-4D97-AF65-F5344CB8AC3E}">
        <p14:creationId xmlns:p14="http://schemas.microsoft.com/office/powerpoint/2010/main" val="750221058"/>
      </p:ext>
    </p:extLst>
  </p:cSld>
  <p:clrMapOvr>
    <a:masterClrMapping/>
  </p:clrMapOvr>
  <p:transition spd="slow">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References</a:t>
            </a:r>
          </a:p>
        </p:txBody>
      </p:sp>
      <p:sp>
        <p:nvSpPr>
          <p:cNvPr id="3" name="Content Placeholder 2"/>
          <p:cNvSpPr>
            <a:spLocks noGrp="1"/>
          </p:cNvSpPr>
          <p:nvPr>
            <p:ph idx="1"/>
          </p:nvPr>
        </p:nvSpPr>
        <p:spPr/>
        <p:txBody>
          <a:bodyPr>
            <a:normAutofit lnSpcReduction="10000"/>
          </a:bodyPr>
          <a:lstStyle/>
          <a:p>
            <a:pPr marL="457200" indent="-457200">
              <a:buAutoNum type="arabicPeriod"/>
            </a:pPr>
            <a:r>
              <a:rPr lang="en-US" dirty="0"/>
              <a:t>CORPORATE VALUE CREATION: </a:t>
            </a:r>
          </a:p>
          <a:p>
            <a:pPr marL="342900" indent="-342900" algn="just">
              <a:buFont typeface="Arial" pitchFamily="34" charset="0"/>
              <a:buChar char="•"/>
            </a:pPr>
            <a:r>
              <a:rPr lang="en-US" dirty="0"/>
              <a:t>Corporate governance refers to ‘the way a corporation is directed and controlled to maximize shareholders value.’ (Cadbury, 1992) – generally accepted definition.</a:t>
            </a:r>
          </a:p>
          <a:p>
            <a:pPr marL="342900" indent="-342900" algn="just">
              <a:buFont typeface="Arial" pitchFamily="34" charset="0"/>
              <a:buChar char="•"/>
            </a:pPr>
            <a:r>
              <a:rPr lang="en-US" dirty="0"/>
              <a:t>Malaysian Code on Corporate Governance definition: ‘... as the process and structure used to direct and manage business and affairs of the company towards enhancing business prosperity and corporate accountability with the ultimate objective of </a:t>
            </a:r>
            <a:r>
              <a:rPr lang="en-US" dirty="0" err="1"/>
              <a:t>realising</a:t>
            </a:r>
            <a:r>
              <a:rPr lang="en-US" dirty="0"/>
              <a:t> long term shareholder value, whilst taking into account the interests of other stakeholders’.</a:t>
            </a:r>
          </a:p>
          <a:p>
            <a:pPr marL="342900" indent="-342900" algn="just">
              <a:buFont typeface="Arial" pitchFamily="34" charset="0"/>
              <a:buChar char="•"/>
            </a:pPr>
            <a:r>
              <a:rPr lang="en-US" dirty="0"/>
              <a:t>The Malaysian Companies Act 2016 (Fifth Schedule)  introduced the business review report with information on (i) Environmental matters, including the impact of the company’s business on the environment; (ii) the company’s employees; and (iii) social and community issues.</a:t>
            </a:r>
          </a:p>
          <a:p>
            <a:pPr marL="342900" indent="-342900">
              <a:buFont typeface="Arial" pitchFamily="34" charset="0"/>
              <a:buChar char="•"/>
            </a:pPr>
            <a:endParaRPr lang="en-US" dirty="0"/>
          </a:p>
          <a:p>
            <a:pPr marL="342900" indent="-342900">
              <a:buFont typeface="Arial" pitchFamily="34" charset="0"/>
              <a:buChar char="•"/>
            </a:pPr>
            <a:endParaRPr lang="en-US" dirty="0"/>
          </a:p>
          <a:p>
            <a:pPr marL="342900" indent="-342900">
              <a:buFont typeface="Arial" pitchFamily="34" charset="0"/>
              <a:buChar char="•"/>
            </a:pPr>
            <a:endParaRPr lang="en-US" dirty="0"/>
          </a:p>
          <a:p>
            <a:endParaRPr lang="en-US" dirty="0"/>
          </a:p>
          <a:p>
            <a:pPr marL="457200" indent="-457200">
              <a:buAutoNum type="arabicPeriod"/>
            </a:pPr>
            <a:endParaRPr lang="en-US" dirty="0"/>
          </a:p>
          <a:p>
            <a:pPr marL="457200" indent="-457200">
              <a:buAutoNum type="arabicPeriod"/>
            </a:pPr>
            <a:endParaRPr lang="en-US" dirty="0"/>
          </a:p>
        </p:txBody>
      </p:sp>
      <p:sp>
        <p:nvSpPr>
          <p:cNvPr id="4" name="Slide Number Placeholder 3"/>
          <p:cNvSpPr>
            <a:spLocks noGrp="1"/>
          </p:cNvSpPr>
          <p:nvPr>
            <p:ph type="sldNum" sz="quarter" idx="12"/>
          </p:nvPr>
        </p:nvSpPr>
        <p:spPr/>
        <p:txBody>
          <a:bodyPr/>
          <a:lstStyle/>
          <a:p>
            <a:fld id="{1A1FFF90-ACE8-456A-A98B-E8199FFAAAE6}" type="slidenum">
              <a:rPr lang="en-US" smtClean="0"/>
              <a:pPr/>
              <a:t>10</a:t>
            </a:fld>
            <a:endParaRPr lang="en-US"/>
          </a:p>
        </p:txBody>
      </p:sp>
      <p:grpSp>
        <p:nvGrpSpPr>
          <p:cNvPr id="5" name="Group 4">
            <a:extLst>
              <a:ext uri="{FF2B5EF4-FFF2-40B4-BE49-F238E27FC236}">
                <a16:creationId xmlns:a16="http://schemas.microsoft.com/office/drawing/2014/main" xmlns="" id="{A820A50D-BE6B-4CF7-B09F-268CEBB63140}"/>
              </a:ext>
            </a:extLst>
          </p:cNvPr>
          <p:cNvGrpSpPr/>
          <p:nvPr/>
        </p:nvGrpSpPr>
        <p:grpSpPr>
          <a:xfrm>
            <a:off x="10139697" y="5592726"/>
            <a:ext cx="1247773" cy="954598"/>
            <a:chOff x="10139688" y="5398265"/>
            <a:chExt cx="1469467" cy="1149055"/>
          </a:xfrm>
        </p:grpSpPr>
        <p:pic>
          <p:nvPicPr>
            <p:cNvPr id="6" name="Picture 5" descr="C:\Users\Owner\Desktop\Power Point Presentation\1 - MACS logo.jpg">
              <a:extLst>
                <a:ext uri="{FF2B5EF4-FFF2-40B4-BE49-F238E27FC236}">
                  <a16:creationId xmlns:a16="http://schemas.microsoft.com/office/drawing/2014/main" xmlns="" id="{4549ADF3-E207-4B7C-B784-DF37385B353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39688" y="5398265"/>
              <a:ext cx="1469467" cy="918671"/>
            </a:xfrm>
            <a:prstGeom prst="rect">
              <a:avLst/>
            </a:prstGeom>
            <a:noFill/>
            <a:ln>
              <a:noFill/>
            </a:ln>
            <a:extLst/>
          </p:spPr>
        </p:pic>
        <p:sp>
          <p:nvSpPr>
            <p:cNvPr id="7" name="TextBox 6">
              <a:extLst>
                <a:ext uri="{FF2B5EF4-FFF2-40B4-BE49-F238E27FC236}">
                  <a16:creationId xmlns:a16="http://schemas.microsoft.com/office/drawing/2014/main" xmlns="" id="{702EBE75-BE4A-46BC-85DB-72F5B58B2159}"/>
                </a:ext>
              </a:extLst>
            </p:cNvPr>
            <p:cNvSpPr txBox="1"/>
            <p:nvPr/>
          </p:nvSpPr>
          <p:spPr>
            <a:xfrm>
              <a:off x="10371046" y="6177988"/>
              <a:ext cx="1107996" cy="369332"/>
            </a:xfrm>
            <a:prstGeom prst="rect">
              <a:avLst/>
            </a:prstGeom>
            <a:noFill/>
          </p:spPr>
          <p:txBody>
            <a:bodyPr wrap="none" rtlCol="0">
              <a:spAutoFit/>
            </a:bodyPr>
            <a:lstStyle/>
            <a:p>
              <a:pPr algn="ctr"/>
              <a:r>
                <a:rPr lang="en-US" sz="900" dirty="0"/>
                <a:t>MACS © 2018</a:t>
              </a:r>
            </a:p>
            <a:p>
              <a:pPr algn="ctr"/>
              <a:r>
                <a:rPr lang="en-US" sz="900" dirty="0"/>
                <a:t>All rights reserved</a:t>
              </a:r>
            </a:p>
          </p:txBody>
        </p:sp>
      </p:grpSp>
    </p:spTree>
    <p:extLst>
      <p:ext uri="{BB962C8B-B14F-4D97-AF65-F5344CB8AC3E}">
        <p14:creationId xmlns:p14="http://schemas.microsoft.com/office/powerpoint/2010/main" val="885099318"/>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REFERENCES</a:t>
            </a:r>
          </a:p>
        </p:txBody>
      </p:sp>
      <p:sp>
        <p:nvSpPr>
          <p:cNvPr id="3" name="Content Placeholder 2"/>
          <p:cNvSpPr>
            <a:spLocks noGrp="1"/>
          </p:cNvSpPr>
          <p:nvPr>
            <p:ph idx="1"/>
          </p:nvPr>
        </p:nvSpPr>
        <p:spPr/>
        <p:txBody>
          <a:bodyPr>
            <a:normAutofit/>
          </a:bodyPr>
          <a:lstStyle/>
          <a:p>
            <a:pPr marL="457200" indent="-457200">
              <a:buAutoNum type="arabicPeriod" startAt="2"/>
            </a:pPr>
            <a:r>
              <a:rPr lang="en-US" dirty="0"/>
              <a:t>GOVERNANCE, RISK MANAGEMENT AND COMPLIANCE</a:t>
            </a:r>
          </a:p>
          <a:p>
            <a:pPr marL="342900" indent="-342900" algn="just">
              <a:buFont typeface="Arial" pitchFamily="34" charset="0"/>
              <a:buChar char="•"/>
            </a:pPr>
            <a:r>
              <a:rPr lang="en-US" dirty="0"/>
              <a:t>Malaysian Code on Corporate Governance (MCCG) 2017 states that the Board should establish an effective risk management and internal control framework and establish a risk management committee.</a:t>
            </a:r>
          </a:p>
          <a:p>
            <a:pPr algn="just"/>
            <a:endParaRPr lang="en-US" dirty="0"/>
          </a:p>
          <a:p>
            <a:r>
              <a:rPr lang="en-US" dirty="0"/>
              <a:t>3. THE EVOLUTION OF GRC</a:t>
            </a:r>
          </a:p>
          <a:p>
            <a:pPr marL="342900" indent="-342900" algn="just">
              <a:buFont typeface="Arial" pitchFamily="34" charset="0"/>
              <a:buChar char="•"/>
            </a:pPr>
            <a:r>
              <a:rPr lang="en-US" dirty="0"/>
              <a:t>MCCG 2017 : The board should, in its disclosure include a discussion on how key risk areas such as finance, operations, regulatory compliance, reputation, cyber security and sustainability were evaluated and the controls in place to mitigate or manage those risks.</a:t>
            </a:r>
            <a:endParaRPr lang="en-US" b="0" dirty="0"/>
          </a:p>
          <a:p>
            <a:pPr algn="just"/>
            <a:endParaRPr lang="en-US" b="0" dirty="0"/>
          </a:p>
        </p:txBody>
      </p:sp>
      <p:sp>
        <p:nvSpPr>
          <p:cNvPr id="4" name="Slide Number Placeholder 3"/>
          <p:cNvSpPr>
            <a:spLocks noGrp="1"/>
          </p:cNvSpPr>
          <p:nvPr>
            <p:ph type="sldNum" sz="quarter" idx="12"/>
          </p:nvPr>
        </p:nvSpPr>
        <p:spPr/>
        <p:txBody>
          <a:bodyPr/>
          <a:lstStyle/>
          <a:p>
            <a:fld id="{1A1FFF90-ACE8-456A-A98B-E8199FFAAAE6}" type="slidenum">
              <a:rPr lang="en-US" smtClean="0"/>
              <a:pPr/>
              <a:t>11</a:t>
            </a:fld>
            <a:endParaRPr lang="en-US"/>
          </a:p>
        </p:txBody>
      </p:sp>
      <p:grpSp>
        <p:nvGrpSpPr>
          <p:cNvPr id="5" name="Group 4">
            <a:extLst>
              <a:ext uri="{FF2B5EF4-FFF2-40B4-BE49-F238E27FC236}">
                <a16:creationId xmlns:a16="http://schemas.microsoft.com/office/drawing/2014/main" xmlns="" id="{0F8DB962-901E-4430-95EF-CFB916DB799F}"/>
              </a:ext>
            </a:extLst>
          </p:cNvPr>
          <p:cNvGrpSpPr/>
          <p:nvPr/>
        </p:nvGrpSpPr>
        <p:grpSpPr>
          <a:xfrm>
            <a:off x="10139698" y="5398270"/>
            <a:ext cx="1354098" cy="956180"/>
            <a:chOff x="10139688" y="5398265"/>
            <a:chExt cx="1469467" cy="1149055"/>
          </a:xfrm>
        </p:grpSpPr>
        <p:pic>
          <p:nvPicPr>
            <p:cNvPr id="6" name="Picture 5" descr="C:\Users\Owner\Desktop\Power Point Presentation\1 - MACS logo.jpg">
              <a:extLst>
                <a:ext uri="{FF2B5EF4-FFF2-40B4-BE49-F238E27FC236}">
                  <a16:creationId xmlns:a16="http://schemas.microsoft.com/office/drawing/2014/main" xmlns="" id="{ACCDFA7A-6752-4073-9D2B-F13B17FD3FE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39688" y="5398265"/>
              <a:ext cx="1469467" cy="918671"/>
            </a:xfrm>
            <a:prstGeom prst="rect">
              <a:avLst/>
            </a:prstGeom>
            <a:noFill/>
            <a:ln>
              <a:noFill/>
            </a:ln>
            <a:extLst/>
          </p:spPr>
        </p:pic>
        <p:sp>
          <p:nvSpPr>
            <p:cNvPr id="7" name="TextBox 6">
              <a:extLst>
                <a:ext uri="{FF2B5EF4-FFF2-40B4-BE49-F238E27FC236}">
                  <a16:creationId xmlns:a16="http://schemas.microsoft.com/office/drawing/2014/main" xmlns="" id="{7A610760-C802-4C84-A48B-ABF85043F8C2}"/>
                </a:ext>
              </a:extLst>
            </p:cNvPr>
            <p:cNvSpPr txBox="1"/>
            <p:nvPr/>
          </p:nvSpPr>
          <p:spPr>
            <a:xfrm>
              <a:off x="10371046" y="6177988"/>
              <a:ext cx="1107996" cy="369332"/>
            </a:xfrm>
            <a:prstGeom prst="rect">
              <a:avLst/>
            </a:prstGeom>
            <a:noFill/>
          </p:spPr>
          <p:txBody>
            <a:bodyPr wrap="none" rtlCol="0">
              <a:spAutoFit/>
            </a:bodyPr>
            <a:lstStyle/>
            <a:p>
              <a:pPr algn="ctr"/>
              <a:r>
                <a:rPr lang="en-US" sz="900" dirty="0"/>
                <a:t>MACS © 2018</a:t>
              </a:r>
            </a:p>
            <a:p>
              <a:pPr algn="ctr"/>
              <a:r>
                <a:rPr lang="en-US" sz="900" dirty="0"/>
                <a:t>All rights reserved</a:t>
              </a:r>
            </a:p>
          </p:txBody>
        </p:sp>
      </p:grpSp>
    </p:spTree>
    <p:extLst>
      <p:ext uri="{BB962C8B-B14F-4D97-AF65-F5344CB8AC3E}">
        <p14:creationId xmlns:p14="http://schemas.microsoft.com/office/powerpoint/2010/main" val="3885187559"/>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718"/>
            <a:ext cx="7721600" cy="1124468"/>
          </a:xfrm>
        </p:spPr>
        <p:txBody>
          <a:bodyPr>
            <a:normAutofit/>
          </a:bodyPr>
          <a:lstStyle/>
          <a:p>
            <a:r>
              <a:rPr lang="en-US" sz="3200" dirty="0"/>
              <a:t>REFERENCES</a:t>
            </a:r>
          </a:p>
        </p:txBody>
      </p:sp>
      <p:sp>
        <p:nvSpPr>
          <p:cNvPr id="3" name="Content Placeholder 2"/>
          <p:cNvSpPr>
            <a:spLocks noGrp="1"/>
          </p:cNvSpPr>
          <p:nvPr>
            <p:ph idx="1"/>
          </p:nvPr>
        </p:nvSpPr>
        <p:spPr>
          <a:xfrm>
            <a:off x="609600" y="1500554"/>
            <a:ext cx="10160000" cy="4625611"/>
          </a:xfrm>
        </p:spPr>
        <p:txBody>
          <a:bodyPr>
            <a:normAutofit fontScale="92500" lnSpcReduction="20000"/>
          </a:bodyPr>
          <a:lstStyle/>
          <a:p>
            <a:r>
              <a:rPr lang="en-US" dirty="0"/>
              <a:t>4. WAYS TO DERIVE GRC VALUE</a:t>
            </a:r>
          </a:p>
          <a:p>
            <a:pPr marL="342900" indent="-342900" algn="just">
              <a:buFont typeface="Arial" pitchFamily="34" charset="0"/>
              <a:buChar char="•"/>
            </a:pPr>
            <a:r>
              <a:rPr lang="en-US" dirty="0"/>
              <a:t>MCCG 2017 : Companies should have an effective governance, risk management and internal control framework and stakeholders are able to assess the effectiveness of such a framework.</a:t>
            </a:r>
          </a:p>
          <a:p>
            <a:pPr algn="just"/>
            <a:r>
              <a:rPr lang="en-US" dirty="0"/>
              <a:t>5. PROFESSIONAL COMPANY SECRETARIES’ “CALL TO   ACTION”</a:t>
            </a:r>
          </a:p>
          <a:p>
            <a:pPr marL="342900" indent="-342900" algn="just">
              <a:buFont typeface="Arial" pitchFamily="34" charset="0"/>
              <a:buChar char="•"/>
            </a:pPr>
            <a:r>
              <a:rPr lang="en-US" dirty="0"/>
              <a:t>MCCG 2017 : The responsibility of the modern day Company Secretary has evolved from merely advising on administrative matters to now advising boards on governance matters. </a:t>
            </a:r>
          </a:p>
          <a:p>
            <a:pPr marL="342900" indent="-342900" algn="just">
              <a:buFont typeface="Arial" pitchFamily="34" charset="0"/>
              <a:buChar char="•"/>
            </a:pPr>
            <a:r>
              <a:rPr lang="en-US" dirty="0"/>
              <a:t>The Company Secretary through the Chairman plays a pivotal role in good governance by helping the board and its committees function effectively and in accordance with their terms of reference and best practices.</a:t>
            </a:r>
          </a:p>
          <a:p>
            <a:pPr marL="342900" indent="-342900" algn="just">
              <a:buFont typeface="Arial" pitchFamily="34" charset="0"/>
              <a:buChar char="•"/>
            </a:pPr>
            <a:r>
              <a:rPr lang="en-US" dirty="0"/>
              <a:t>A suitably qualified Company Secretary should possess the knowledge and experience to carry out his functions including knowledge in company and securities law, finance, governance, company secretaryship and other compliance such as the listing requirements.</a:t>
            </a:r>
          </a:p>
        </p:txBody>
      </p:sp>
      <p:sp>
        <p:nvSpPr>
          <p:cNvPr id="4" name="Slide Number Placeholder 3"/>
          <p:cNvSpPr>
            <a:spLocks noGrp="1"/>
          </p:cNvSpPr>
          <p:nvPr>
            <p:ph type="sldNum" sz="quarter" idx="12"/>
          </p:nvPr>
        </p:nvSpPr>
        <p:spPr/>
        <p:txBody>
          <a:bodyPr/>
          <a:lstStyle/>
          <a:p>
            <a:fld id="{1A1FFF90-ACE8-456A-A98B-E8199FFAAAE6}" type="slidenum">
              <a:rPr lang="en-US" smtClean="0"/>
              <a:pPr/>
              <a:t>12</a:t>
            </a:fld>
            <a:endParaRPr lang="en-US"/>
          </a:p>
        </p:txBody>
      </p:sp>
      <p:grpSp>
        <p:nvGrpSpPr>
          <p:cNvPr id="5" name="Group 4">
            <a:extLst>
              <a:ext uri="{FF2B5EF4-FFF2-40B4-BE49-F238E27FC236}">
                <a16:creationId xmlns:a16="http://schemas.microsoft.com/office/drawing/2014/main" xmlns="" id="{672FECF0-757B-4BC7-AB92-096298166A8C}"/>
              </a:ext>
            </a:extLst>
          </p:cNvPr>
          <p:cNvGrpSpPr/>
          <p:nvPr/>
        </p:nvGrpSpPr>
        <p:grpSpPr>
          <a:xfrm>
            <a:off x="10139698" y="5560828"/>
            <a:ext cx="1279670" cy="986496"/>
            <a:chOff x="10139688" y="5398265"/>
            <a:chExt cx="1469467" cy="1149055"/>
          </a:xfrm>
        </p:grpSpPr>
        <p:pic>
          <p:nvPicPr>
            <p:cNvPr id="6" name="Picture 5" descr="C:\Users\Owner\Desktop\Power Point Presentation\1 - MACS logo.jpg">
              <a:extLst>
                <a:ext uri="{FF2B5EF4-FFF2-40B4-BE49-F238E27FC236}">
                  <a16:creationId xmlns:a16="http://schemas.microsoft.com/office/drawing/2014/main" xmlns="" id="{697A433F-FEA1-4E29-A7E9-6830EFE1688C}"/>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39688" y="5398265"/>
              <a:ext cx="1469467" cy="918671"/>
            </a:xfrm>
            <a:prstGeom prst="rect">
              <a:avLst/>
            </a:prstGeom>
            <a:noFill/>
            <a:ln>
              <a:noFill/>
            </a:ln>
            <a:extLst/>
          </p:spPr>
        </p:pic>
        <p:sp>
          <p:nvSpPr>
            <p:cNvPr id="7" name="TextBox 6">
              <a:extLst>
                <a:ext uri="{FF2B5EF4-FFF2-40B4-BE49-F238E27FC236}">
                  <a16:creationId xmlns:a16="http://schemas.microsoft.com/office/drawing/2014/main" xmlns="" id="{61327E38-88BA-4995-A0DE-0C8050C1F905}"/>
                </a:ext>
              </a:extLst>
            </p:cNvPr>
            <p:cNvSpPr txBox="1"/>
            <p:nvPr/>
          </p:nvSpPr>
          <p:spPr>
            <a:xfrm>
              <a:off x="10371046" y="6177988"/>
              <a:ext cx="1107996" cy="369332"/>
            </a:xfrm>
            <a:prstGeom prst="rect">
              <a:avLst/>
            </a:prstGeom>
            <a:noFill/>
          </p:spPr>
          <p:txBody>
            <a:bodyPr wrap="none" rtlCol="0">
              <a:spAutoFit/>
            </a:bodyPr>
            <a:lstStyle/>
            <a:p>
              <a:pPr algn="ctr"/>
              <a:r>
                <a:rPr lang="en-US" sz="900" dirty="0"/>
                <a:t>MACS © 2018</a:t>
              </a:r>
            </a:p>
            <a:p>
              <a:pPr algn="ctr"/>
              <a:r>
                <a:rPr lang="en-US" sz="900" dirty="0"/>
                <a:t>All rights reserved</a:t>
              </a:r>
            </a:p>
          </p:txBody>
        </p:sp>
      </p:grpSp>
    </p:spTree>
    <p:extLst>
      <p:ext uri="{BB962C8B-B14F-4D97-AF65-F5344CB8AC3E}">
        <p14:creationId xmlns:p14="http://schemas.microsoft.com/office/powerpoint/2010/main" val="1934377377"/>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6740" y="-181069"/>
            <a:ext cx="11016830" cy="1435110"/>
          </a:xfrm>
        </p:spPr>
        <p:txBody>
          <a:bodyPr>
            <a:noAutofit/>
          </a:bodyPr>
          <a:lstStyle/>
          <a:p>
            <a:r>
              <a:rPr lang="en-US" sz="4000" b="1" dirty="0"/>
              <a:t>Today’s agenda</a:t>
            </a:r>
            <a:br>
              <a:rPr lang="en-US" sz="4000" b="1" dirty="0"/>
            </a:br>
            <a:endParaRPr lang="en-US" sz="4000" b="1" dirty="0"/>
          </a:p>
        </p:txBody>
      </p:sp>
      <p:sp>
        <p:nvSpPr>
          <p:cNvPr id="3" name="Content Placeholder 2"/>
          <p:cNvSpPr>
            <a:spLocks noGrp="1"/>
          </p:cNvSpPr>
          <p:nvPr>
            <p:ph idx="1"/>
          </p:nvPr>
        </p:nvSpPr>
        <p:spPr>
          <a:xfrm>
            <a:off x="835572" y="1846906"/>
            <a:ext cx="10247397" cy="3883937"/>
          </a:xfrm>
        </p:spPr>
        <p:txBody>
          <a:bodyPr>
            <a:normAutofit fontScale="77500" lnSpcReduction="20000"/>
          </a:bodyPr>
          <a:lstStyle/>
          <a:p>
            <a:pPr marL="457200" indent="-457200" algn="just">
              <a:spcBef>
                <a:spcPts val="1200"/>
              </a:spcBef>
              <a:spcAft>
                <a:spcPts val="1200"/>
              </a:spcAft>
              <a:buFont typeface="+mj-lt"/>
              <a:buAutoNum type="arabicPeriod"/>
            </a:pPr>
            <a:r>
              <a:rPr lang="en-US" sz="4000" dirty="0"/>
              <a:t>Corporate Value Creation</a:t>
            </a:r>
          </a:p>
          <a:p>
            <a:pPr marL="457200" indent="-457200" algn="just">
              <a:spcBef>
                <a:spcPts val="1200"/>
              </a:spcBef>
              <a:spcAft>
                <a:spcPts val="1200"/>
              </a:spcAft>
              <a:buFont typeface="+mj-lt"/>
              <a:buAutoNum type="arabicPeriod"/>
            </a:pPr>
            <a:r>
              <a:rPr lang="en-US" sz="4000" dirty="0"/>
              <a:t>Governance, Risk Management &amp; Compliance</a:t>
            </a:r>
          </a:p>
          <a:p>
            <a:pPr algn="just">
              <a:spcBef>
                <a:spcPts val="1200"/>
              </a:spcBef>
              <a:spcAft>
                <a:spcPts val="1200"/>
              </a:spcAft>
            </a:pPr>
            <a:r>
              <a:rPr lang="en-US" sz="4000" dirty="0"/>
              <a:t>3. Evolution of GRC</a:t>
            </a:r>
          </a:p>
          <a:p>
            <a:pPr algn="just">
              <a:spcBef>
                <a:spcPts val="1200"/>
              </a:spcBef>
              <a:spcAft>
                <a:spcPts val="1200"/>
              </a:spcAft>
            </a:pPr>
            <a:r>
              <a:rPr lang="en-US" sz="4000" dirty="0"/>
              <a:t>4. Ways to derive GRC Values.</a:t>
            </a:r>
          </a:p>
          <a:p>
            <a:pPr algn="just">
              <a:spcBef>
                <a:spcPts val="1200"/>
              </a:spcBef>
              <a:spcAft>
                <a:spcPts val="1200"/>
              </a:spcAft>
            </a:pPr>
            <a:r>
              <a:rPr lang="en-US" sz="4000" dirty="0"/>
              <a:t>5.Professional Company Secretaries’ “Call to Act</a:t>
            </a:r>
            <a:r>
              <a:rPr lang="en-US" sz="3600" dirty="0"/>
              <a:t>ion”</a:t>
            </a:r>
            <a:r>
              <a:rPr lang="en-US" dirty="0"/>
              <a:t>.</a:t>
            </a:r>
          </a:p>
          <a:p>
            <a:pPr algn="just">
              <a:spcBef>
                <a:spcPts val="1200"/>
              </a:spcBef>
              <a:spcAft>
                <a:spcPts val="1200"/>
              </a:spcAft>
            </a:pPr>
            <a:endParaRPr lang="en-US" dirty="0"/>
          </a:p>
          <a:p>
            <a:pPr marL="457200" indent="-457200" algn="just">
              <a:spcBef>
                <a:spcPts val="1200"/>
              </a:spcBef>
              <a:spcAft>
                <a:spcPts val="1200"/>
              </a:spcAft>
              <a:buFont typeface="+mj-lt"/>
              <a:buAutoNum type="arabicPeriod"/>
            </a:pPr>
            <a:endParaRPr lang="en-US" dirty="0"/>
          </a:p>
        </p:txBody>
      </p:sp>
      <p:grpSp>
        <p:nvGrpSpPr>
          <p:cNvPr id="7" name="Group 6"/>
          <p:cNvGrpSpPr/>
          <p:nvPr/>
        </p:nvGrpSpPr>
        <p:grpSpPr>
          <a:xfrm>
            <a:off x="10210475" y="5576870"/>
            <a:ext cx="1469466" cy="1149055"/>
            <a:chOff x="10139688" y="5398265"/>
            <a:chExt cx="1469467" cy="1149055"/>
          </a:xfrm>
        </p:grpSpPr>
        <p:pic>
          <p:nvPicPr>
            <p:cNvPr id="8" name="Picture 7" descr="C:\Users\Owner\Desktop\Power Point Presentation\1 - MACS logo.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139688" y="5398265"/>
              <a:ext cx="1469467" cy="918671"/>
            </a:xfrm>
            <a:prstGeom prst="rect">
              <a:avLst/>
            </a:prstGeom>
            <a:noFill/>
            <a:ln>
              <a:noFill/>
            </a:ln>
            <a:extLst/>
          </p:spPr>
        </p:pic>
        <p:sp>
          <p:nvSpPr>
            <p:cNvPr id="9" name="TextBox 8"/>
            <p:cNvSpPr txBox="1"/>
            <p:nvPr/>
          </p:nvSpPr>
          <p:spPr>
            <a:xfrm>
              <a:off x="10371045" y="6177988"/>
              <a:ext cx="1107998" cy="369332"/>
            </a:xfrm>
            <a:prstGeom prst="rect">
              <a:avLst/>
            </a:prstGeom>
            <a:noFill/>
          </p:spPr>
          <p:txBody>
            <a:bodyPr wrap="none" rtlCol="0">
              <a:spAutoFit/>
            </a:bodyPr>
            <a:lstStyle/>
            <a:p>
              <a:pPr algn="ctr"/>
              <a:r>
                <a:rPr lang="en-US" sz="900" dirty="0"/>
                <a:t>MACS © 2018</a:t>
              </a:r>
            </a:p>
            <a:p>
              <a:pPr algn="ctr"/>
              <a:r>
                <a:rPr lang="en-US" sz="900" dirty="0"/>
                <a:t>All rights reserved</a:t>
              </a:r>
            </a:p>
          </p:txBody>
        </p:sp>
      </p:grpSp>
      <p:sp>
        <p:nvSpPr>
          <p:cNvPr id="4" name="Slide Number Placeholder 3"/>
          <p:cNvSpPr>
            <a:spLocks noGrp="1"/>
          </p:cNvSpPr>
          <p:nvPr>
            <p:ph type="sldNum" sz="quarter" idx="12"/>
          </p:nvPr>
        </p:nvSpPr>
        <p:spPr/>
        <p:txBody>
          <a:bodyPr/>
          <a:lstStyle/>
          <a:p>
            <a:fld id="{1A1FFF90-ACE8-456A-A98B-E8199FFAAAE6}" type="slidenum">
              <a:rPr lang="en-US" smtClean="0"/>
              <a:pPr/>
              <a:t>2</a:t>
            </a:fld>
            <a:endParaRPr lang="en-US"/>
          </a:p>
        </p:txBody>
      </p:sp>
    </p:spTree>
    <p:extLst>
      <p:ext uri="{BB962C8B-B14F-4D97-AF65-F5344CB8AC3E}">
        <p14:creationId xmlns:p14="http://schemas.microsoft.com/office/powerpoint/2010/main" val="283798105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0" end="0"/>
                                            </p:txEl>
                                          </p:spTgt>
                                        </p:tgtEl>
                                        <p:attrNameLst>
                                          <p:attrName>style.visibility</p:attrName>
                                        </p:attrNameLst>
                                      </p:cBhvr>
                                      <p:to>
                                        <p:strVal val="visible"/>
                                      </p:to>
                                    </p:set>
                                    <p:animEffect transition="in" filter="fade">
                                      <p:cBhvr>
                                        <p:cTn id="28" dur="1000"/>
                                        <p:tgtEl>
                                          <p:spTgt spid="3">
                                            <p:txEl>
                                              <p:pRg st="0" end="0"/>
                                            </p:txEl>
                                          </p:spTgt>
                                        </p:tgtEl>
                                      </p:cBhvr>
                                    </p:animEffect>
                                    <p:anim calcmode="lin" valueType="num">
                                      <p:cBhvr>
                                        <p:cTn id="29"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643" y="110359"/>
            <a:ext cx="11270255" cy="1403131"/>
          </a:xfrm>
        </p:spPr>
        <p:txBody>
          <a:bodyPr>
            <a:noAutofit/>
          </a:bodyPr>
          <a:lstStyle/>
          <a:p>
            <a:pPr marL="742950" indent="-742950">
              <a:buFont typeface="+mj-lt"/>
              <a:buAutoNum type="arabicPeriod"/>
            </a:pPr>
            <a:r>
              <a:rPr lang="en-US" sz="2400" b="1" dirty="0"/>
              <a:t>CORPORATE VALUE CREATION</a:t>
            </a:r>
          </a:p>
        </p:txBody>
      </p:sp>
      <p:sp>
        <p:nvSpPr>
          <p:cNvPr id="3" name="Content Placeholder 2"/>
          <p:cNvSpPr>
            <a:spLocks noGrp="1"/>
          </p:cNvSpPr>
          <p:nvPr>
            <p:ph idx="1"/>
          </p:nvPr>
        </p:nvSpPr>
        <p:spPr>
          <a:xfrm>
            <a:off x="418643" y="1706276"/>
            <a:ext cx="10664326" cy="4063903"/>
          </a:xfrm>
        </p:spPr>
        <p:txBody>
          <a:bodyPr>
            <a:normAutofit/>
          </a:bodyPr>
          <a:lstStyle/>
          <a:p>
            <a:pPr marL="342900" indent="-342900" algn="just">
              <a:spcBef>
                <a:spcPts val="1200"/>
              </a:spcBef>
              <a:spcAft>
                <a:spcPts val="1200"/>
              </a:spcAft>
              <a:buFont typeface="Arial" panose="020B0604020202020204" pitchFamily="34" charset="0"/>
              <a:buChar char="•"/>
            </a:pPr>
            <a:r>
              <a:rPr lang="en-US" dirty="0"/>
              <a:t>An organization must create value for its owners or shareholders and that value must be created not just for shareholders, but also for stakeholders.</a:t>
            </a:r>
          </a:p>
          <a:p>
            <a:pPr marL="342900" indent="-342900" algn="just">
              <a:spcBef>
                <a:spcPts val="1200"/>
              </a:spcBef>
              <a:spcAft>
                <a:spcPts val="1200"/>
              </a:spcAft>
              <a:buFont typeface="Arial" panose="020B0604020202020204" pitchFamily="34" charset="0"/>
              <a:buChar char="•"/>
            </a:pPr>
            <a:r>
              <a:rPr lang="en-US" dirty="0"/>
              <a:t>Value is the capacity of the goods, services, or an activity, or activities of an organization to satisfy a need, or provide a benefit to a person or legal entity.</a:t>
            </a:r>
          </a:p>
          <a:p>
            <a:pPr marL="342900" indent="-342900" algn="just">
              <a:spcBef>
                <a:spcPts val="1200"/>
              </a:spcBef>
              <a:spcAft>
                <a:spcPts val="1200"/>
              </a:spcAft>
              <a:buFont typeface="Arial" panose="020B0604020202020204" pitchFamily="34" charset="0"/>
              <a:buChar char="•"/>
            </a:pPr>
            <a:r>
              <a:rPr lang="en-US" dirty="0"/>
              <a:t>Value could also be translated as the goodwill of an organization in terms of quality of services or goods and the level of trust in the company by the stakeholders through good governance, risk management, and compliance.</a:t>
            </a:r>
          </a:p>
        </p:txBody>
      </p:sp>
      <p:grpSp>
        <p:nvGrpSpPr>
          <p:cNvPr id="7" name="Group 6"/>
          <p:cNvGrpSpPr/>
          <p:nvPr/>
        </p:nvGrpSpPr>
        <p:grpSpPr>
          <a:xfrm>
            <a:off x="10219432" y="5576870"/>
            <a:ext cx="1469466" cy="1149055"/>
            <a:chOff x="10139688" y="5398265"/>
            <a:chExt cx="1469467" cy="1149055"/>
          </a:xfrm>
        </p:grpSpPr>
        <p:pic>
          <p:nvPicPr>
            <p:cNvPr id="8" name="Picture 7" descr="C:\Users\Owner\Desktop\Power Point Presentation\1 - MACS logo.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139688" y="5398265"/>
              <a:ext cx="1469467" cy="918671"/>
            </a:xfrm>
            <a:prstGeom prst="rect">
              <a:avLst/>
            </a:prstGeom>
            <a:noFill/>
            <a:ln>
              <a:noFill/>
            </a:ln>
            <a:extLst/>
          </p:spPr>
        </p:pic>
        <p:sp>
          <p:nvSpPr>
            <p:cNvPr id="9" name="TextBox 8"/>
            <p:cNvSpPr txBox="1"/>
            <p:nvPr/>
          </p:nvSpPr>
          <p:spPr>
            <a:xfrm>
              <a:off x="10371045" y="6177988"/>
              <a:ext cx="1107998" cy="369332"/>
            </a:xfrm>
            <a:prstGeom prst="rect">
              <a:avLst/>
            </a:prstGeom>
            <a:noFill/>
          </p:spPr>
          <p:txBody>
            <a:bodyPr wrap="none" rtlCol="0">
              <a:spAutoFit/>
            </a:bodyPr>
            <a:lstStyle/>
            <a:p>
              <a:pPr algn="ctr"/>
              <a:r>
                <a:rPr lang="en-US" sz="900" dirty="0"/>
                <a:t>MACS © 2018</a:t>
              </a:r>
            </a:p>
            <a:p>
              <a:pPr algn="ctr"/>
              <a:r>
                <a:rPr lang="en-US" sz="900" dirty="0"/>
                <a:t>All rights reserved</a:t>
              </a:r>
            </a:p>
          </p:txBody>
        </p:sp>
      </p:grpSp>
      <p:sp>
        <p:nvSpPr>
          <p:cNvPr id="4" name="Slide Number Placeholder 3"/>
          <p:cNvSpPr>
            <a:spLocks noGrp="1"/>
          </p:cNvSpPr>
          <p:nvPr>
            <p:ph type="sldNum" sz="quarter" idx="12"/>
          </p:nvPr>
        </p:nvSpPr>
        <p:spPr/>
        <p:txBody>
          <a:bodyPr/>
          <a:lstStyle/>
          <a:p>
            <a:fld id="{1A1FFF90-ACE8-456A-A98B-E8199FFAAAE6}" type="slidenum">
              <a:rPr lang="en-US" smtClean="0"/>
              <a:pPr/>
              <a:t>3</a:t>
            </a:fld>
            <a:endParaRPr lang="en-US"/>
          </a:p>
        </p:txBody>
      </p:sp>
    </p:spTree>
    <p:extLst>
      <p:ext uri="{BB962C8B-B14F-4D97-AF65-F5344CB8AC3E}">
        <p14:creationId xmlns:p14="http://schemas.microsoft.com/office/powerpoint/2010/main" val="183130641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643" y="494242"/>
            <a:ext cx="11270255" cy="993036"/>
          </a:xfrm>
        </p:spPr>
        <p:txBody>
          <a:bodyPr>
            <a:normAutofit/>
          </a:bodyPr>
          <a:lstStyle/>
          <a:p>
            <a:r>
              <a:rPr lang="en-US" sz="2400" b="1" dirty="0"/>
              <a:t>2.  GOVERNANCE, RISK MANAGEMENT AND COMPLIANCE</a:t>
            </a:r>
          </a:p>
        </p:txBody>
      </p:sp>
      <p:sp>
        <p:nvSpPr>
          <p:cNvPr id="3" name="Content Placeholder 2"/>
          <p:cNvSpPr>
            <a:spLocks noGrp="1"/>
          </p:cNvSpPr>
          <p:nvPr>
            <p:ph idx="1"/>
          </p:nvPr>
        </p:nvSpPr>
        <p:spPr>
          <a:xfrm>
            <a:off x="418642" y="1917856"/>
            <a:ext cx="10664327" cy="4834187"/>
          </a:xfrm>
        </p:spPr>
        <p:txBody>
          <a:bodyPr>
            <a:normAutofit/>
          </a:bodyPr>
          <a:lstStyle/>
          <a:p>
            <a:pPr marL="342900" indent="-342900" algn="just">
              <a:spcBef>
                <a:spcPts val="1200"/>
              </a:spcBef>
              <a:spcAft>
                <a:spcPts val="1200"/>
              </a:spcAft>
              <a:buFont typeface="Wingdings" panose="05000000000000000000" pitchFamily="2" charset="2"/>
              <a:buChar char="q"/>
            </a:pPr>
            <a:r>
              <a:rPr lang="en-US" dirty="0"/>
              <a:t>As businesses expand their operations, there is an increased focus on good governance and risk management in order to protect and create value for all stakeholders.</a:t>
            </a:r>
          </a:p>
          <a:p>
            <a:pPr marL="342900" indent="-342900" algn="just">
              <a:spcBef>
                <a:spcPts val="1200"/>
              </a:spcBef>
              <a:spcAft>
                <a:spcPts val="1200"/>
              </a:spcAft>
              <a:buFont typeface="Wingdings" panose="05000000000000000000" pitchFamily="2" charset="2"/>
              <a:buChar char="q"/>
            </a:pPr>
            <a:r>
              <a:rPr lang="en-US" dirty="0"/>
              <a:t>Good corporate governance, strong risk management policies and a comprehensive compliance framework provide accurate and timely information to the management; thus adding business value by improving operational  decision making and strategic planning.</a:t>
            </a:r>
          </a:p>
          <a:p>
            <a:pPr marL="342900" indent="-342900" algn="just">
              <a:spcBef>
                <a:spcPts val="1200"/>
              </a:spcBef>
              <a:spcAft>
                <a:spcPts val="1200"/>
              </a:spcAft>
              <a:buFont typeface="Wingdings" panose="05000000000000000000" pitchFamily="2" charset="2"/>
              <a:buChar char="q"/>
            </a:pPr>
            <a:r>
              <a:rPr lang="en-US" dirty="0"/>
              <a:t>Alongside, every organization has various risk that must be assessed and managed in order to meet its goal and objectives.</a:t>
            </a:r>
          </a:p>
          <a:p>
            <a:pPr marL="342900" indent="-342900" algn="just">
              <a:spcBef>
                <a:spcPts val="1200"/>
              </a:spcBef>
              <a:spcAft>
                <a:spcPts val="1200"/>
              </a:spcAft>
              <a:buFont typeface="Wingdings" panose="05000000000000000000" pitchFamily="2" charset="2"/>
              <a:buChar char="q"/>
            </a:pPr>
            <a:r>
              <a:rPr lang="en-US" dirty="0"/>
              <a:t>Compliance with applicable laws and regulations must be ensured.</a:t>
            </a:r>
          </a:p>
        </p:txBody>
      </p:sp>
      <p:grpSp>
        <p:nvGrpSpPr>
          <p:cNvPr id="7" name="Group 6"/>
          <p:cNvGrpSpPr/>
          <p:nvPr/>
        </p:nvGrpSpPr>
        <p:grpSpPr>
          <a:xfrm>
            <a:off x="10219432" y="5602988"/>
            <a:ext cx="1469466" cy="1149055"/>
            <a:chOff x="10139688" y="5398265"/>
            <a:chExt cx="1469467" cy="1149055"/>
          </a:xfrm>
        </p:grpSpPr>
        <p:pic>
          <p:nvPicPr>
            <p:cNvPr id="8" name="Picture 7" descr="C:\Users\Owner\Desktop\Power Point Presentation\1 - MACS logo.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139688" y="5398265"/>
              <a:ext cx="1469467" cy="918671"/>
            </a:xfrm>
            <a:prstGeom prst="rect">
              <a:avLst/>
            </a:prstGeom>
            <a:noFill/>
            <a:ln>
              <a:noFill/>
            </a:ln>
            <a:extLst/>
          </p:spPr>
        </p:pic>
        <p:sp>
          <p:nvSpPr>
            <p:cNvPr id="9" name="TextBox 8"/>
            <p:cNvSpPr txBox="1"/>
            <p:nvPr/>
          </p:nvSpPr>
          <p:spPr>
            <a:xfrm>
              <a:off x="10371045" y="6177988"/>
              <a:ext cx="1107998" cy="369332"/>
            </a:xfrm>
            <a:prstGeom prst="rect">
              <a:avLst/>
            </a:prstGeom>
            <a:noFill/>
          </p:spPr>
          <p:txBody>
            <a:bodyPr wrap="none" rtlCol="0">
              <a:spAutoFit/>
            </a:bodyPr>
            <a:lstStyle/>
            <a:p>
              <a:pPr algn="ctr"/>
              <a:r>
                <a:rPr lang="en-US" sz="900" dirty="0"/>
                <a:t>MACS © 2018</a:t>
              </a:r>
            </a:p>
            <a:p>
              <a:pPr algn="ctr"/>
              <a:r>
                <a:rPr lang="en-US" sz="900" dirty="0"/>
                <a:t>All rights reserved</a:t>
              </a:r>
            </a:p>
          </p:txBody>
        </p:sp>
      </p:grpSp>
      <p:sp>
        <p:nvSpPr>
          <p:cNvPr id="4" name="Slide Number Placeholder 3"/>
          <p:cNvSpPr>
            <a:spLocks noGrp="1"/>
          </p:cNvSpPr>
          <p:nvPr>
            <p:ph type="sldNum" sz="quarter" idx="12"/>
          </p:nvPr>
        </p:nvSpPr>
        <p:spPr/>
        <p:txBody>
          <a:bodyPr/>
          <a:lstStyle/>
          <a:p>
            <a:fld id="{1A1FFF90-ACE8-456A-A98B-E8199FFAAAE6}" type="slidenum">
              <a:rPr lang="en-US" smtClean="0"/>
              <a:pPr/>
              <a:t>4</a:t>
            </a:fld>
            <a:endParaRPr lang="en-US"/>
          </a:p>
        </p:txBody>
      </p:sp>
    </p:spTree>
    <p:extLst>
      <p:ext uri="{BB962C8B-B14F-4D97-AF65-F5344CB8AC3E}">
        <p14:creationId xmlns:p14="http://schemas.microsoft.com/office/powerpoint/2010/main" val="786901978"/>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418643" y="494242"/>
            <a:ext cx="11270255" cy="993036"/>
          </a:xfrm>
        </p:spPr>
        <p:txBody>
          <a:bodyPr>
            <a:normAutofit/>
          </a:bodyPr>
          <a:lstStyle/>
          <a:p>
            <a:r>
              <a:rPr lang="en-US" sz="2400" b="1" dirty="0"/>
              <a:t>3. The evolution of </a:t>
            </a:r>
            <a:r>
              <a:rPr lang="en-US" sz="2400" b="1" dirty="0" err="1"/>
              <a:t>grc</a:t>
            </a:r>
            <a:endParaRPr lang="en-US" sz="2400" b="1" dirty="0"/>
          </a:p>
        </p:txBody>
      </p:sp>
      <p:sp>
        <p:nvSpPr>
          <p:cNvPr id="3" name="Content Placeholder 2"/>
          <p:cNvSpPr>
            <a:spLocks noGrp="1"/>
          </p:cNvSpPr>
          <p:nvPr>
            <p:ph idx="1"/>
          </p:nvPr>
        </p:nvSpPr>
        <p:spPr>
          <a:xfrm>
            <a:off x="567559" y="1917856"/>
            <a:ext cx="10488319" cy="3888033"/>
          </a:xfrm>
        </p:spPr>
        <p:txBody>
          <a:bodyPr>
            <a:normAutofit/>
          </a:bodyPr>
          <a:lstStyle/>
          <a:p>
            <a:pPr marL="342900" indent="-342900" algn="just">
              <a:spcBef>
                <a:spcPts val="800"/>
              </a:spcBef>
              <a:spcAft>
                <a:spcPts val="800"/>
              </a:spcAft>
              <a:buFont typeface="Wingdings" panose="05000000000000000000" pitchFamily="2" charset="2"/>
              <a:buChar char="Ø"/>
            </a:pPr>
            <a:r>
              <a:rPr lang="en-US" dirty="0"/>
              <a:t>Over the past three decades, GRC has evolved in response to a number of large scale macroeconomic events.</a:t>
            </a:r>
          </a:p>
          <a:p>
            <a:pPr marL="342900" indent="-342900" algn="just">
              <a:spcBef>
                <a:spcPts val="800"/>
              </a:spcBef>
              <a:spcAft>
                <a:spcPts val="800"/>
              </a:spcAft>
              <a:buFont typeface="Wingdings" panose="05000000000000000000" pitchFamily="2" charset="2"/>
              <a:buChar char="Ø"/>
            </a:pPr>
            <a:r>
              <a:rPr lang="en-US" dirty="0"/>
              <a:t>GRC has continually adjusted its core focus and expanded the scope of risk it covers.</a:t>
            </a:r>
          </a:p>
          <a:p>
            <a:pPr marL="342900" indent="-342900" algn="just">
              <a:spcBef>
                <a:spcPts val="800"/>
              </a:spcBef>
              <a:spcAft>
                <a:spcPts val="800"/>
              </a:spcAft>
              <a:buFont typeface="Wingdings" panose="05000000000000000000" pitchFamily="2" charset="2"/>
              <a:buChar char="Ø"/>
            </a:pPr>
            <a:r>
              <a:rPr lang="en-US" dirty="0"/>
              <a:t>The ever-evolving globalization of competitive markets exposes many organizations to a new breed of risks, many of which were not planned for, nor could have even been anticipated.</a:t>
            </a:r>
          </a:p>
          <a:p>
            <a:pPr marL="342900" indent="-342900" algn="just">
              <a:spcBef>
                <a:spcPts val="800"/>
              </a:spcBef>
              <a:spcAft>
                <a:spcPts val="800"/>
              </a:spcAft>
              <a:buFont typeface="Wingdings" panose="05000000000000000000" pitchFamily="2" charset="2"/>
              <a:buChar char="Ø"/>
            </a:pPr>
            <a:r>
              <a:rPr lang="en-US" dirty="0"/>
              <a:t>For these reasons, GRC is entering a new phase in its development, focused on continual monitoring and responsiveness, business decision support and improved shareholders/stakeholders’ value.</a:t>
            </a:r>
          </a:p>
          <a:p>
            <a:pPr marL="342900" indent="-342900" algn="just">
              <a:spcBef>
                <a:spcPts val="800"/>
              </a:spcBef>
              <a:spcAft>
                <a:spcPts val="800"/>
              </a:spcAft>
              <a:buFont typeface="Wingdings" panose="05000000000000000000" pitchFamily="2" charset="2"/>
              <a:buChar char="Ø"/>
            </a:pPr>
            <a:endParaRPr lang="en-US" dirty="0"/>
          </a:p>
        </p:txBody>
      </p:sp>
      <p:grpSp>
        <p:nvGrpSpPr>
          <p:cNvPr id="7" name="Group 6"/>
          <p:cNvGrpSpPr/>
          <p:nvPr/>
        </p:nvGrpSpPr>
        <p:grpSpPr>
          <a:xfrm>
            <a:off x="10219432" y="5571129"/>
            <a:ext cx="1469466" cy="1149055"/>
            <a:chOff x="10139688" y="5398265"/>
            <a:chExt cx="1469467" cy="1149055"/>
          </a:xfrm>
        </p:grpSpPr>
        <p:pic>
          <p:nvPicPr>
            <p:cNvPr id="9" name="Picture 8" descr="C:\Users\Owner\Desktop\Power Point Presentation\1 - MACS logo.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39688" y="5398265"/>
              <a:ext cx="1469467" cy="918671"/>
            </a:xfrm>
            <a:prstGeom prst="rect">
              <a:avLst/>
            </a:prstGeom>
            <a:noFill/>
            <a:ln>
              <a:noFill/>
            </a:ln>
            <a:extLst/>
          </p:spPr>
        </p:pic>
        <p:sp>
          <p:nvSpPr>
            <p:cNvPr id="10" name="TextBox 9"/>
            <p:cNvSpPr txBox="1"/>
            <p:nvPr/>
          </p:nvSpPr>
          <p:spPr>
            <a:xfrm>
              <a:off x="10371045" y="6177988"/>
              <a:ext cx="1107998" cy="369332"/>
            </a:xfrm>
            <a:prstGeom prst="rect">
              <a:avLst/>
            </a:prstGeom>
            <a:noFill/>
          </p:spPr>
          <p:txBody>
            <a:bodyPr wrap="none" rtlCol="0">
              <a:spAutoFit/>
            </a:bodyPr>
            <a:lstStyle/>
            <a:p>
              <a:pPr algn="ctr"/>
              <a:r>
                <a:rPr lang="en-US" sz="900" dirty="0"/>
                <a:t>MACS © 2018</a:t>
              </a:r>
            </a:p>
            <a:p>
              <a:pPr algn="ctr"/>
              <a:r>
                <a:rPr lang="en-US" sz="900" dirty="0"/>
                <a:t>All rights reserved</a:t>
              </a:r>
            </a:p>
          </p:txBody>
        </p:sp>
      </p:grpSp>
      <p:sp>
        <p:nvSpPr>
          <p:cNvPr id="2" name="Slide Number Placeholder 1"/>
          <p:cNvSpPr>
            <a:spLocks noGrp="1"/>
          </p:cNvSpPr>
          <p:nvPr>
            <p:ph type="sldNum" sz="quarter" idx="12"/>
          </p:nvPr>
        </p:nvSpPr>
        <p:spPr>
          <a:xfrm rot="16200000">
            <a:off x="11141431" y="5818907"/>
            <a:ext cx="1315721" cy="486833"/>
          </a:xfrm>
        </p:spPr>
        <p:txBody>
          <a:bodyPr/>
          <a:lstStyle/>
          <a:p>
            <a:fld id="{1A1FFF90-ACE8-456A-A98B-E8199FFAAAE6}" type="slidenum">
              <a:rPr lang="en-US" smtClean="0"/>
              <a:pPr/>
              <a:t>5</a:t>
            </a:fld>
            <a:endParaRPr lang="en-US"/>
          </a:p>
        </p:txBody>
      </p:sp>
    </p:spTree>
    <p:extLst>
      <p:ext uri="{BB962C8B-B14F-4D97-AF65-F5344CB8AC3E}">
        <p14:creationId xmlns:p14="http://schemas.microsoft.com/office/powerpoint/2010/main" val="149853095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18643" y="494242"/>
            <a:ext cx="11270255" cy="993036"/>
          </a:xfrm>
        </p:spPr>
        <p:txBody>
          <a:bodyPr>
            <a:normAutofit/>
          </a:bodyPr>
          <a:lstStyle/>
          <a:p>
            <a:r>
              <a:rPr lang="en-US" sz="2400" b="1" dirty="0"/>
              <a:t>4. WAYS TO DERIVE GRC VALUE</a:t>
            </a:r>
          </a:p>
        </p:txBody>
      </p:sp>
      <p:sp>
        <p:nvSpPr>
          <p:cNvPr id="3" name="Content Placeholder 2"/>
          <p:cNvSpPr>
            <a:spLocks noGrp="1"/>
          </p:cNvSpPr>
          <p:nvPr>
            <p:ph idx="1"/>
          </p:nvPr>
        </p:nvSpPr>
        <p:spPr>
          <a:xfrm>
            <a:off x="551793" y="1920240"/>
            <a:ext cx="10217807" cy="3791011"/>
          </a:xfrm>
        </p:spPr>
        <p:txBody>
          <a:bodyPr>
            <a:normAutofit/>
          </a:bodyPr>
          <a:lstStyle/>
          <a:p>
            <a:pPr marL="457200" indent="-457200" algn="just">
              <a:spcBef>
                <a:spcPts val="1200"/>
              </a:spcBef>
              <a:spcAft>
                <a:spcPts val="1200"/>
              </a:spcAft>
              <a:buFont typeface="Wingdings" panose="05000000000000000000" pitchFamily="2" charset="2"/>
              <a:buChar char="q"/>
            </a:pPr>
            <a:r>
              <a:rPr lang="en-US" dirty="0"/>
              <a:t>Incorporating GRC controls in daily business practices.</a:t>
            </a:r>
          </a:p>
          <a:p>
            <a:pPr marL="457200" indent="-457200" algn="just">
              <a:spcBef>
                <a:spcPts val="1200"/>
              </a:spcBef>
              <a:spcAft>
                <a:spcPts val="1200"/>
              </a:spcAft>
              <a:buFont typeface="Wingdings" panose="05000000000000000000" pitchFamily="2" charset="2"/>
              <a:buChar char="q"/>
            </a:pPr>
            <a:r>
              <a:rPr lang="en-US" dirty="0"/>
              <a:t>Broadening assessments and monitoring beyond compliance requirement.</a:t>
            </a:r>
          </a:p>
          <a:p>
            <a:pPr marL="457200" indent="-457200" algn="just">
              <a:spcBef>
                <a:spcPts val="1200"/>
              </a:spcBef>
              <a:spcAft>
                <a:spcPts val="1200"/>
              </a:spcAft>
              <a:buFont typeface="Wingdings" panose="05000000000000000000" pitchFamily="2" charset="2"/>
              <a:buChar char="q"/>
            </a:pPr>
            <a:r>
              <a:rPr lang="en-US" dirty="0"/>
              <a:t>Effectively applying technologies/automating processes.</a:t>
            </a:r>
          </a:p>
          <a:p>
            <a:pPr marL="457200" indent="-457200" algn="just">
              <a:spcBef>
                <a:spcPts val="1200"/>
              </a:spcBef>
              <a:spcAft>
                <a:spcPts val="1200"/>
              </a:spcAft>
              <a:buFont typeface="Wingdings" panose="05000000000000000000" pitchFamily="2" charset="2"/>
              <a:buChar char="q"/>
            </a:pPr>
            <a:r>
              <a:rPr lang="en-US" dirty="0"/>
              <a:t>Improving compliance efficiency.</a:t>
            </a:r>
          </a:p>
          <a:p>
            <a:pPr marL="457200" indent="-457200" algn="just">
              <a:spcBef>
                <a:spcPts val="1200"/>
              </a:spcBef>
              <a:spcAft>
                <a:spcPts val="1200"/>
              </a:spcAft>
              <a:buFont typeface="Wingdings" panose="05000000000000000000" pitchFamily="2" charset="2"/>
              <a:buChar char="q"/>
            </a:pPr>
            <a:r>
              <a:rPr lang="en-US" dirty="0"/>
              <a:t>Effectively applying third-party resources.</a:t>
            </a:r>
          </a:p>
          <a:p>
            <a:pPr marL="457200" indent="-457200" algn="just">
              <a:spcBef>
                <a:spcPts val="1200"/>
              </a:spcBef>
              <a:spcAft>
                <a:spcPts val="1200"/>
              </a:spcAft>
              <a:buFont typeface="Wingdings" panose="05000000000000000000" pitchFamily="2" charset="2"/>
              <a:buChar char="q"/>
            </a:pPr>
            <a:r>
              <a:rPr lang="en-US" dirty="0"/>
              <a:t>Projecting GRC trends.</a:t>
            </a:r>
          </a:p>
          <a:p>
            <a:pPr marL="457200" indent="-457200" algn="just">
              <a:spcBef>
                <a:spcPts val="1200"/>
              </a:spcBef>
              <a:spcAft>
                <a:spcPts val="1200"/>
              </a:spcAft>
              <a:buFont typeface="Wingdings" panose="05000000000000000000" pitchFamily="2" charset="2"/>
              <a:buChar char="q"/>
            </a:pPr>
            <a:endParaRPr lang="en-US" dirty="0"/>
          </a:p>
          <a:p>
            <a:pPr marL="457200" indent="-457200" algn="just">
              <a:spcBef>
                <a:spcPts val="1200"/>
              </a:spcBef>
              <a:spcAft>
                <a:spcPts val="1200"/>
              </a:spcAft>
              <a:buFont typeface="Wingdings" panose="05000000000000000000" pitchFamily="2" charset="2"/>
              <a:buChar char="q"/>
            </a:pPr>
            <a:endParaRPr lang="en-US" dirty="0"/>
          </a:p>
          <a:p>
            <a:pPr marL="457200" indent="-457200" algn="just">
              <a:spcBef>
                <a:spcPts val="1200"/>
              </a:spcBef>
              <a:spcAft>
                <a:spcPts val="1200"/>
              </a:spcAft>
              <a:buFont typeface="Wingdings" panose="05000000000000000000" pitchFamily="2" charset="2"/>
              <a:buChar char="q"/>
            </a:pPr>
            <a:endParaRPr lang="en-US" dirty="0"/>
          </a:p>
          <a:p>
            <a:pPr algn="just">
              <a:spcBef>
                <a:spcPts val="1200"/>
              </a:spcBef>
              <a:spcAft>
                <a:spcPts val="1200"/>
              </a:spcAft>
            </a:pPr>
            <a:endParaRPr lang="en-US" dirty="0"/>
          </a:p>
          <a:p>
            <a:pPr algn="just">
              <a:spcBef>
                <a:spcPts val="1200"/>
              </a:spcBef>
              <a:spcAft>
                <a:spcPts val="1200"/>
              </a:spcAft>
            </a:pPr>
            <a:endParaRPr lang="en-US" dirty="0"/>
          </a:p>
        </p:txBody>
      </p:sp>
      <p:grpSp>
        <p:nvGrpSpPr>
          <p:cNvPr id="9" name="Group 8"/>
          <p:cNvGrpSpPr/>
          <p:nvPr/>
        </p:nvGrpSpPr>
        <p:grpSpPr>
          <a:xfrm>
            <a:off x="10195455" y="5569685"/>
            <a:ext cx="1469466" cy="1149055"/>
            <a:chOff x="10139688" y="5398265"/>
            <a:chExt cx="1469467" cy="1149055"/>
          </a:xfrm>
        </p:grpSpPr>
        <p:pic>
          <p:nvPicPr>
            <p:cNvPr id="10" name="Picture 9" descr="C:\Users\Owner\Desktop\Power Point Presentation\1 - MACS logo.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39688" y="5398265"/>
              <a:ext cx="1469467" cy="918671"/>
            </a:xfrm>
            <a:prstGeom prst="rect">
              <a:avLst/>
            </a:prstGeom>
            <a:noFill/>
            <a:ln>
              <a:noFill/>
            </a:ln>
            <a:extLst/>
          </p:spPr>
        </p:pic>
        <p:sp>
          <p:nvSpPr>
            <p:cNvPr id="11" name="TextBox 10"/>
            <p:cNvSpPr txBox="1"/>
            <p:nvPr/>
          </p:nvSpPr>
          <p:spPr>
            <a:xfrm>
              <a:off x="10371045" y="6177988"/>
              <a:ext cx="1107998" cy="369332"/>
            </a:xfrm>
            <a:prstGeom prst="rect">
              <a:avLst/>
            </a:prstGeom>
            <a:noFill/>
          </p:spPr>
          <p:txBody>
            <a:bodyPr wrap="none" rtlCol="0">
              <a:spAutoFit/>
            </a:bodyPr>
            <a:lstStyle/>
            <a:p>
              <a:pPr algn="ctr"/>
              <a:r>
                <a:rPr lang="en-US" sz="900" dirty="0"/>
                <a:t>MACS © 2018</a:t>
              </a:r>
            </a:p>
            <a:p>
              <a:pPr algn="ctr"/>
              <a:r>
                <a:rPr lang="en-US" sz="900" dirty="0"/>
                <a:t>All rights reserved</a:t>
              </a:r>
            </a:p>
          </p:txBody>
        </p:sp>
      </p:grpSp>
      <p:sp>
        <p:nvSpPr>
          <p:cNvPr id="2" name="Slide Number Placeholder 1"/>
          <p:cNvSpPr>
            <a:spLocks noGrp="1"/>
          </p:cNvSpPr>
          <p:nvPr>
            <p:ph type="sldNum" sz="quarter" idx="12"/>
          </p:nvPr>
        </p:nvSpPr>
        <p:spPr/>
        <p:txBody>
          <a:bodyPr/>
          <a:lstStyle/>
          <a:p>
            <a:fld id="{1A1FFF90-ACE8-456A-A98B-E8199FFAAAE6}" type="slidenum">
              <a:rPr lang="en-US" smtClean="0"/>
              <a:pPr/>
              <a:t>6</a:t>
            </a:fld>
            <a:endParaRPr lang="en-US"/>
          </a:p>
        </p:txBody>
      </p:sp>
    </p:spTree>
    <p:extLst>
      <p:ext uri="{BB962C8B-B14F-4D97-AF65-F5344CB8AC3E}">
        <p14:creationId xmlns:p14="http://schemas.microsoft.com/office/powerpoint/2010/main" val="1748487985"/>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18643" y="494242"/>
            <a:ext cx="11270255" cy="993036"/>
          </a:xfrm>
        </p:spPr>
        <p:txBody>
          <a:bodyPr>
            <a:normAutofit/>
          </a:bodyPr>
          <a:lstStyle/>
          <a:p>
            <a:pPr algn="ctr"/>
            <a:r>
              <a:rPr lang="en-US" sz="2800" b="1" dirty="0"/>
              <a:t>5.     Professional Company Secretaries’ “Call to   Action”</a:t>
            </a:r>
          </a:p>
        </p:txBody>
      </p:sp>
      <p:sp>
        <p:nvSpPr>
          <p:cNvPr id="3" name="Content Placeholder 2"/>
          <p:cNvSpPr>
            <a:spLocks noGrp="1"/>
          </p:cNvSpPr>
          <p:nvPr>
            <p:ph idx="1"/>
          </p:nvPr>
        </p:nvSpPr>
        <p:spPr>
          <a:xfrm>
            <a:off x="483079" y="1920241"/>
            <a:ext cx="10315985" cy="3544126"/>
          </a:xfrm>
        </p:spPr>
        <p:txBody>
          <a:bodyPr>
            <a:normAutofit lnSpcReduction="10000"/>
          </a:bodyPr>
          <a:lstStyle/>
          <a:p>
            <a:pPr marL="342900" indent="-342900" algn="just">
              <a:spcBef>
                <a:spcPts val="1200"/>
              </a:spcBef>
              <a:spcAft>
                <a:spcPts val="1200"/>
              </a:spcAft>
              <a:buFont typeface="Wingdings" pitchFamily="2" charset="2"/>
              <a:buChar char="q"/>
            </a:pPr>
            <a:r>
              <a:rPr lang="en-US" dirty="0"/>
              <a:t>Champions the Importance of Good Governance</a:t>
            </a:r>
          </a:p>
          <a:p>
            <a:pPr marL="342900" indent="-342900" algn="just">
              <a:spcBef>
                <a:spcPts val="1200"/>
              </a:spcBef>
              <a:spcAft>
                <a:spcPts val="1200"/>
              </a:spcAft>
              <a:buFont typeface="Wingdings" panose="05000000000000000000" pitchFamily="2" charset="2"/>
              <a:buChar char="ü"/>
            </a:pPr>
            <a:r>
              <a:rPr lang="en-US" dirty="0"/>
              <a:t>Professional Company Secretary communicates with his/her organization’s leadership.</a:t>
            </a:r>
          </a:p>
          <a:p>
            <a:pPr marL="342900" indent="-342900" algn="just">
              <a:spcBef>
                <a:spcPts val="1200"/>
              </a:spcBef>
              <a:spcAft>
                <a:spcPts val="1200"/>
              </a:spcAft>
              <a:buFont typeface="Wingdings" panose="05000000000000000000" pitchFamily="2" charset="2"/>
              <a:buChar char="ü"/>
            </a:pPr>
            <a:r>
              <a:rPr lang="en-US" dirty="0"/>
              <a:t>Attitude and actions of professional company secretary set the tone for good governance in an organization.</a:t>
            </a:r>
          </a:p>
          <a:p>
            <a:pPr marL="342900" indent="-342900" algn="just">
              <a:spcBef>
                <a:spcPts val="1200"/>
              </a:spcBef>
              <a:spcAft>
                <a:spcPts val="1200"/>
              </a:spcAft>
              <a:buFont typeface="Wingdings" panose="05000000000000000000" pitchFamily="2" charset="2"/>
              <a:buChar char="ü"/>
            </a:pPr>
            <a:r>
              <a:rPr lang="en-US" dirty="0"/>
              <a:t>Promote integrating Internal control into overall management of organization.</a:t>
            </a:r>
          </a:p>
          <a:p>
            <a:pPr marL="342900" indent="-342900" algn="just">
              <a:spcBef>
                <a:spcPts val="1200"/>
              </a:spcBef>
              <a:spcAft>
                <a:spcPts val="1200"/>
              </a:spcAft>
              <a:buFont typeface="Wingdings" panose="05000000000000000000" pitchFamily="2" charset="2"/>
              <a:buChar char="ü"/>
            </a:pPr>
            <a:r>
              <a:rPr lang="en-US" dirty="0"/>
              <a:t>Most important element: making internal control part of every decision-making process and subsequent execution.</a:t>
            </a:r>
          </a:p>
        </p:txBody>
      </p:sp>
      <p:grpSp>
        <p:nvGrpSpPr>
          <p:cNvPr id="9" name="Group 8"/>
          <p:cNvGrpSpPr/>
          <p:nvPr/>
        </p:nvGrpSpPr>
        <p:grpSpPr>
          <a:xfrm>
            <a:off x="10219432" y="5576870"/>
            <a:ext cx="1469466" cy="1149055"/>
            <a:chOff x="10139688" y="5398265"/>
            <a:chExt cx="1469467" cy="1149055"/>
          </a:xfrm>
        </p:grpSpPr>
        <p:pic>
          <p:nvPicPr>
            <p:cNvPr id="10" name="Picture 9" descr="C:\Users\Owner\Desktop\Power Point Presentation\1 - MACS logo.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39688" y="5398265"/>
              <a:ext cx="1469467" cy="918671"/>
            </a:xfrm>
            <a:prstGeom prst="rect">
              <a:avLst/>
            </a:prstGeom>
            <a:noFill/>
            <a:ln>
              <a:noFill/>
            </a:ln>
            <a:extLst/>
          </p:spPr>
        </p:pic>
        <p:sp>
          <p:nvSpPr>
            <p:cNvPr id="11" name="TextBox 10"/>
            <p:cNvSpPr txBox="1"/>
            <p:nvPr/>
          </p:nvSpPr>
          <p:spPr>
            <a:xfrm>
              <a:off x="10371045" y="6177988"/>
              <a:ext cx="1107998" cy="369332"/>
            </a:xfrm>
            <a:prstGeom prst="rect">
              <a:avLst/>
            </a:prstGeom>
            <a:noFill/>
          </p:spPr>
          <p:txBody>
            <a:bodyPr wrap="none" rtlCol="0">
              <a:spAutoFit/>
            </a:bodyPr>
            <a:lstStyle/>
            <a:p>
              <a:pPr algn="ctr"/>
              <a:r>
                <a:rPr lang="en-US" sz="900" dirty="0"/>
                <a:t>MACS © 2018</a:t>
              </a:r>
            </a:p>
            <a:p>
              <a:pPr algn="ctr"/>
              <a:r>
                <a:rPr lang="en-US" sz="900" dirty="0"/>
                <a:t>All rights reserved</a:t>
              </a:r>
            </a:p>
          </p:txBody>
        </p:sp>
      </p:grpSp>
      <p:sp>
        <p:nvSpPr>
          <p:cNvPr id="2" name="Slide Number Placeholder 1"/>
          <p:cNvSpPr>
            <a:spLocks noGrp="1"/>
          </p:cNvSpPr>
          <p:nvPr>
            <p:ph type="sldNum" sz="quarter" idx="12"/>
          </p:nvPr>
        </p:nvSpPr>
        <p:spPr/>
        <p:txBody>
          <a:bodyPr/>
          <a:lstStyle/>
          <a:p>
            <a:fld id="{1A1FFF90-ACE8-456A-A98B-E8199FFAAAE6}" type="slidenum">
              <a:rPr lang="en-US" smtClean="0"/>
              <a:pPr/>
              <a:t>7</a:t>
            </a:fld>
            <a:endParaRPr lang="en-US"/>
          </a:p>
        </p:txBody>
      </p:sp>
    </p:spTree>
    <p:extLst>
      <p:ext uri="{BB962C8B-B14F-4D97-AF65-F5344CB8AC3E}">
        <p14:creationId xmlns:p14="http://schemas.microsoft.com/office/powerpoint/2010/main" val="255791655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18643" y="494242"/>
            <a:ext cx="11270255" cy="993036"/>
          </a:xfrm>
        </p:spPr>
        <p:txBody>
          <a:bodyPr>
            <a:normAutofit/>
          </a:bodyPr>
          <a:lstStyle/>
          <a:p>
            <a:pPr algn="ctr"/>
            <a:r>
              <a:rPr lang="en-US" sz="2800" b="1" dirty="0">
                <a:solidFill>
                  <a:srgbClr val="D1282E"/>
                </a:solidFill>
              </a:rPr>
              <a:t>5.     Professional Company Secretaries’ “Call to   Action”</a:t>
            </a:r>
            <a:endParaRPr lang="en-US" sz="2800" b="1" dirty="0"/>
          </a:p>
        </p:txBody>
      </p:sp>
      <p:sp>
        <p:nvSpPr>
          <p:cNvPr id="3" name="Content Placeholder 2"/>
          <p:cNvSpPr>
            <a:spLocks noGrp="1"/>
          </p:cNvSpPr>
          <p:nvPr>
            <p:ph idx="1"/>
          </p:nvPr>
        </p:nvSpPr>
        <p:spPr>
          <a:xfrm>
            <a:off x="483079" y="1920241"/>
            <a:ext cx="10315985" cy="3544126"/>
          </a:xfrm>
        </p:spPr>
        <p:txBody>
          <a:bodyPr>
            <a:normAutofit/>
          </a:bodyPr>
          <a:lstStyle/>
          <a:p>
            <a:pPr marL="342900" indent="-342900" algn="just">
              <a:spcBef>
                <a:spcPts val="1200"/>
              </a:spcBef>
              <a:spcAft>
                <a:spcPts val="1200"/>
              </a:spcAft>
              <a:buFont typeface="Wingdings" pitchFamily="2" charset="2"/>
              <a:buChar char="q"/>
            </a:pPr>
            <a:r>
              <a:rPr lang="en-US" dirty="0"/>
              <a:t>Support line management by providing high-quality advice, insight, and assurance.</a:t>
            </a:r>
          </a:p>
          <a:p>
            <a:pPr marL="342900" indent="-342900" algn="just">
              <a:spcBef>
                <a:spcPts val="1200"/>
              </a:spcBef>
              <a:spcAft>
                <a:spcPts val="1200"/>
              </a:spcAft>
              <a:buFont typeface="Wingdings" pitchFamily="2" charset="2"/>
              <a:buChar char="q"/>
            </a:pPr>
            <a:r>
              <a:rPr lang="en-US" dirty="0"/>
              <a:t>Decisions should only be made with explicit understanding of related risks and their potential consequences for achieving an organization’s objectives.</a:t>
            </a:r>
          </a:p>
          <a:p>
            <a:pPr marL="342900" indent="-342900" algn="just">
              <a:spcBef>
                <a:spcPts val="1200"/>
              </a:spcBef>
              <a:spcAft>
                <a:spcPts val="1200"/>
              </a:spcAft>
              <a:buFont typeface="Wingdings" pitchFamily="2" charset="2"/>
              <a:buChar char="q"/>
            </a:pPr>
            <a:r>
              <a:rPr lang="en-US" dirty="0"/>
              <a:t>Therefore, decision makers require relevant and reliable information for their decision-making and control processes.</a:t>
            </a:r>
          </a:p>
        </p:txBody>
      </p:sp>
      <p:grpSp>
        <p:nvGrpSpPr>
          <p:cNvPr id="9" name="Group 8"/>
          <p:cNvGrpSpPr/>
          <p:nvPr/>
        </p:nvGrpSpPr>
        <p:grpSpPr>
          <a:xfrm>
            <a:off x="10219432" y="5576870"/>
            <a:ext cx="1469466" cy="1149055"/>
            <a:chOff x="10139688" y="5398265"/>
            <a:chExt cx="1469467" cy="1149055"/>
          </a:xfrm>
        </p:grpSpPr>
        <p:pic>
          <p:nvPicPr>
            <p:cNvPr id="10" name="Picture 9" descr="C:\Users\Owner\Desktop\Power Point Presentation\1 - MACS logo.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39688" y="5398265"/>
              <a:ext cx="1469467" cy="918671"/>
            </a:xfrm>
            <a:prstGeom prst="rect">
              <a:avLst/>
            </a:prstGeom>
            <a:noFill/>
            <a:ln>
              <a:noFill/>
            </a:ln>
            <a:extLst/>
          </p:spPr>
        </p:pic>
        <p:sp>
          <p:nvSpPr>
            <p:cNvPr id="11" name="TextBox 10"/>
            <p:cNvSpPr txBox="1"/>
            <p:nvPr/>
          </p:nvSpPr>
          <p:spPr>
            <a:xfrm>
              <a:off x="10371045" y="6177988"/>
              <a:ext cx="1107998" cy="369332"/>
            </a:xfrm>
            <a:prstGeom prst="rect">
              <a:avLst/>
            </a:prstGeom>
            <a:noFill/>
          </p:spPr>
          <p:txBody>
            <a:bodyPr wrap="none" rtlCol="0">
              <a:spAutoFit/>
            </a:bodyPr>
            <a:lstStyle/>
            <a:p>
              <a:pPr algn="ctr"/>
              <a:r>
                <a:rPr lang="en-US" sz="900" dirty="0"/>
                <a:t>MACS © 2018</a:t>
              </a:r>
            </a:p>
            <a:p>
              <a:pPr algn="ctr"/>
              <a:r>
                <a:rPr lang="en-US" sz="900" dirty="0"/>
                <a:t>All rights reserved</a:t>
              </a:r>
            </a:p>
          </p:txBody>
        </p:sp>
      </p:grpSp>
      <p:sp>
        <p:nvSpPr>
          <p:cNvPr id="2" name="Slide Number Placeholder 1"/>
          <p:cNvSpPr>
            <a:spLocks noGrp="1"/>
          </p:cNvSpPr>
          <p:nvPr>
            <p:ph type="sldNum" sz="quarter" idx="12"/>
          </p:nvPr>
        </p:nvSpPr>
        <p:spPr/>
        <p:txBody>
          <a:bodyPr/>
          <a:lstStyle/>
          <a:p>
            <a:fld id="{1A1FFF90-ACE8-456A-A98B-E8199FFAAAE6}" type="slidenum">
              <a:rPr lang="en-US" smtClean="0"/>
              <a:pPr/>
              <a:t>8</a:t>
            </a:fld>
            <a:endParaRPr lang="en-US"/>
          </a:p>
        </p:txBody>
      </p:sp>
    </p:spTree>
    <p:extLst>
      <p:ext uri="{BB962C8B-B14F-4D97-AF65-F5344CB8AC3E}">
        <p14:creationId xmlns:p14="http://schemas.microsoft.com/office/powerpoint/2010/main" val="87782909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23717" y="2533879"/>
            <a:ext cx="7205037" cy="1200329"/>
          </a:xfrm>
          <a:prstGeom prst="rect">
            <a:avLst/>
          </a:prstGeom>
          <a:noFill/>
        </p:spPr>
        <p:txBody>
          <a:bodyPr wrap="square" lIns="91440" tIns="45720" rIns="91440" bIns="45720">
            <a:spAutoFit/>
          </a:bodyPr>
          <a:lstStyle/>
          <a:p>
            <a:pPr algn="ctr"/>
            <a:r>
              <a:rPr lang="en-US" sz="7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Rounded MT Bold" pitchFamily="34" charset="0"/>
                <a:ea typeface="Arial Condensed Bold" pitchFamily="34" charset="0"/>
                <a:cs typeface="Arial Condensed Bold" pitchFamily="34" charset="0"/>
              </a:rPr>
              <a:t>THANK  YOU</a:t>
            </a:r>
          </a:p>
        </p:txBody>
      </p:sp>
      <p:grpSp>
        <p:nvGrpSpPr>
          <p:cNvPr id="6" name="Group 5"/>
          <p:cNvGrpSpPr/>
          <p:nvPr/>
        </p:nvGrpSpPr>
        <p:grpSpPr>
          <a:xfrm>
            <a:off x="10139697" y="5398269"/>
            <a:ext cx="1469467" cy="1149055"/>
            <a:chOff x="10139688" y="5398265"/>
            <a:chExt cx="1469467" cy="1149055"/>
          </a:xfrm>
        </p:grpSpPr>
        <p:pic>
          <p:nvPicPr>
            <p:cNvPr id="7" name="Picture 6" descr="C:\Users\Owner\Desktop\Power Point Presentation\1 - MACS logo.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39688" y="5398265"/>
              <a:ext cx="1469467" cy="918671"/>
            </a:xfrm>
            <a:prstGeom prst="rect">
              <a:avLst/>
            </a:prstGeom>
            <a:noFill/>
            <a:ln>
              <a:noFill/>
            </a:ln>
            <a:extLst/>
          </p:spPr>
        </p:pic>
        <p:sp>
          <p:nvSpPr>
            <p:cNvPr id="8" name="TextBox 7"/>
            <p:cNvSpPr txBox="1"/>
            <p:nvPr/>
          </p:nvSpPr>
          <p:spPr>
            <a:xfrm>
              <a:off x="10371046" y="6177988"/>
              <a:ext cx="1107996" cy="369332"/>
            </a:xfrm>
            <a:prstGeom prst="rect">
              <a:avLst/>
            </a:prstGeom>
            <a:noFill/>
          </p:spPr>
          <p:txBody>
            <a:bodyPr wrap="none" rtlCol="0">
              <a:spAutoFit/>
            </a:bodyPr>
            <a:lstStyle/>
            <a:p>
              <a:pPr algn="ctr"/>
              <a:r>
                <a:rPr lang="en-US" sz="900" dirty="0"/>
                <a:t>MACS © 2018</a:t>
              </a:r>
            </a:p>
            <a:p>
              <a:pPr algn="ctr"/>
              <a:r>
                <a:rPr lang="en-US" sz="900" dirty="0"/>
                <a:t>All rights reserved</a:t>
              </a:r>
            </a:p>
          </p:txBody>
        </p:sp>
      </p:grpSp>
      <p:sp>
        <p:nvSpPr>
          <p:cNvPr id="2" name="Slide Number Placeholder 1"/>
          <p:cNvSpPr>
            <a:spLocks noGrp="1"/>
          </p:cNvSpPr>
          <p:nvPr>
            <p:ph type="sldNum" sz="quarter" idx="12"/>
          </p:nvPr>
        </p:nvSpPr>
        <p:spPr/>
        <p:txBody>
          <a:bodyPr/>
          <a:lstStyle/>
          <a:p>
            <a:fld id="{1A1FFF90-ACE8-456A-A98B-E8199FFAAAE6}" type="slidenum">
              <a:rPr lang="en-US" smtClean="0"/>
              <a:pPr/>
              <a:t>9</a:t>
            </a:fld>
            <a:endParaRPr lang="en-US" dirty="0"/>
          </a:p>
        </p:txBody>
      </p:sp>
    </p:spTree>
    <p:extLst>
      <p:ext uri="{BB962C8B-B14F-4D97-AF65-F5344CB8AC3E}">
        <p14:creationId xmlns:p14="http://schemas.microsoft.com/office/powerpoint/2010/main" val="334970291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292E63A9-BB86-4E3D-B92A-7223C6510D2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12590</TotalTime>
  <Words>1028</Words>
  <Application>Microsoft Office PowerPoint</Application>
  <PresentationFormat>Custom</PresentationFormat>
  <Paragraphs>112</Paragraphs>
  <Slides>12</Slides>
  <Notes>4</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Essential</vt:lpstr>
      <vt:lpstr>Ion</vt:lpstr>
      <vt:lpstr>MALAYSIAN ASSOCIATION OF COMPANY SECRETARIES (PERSATUAN SETIAUSAHA SYARIKAT MALAYSIA) (Approved Body under Fourth Schedule of the Companies Act, 2016)</vt:lpstr>
      <vt:lpstr>Today’s agenda </vt:lpstr>
      <vt:lpstr>CORPORATE VALUE CREATION</vt:lpstr>
      <vt:lpstr>2.  GOVERNANCE, RISK MANAGEMENT AND COMPLIANCE</vt:lpstr>
      <vt:lpstr>3. The evolution of grc</vt:lpstr>
      <vt:lpstr>4. WAYS TO DERIVE GRC VALUE</vt:lpstr>
      <vt:lpstr>5.     Professional Company Secretaries’ “Call to   Action”</vt:lpstr>
      <vt:lpstr>5.     Professional Company Secretaries’ “Call to   Action”</vt:lpstr>
      <vt:lpstr>PowerPoint Presentation</vt:lpstr>
      <vt:lpstr>References</vt:lpstr>
      <vt:lpstr>REFERENCES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 ICSI Convention 31 August 2018</dc:title>
  <dc:creator>User;DrTanHoiPiew UTAR</dc:creator>
  <cp:lastModifiedBy>LAPTOP02</cp:lastModifiedBy>
  <cp:revision>2133</cp:revision>
  <cp:lastPrinted>2017-02-13T01:52:46Z</cp:lastPrinted>
  <dcterms:created xsi:type="dcterms:W3CDTF">2016-12-15T03:57:06Z</dcterms:created>
  <dcterms:modified xsi:type="dcterms:W3CDTF">2018-08-31T09:05:05Z</dcterms:modified>
</cp:coreProperties>
</file>