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77" r:id="rId1"/>
  </p:sldMasterIdLst>
  <p:notesMasterIdLst>
    <p:notesMasterId r:id="rId21"/>
  </p:notesMasterIdLst>
  <p:sldIdLst>
    <p:sldId id="256" r:id="rId2"/>
    <p:sldId id="258" r:id="rId3"/>
    <p:sldId id="285" r:id="rId4"/>
    <p:sldId id="292" r:id="rId5"/>
    <p:sldId id="286" r:id="rId6"/>
    <p:sldId id="260" r:id="rId7"/>
    <p:sldId id="259" r:id="rId8"/>
    <p:sldId id="261" r:id="rId9"/>
    <p:sldId id="272" r:id="rId10"/>
    <p:sldId id="263" r:id="rId11"/>
    <p:sldId id="265" r:id="rId12"/>
    <p:sldId id="266" r:id="rId13"/>
    <p:sldId id="268" r:id="rId14"/>
    <p:sldId id="269" r:id="rId15"/>
    <p:sldId id="283" r:id="rId16"/>
    <p:sldId id="290" r:id="rId17"/>
    <p:sldId id="295" r:id="rId18"/>
    <p:sldId id="293" r:id="rId19"/>
    <p:sldId id="291" r:id="rId20"/>
  </p:sldIdLst>
  <p:sldSz cx="12192000" cy="6858000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8B413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18" autoAdjust="0"/>
    <p:restoredTop sz="94660"/>
  </p:normalViewPr>
  <p:slideViewPr>
    <p:cSldViewPr snapToGrid="0">
      <p:cViewPr>
        <p:scale>
          <a:sx n="80" d="100"/>
          <a:sy n="80" d="100"/>
        </p:scale>
        <p:origin x="-324" y="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D477A1FE-E03B-4787-9E94-9F76EA494819}" type="datetimeFigureOut">
              <a:rPr lang="en-IN" smtClean="0"/>
              <a:pPr/>
              <a:t>01-09-2018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D6DE334B-E946-47E5-B00C-92A94E5F584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329122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E334B-E946-47E5-B00C-92A94E5F5842}" type="slidenum">
              <a:rPr lang="en-IN" smtClean="0"/>
              <a:pPr/>
              <a:t>1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299822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spc="3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CD83E-FCD7-401F-9A83-501565A17574}" type="datetime1">
              <a:rPr lang="en-US" smtClean="0"/>
              <a:pPr/>
              <a:t>9/1/2018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APAC &amp; Associates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820479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16CE7-F4A3-47FB-BDCC-4C99B61E3BDC}" type="datetime1">
              <a:rPr lang="en-US" smtClean="0"/>
              <a:pPr/>
              <a:t>9/1/2018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APAC &amp; Associates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="" xmlns:p14="http://schemas.microsoft.com/office/powerpoint/2010/main" val="90400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01AC3-0B7B-49AE-9FFF-ADC0BBF83A2F}" type="datetime1">
              <a:rPr lang="en-US" smtClean="0"/>
              <a:pPr/>
              <a:t>9/1/2018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APAC &amp; Associates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="" xmlns:p14="http://schemas.microsoft.com/office/powerpoint/2010/main" val="130741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1783C-CC97-4861-A844-5A8CDD79A126}" type="datetime1">
              <a:rPr lang="en-US" smtClean="0"/>
              <a:pPr/>
              <a:t>9/1/2018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APAC &amp; Associates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="" xmlns:p14="http://schemas.microsoft.com/office/powerpoint/2010/main" val="2927305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 spc="3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488D3-834E-4AF1-91F7-504B51DD8E8B}" type="datetime1">
              <a:rPr lang="en-US" smtClean="0"/>
              <a:pPr/>
              <a:t>9/1/2018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APAC &amp; Associates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="" xmlns:p14="http://schemas.microsoft.com/office/powerpoint/2010/main" val="733759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374F6-FCD5-45FA-9481-38272FB88409}" type="datetime1">
              <a:rPr lang="en-US" smtClean="0"/>
              <a:pPr/>
              <a:t>9/1/2018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APAC &amp; Associates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="" xmlns:p14="http://schemas.microsoft.com/office/powerpoint/2010/main" val="4180403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B6A4F-E4E8-4172-8CD6-501940B3C11E}" type="datetime1">
              <a:rPr lang="en-US" smtClean="0"/>
              <a:pPr/>
              <a:t>9/1/2018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APAC &amp; Associates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="" xmlns:p14="http://schemas.microsoft.com/office/powerpoint/2010/main" val="532474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5BE76-38F0-47B4-B00D-2F16A7121F2F}" type="datetime1">
              <a:rPr lang="en-US" smtClean="0"/>
              <a:pPr/>
              <a:t>9/1/2018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APAC &amp; Associates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="" xmlns:p14="http://schemas.microsoft.com/office/powerpoint/2010/main" val="1340156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C1EEC-198B-4654-A9DA-1E72F52BFB3D}" type="datetime1">
              <a:rPr lang="en-US" smtClean="0"/>
              <a:pPr/>
              <a:t>9/1/2018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APAC &amp; Associates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="" xmlns:p14="http://schemas.microsoft.com/office/powerpoint/2010/main" val="1073713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2800" b="1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F27AB-D71D-4DFA-8D36-D9CB6E4D0D48}" type="datetime1">
              <a:rPr lang="en-US" smtClean="0"/>
              <a:pPr/>
              <a:t>9/1/2018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APAC &amp; Associates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79724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9120B-1694-4F97-BCED-1998D45DC9CE}" type="datetime1">
              <a:rPr lang="en-US" smtClean="0"/>
              <a:pPr/>
              <a:t>9/1/2018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APAC &amp; Associates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98387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294198"/>
            <a:ext cx="9692640" cy="1397124"/>
          </a:xfrm>
          <a:prstGeom prst="rect">
            <a:avLst/>
          </a:prstGeom>
        </p:spPr>
        <p:txBody>
          <a:bodyPr vert="horz" lIns="91440" tIns="27432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C9052723-348E-447E-BA46-62D5FC05654B}" type="datetime1">
              <a:rPr lang="en-US" smtClean="0"/>
              <a:pPr/>
              <a:t>9/1/2018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smtClean="0"/>
              <a:t>APAC &amp; Associates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25766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79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spc="-5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2000" kern="1200" spc="1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33153" y="483324"/>
            <a:ext cx="9785268" cy="5335585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pPr algn="ctr"/>
            <a:r>
              <a:rPr lang="en-IN" sz="5400" dirty="0" smtClean="0">
                <a:latin typeface="Cambria" pitchFamily="18" charset="0"/>
              </a:rPr>
              <a:t>Insolvency </a:t>
            </a:r>
            <a:r>
              <a:rPr lang="en-IN" sz="5400" dirty="0" smtClean="0">
                <a:latin typeface="Cambria" pitchFamily="18" charset="0"/>
              </a:rPr>
              <a:t>and Bankruptcy Code, 2016 </a:t>
            </a:r>
            <a:r>
              <a:rPr lang="en-IN" sz="5400" dirty="0" smtClean="0">
                <a:latin typeface="Cambria" pitchFamily="18" charset="0"/>
              </a:rPr>
              <a:t>– A Macro View</a:t>
            </a:r>
            <a:br>
              <a:rPr lang="en-IN" sz="5400" dirty="0" smtClean="0">
                <a:latin typeface="Cambria" pitchFamily="18" charset="0"/>
              </a:rPr>
            </a:br>
            <a:r>
              <a:rPr lang="en-IN" sz="5400" dirty="0" smtClean="0">
                <a:latin typeface="Cambria" pitchFamily="18" charset="0"/>
              </a:rPr>
              <a:t/>
            </a:r>
            <a:br>
              <a:rPr lang="en-IN" sz="5400" dirty="0" smtClean="0">
                <a:latin typeface="Cambria" pitchFamily="18" charset="0"/>
              </a:rPr>
            </a:br>
            <a:r>
              <a:rPr lang="en-IN" sz="5400" dirty="0" smtClean="0">
                <a:latin typeface="Cambria" pitchFamily="18" charset="0"/>
              </a:rPr>
              <a:t/>
            </a:r>
            <a:br>
              <a:rPr lang="en-IN" sz="5400" dirty="0" smtClean="0">
                <a:latin typeface="Cambria" pitchFamily="18" charset="0"/>
              </a:rPr>
            </a:br>
            <a:r>
              <a:rPr lang="en-IN" sz="5400" dirty="0" smtClean="0">
                <a:latin typeface="Cambria" pitchFamily="18" charset="0"/>
              </a:rPr>
              <a:t>					</a:t>
            </a:r>
            <a:r>
              <a:rPr lang="en-IN" sz="4000" dirty="0" smtClean="0">
                <a:latin typeface="Cambria" pitchFamily="18" charset="0"/>
              </a:rPr>
              <a:t>CS </a:t>
            </a:r>
            <a:r>
              <a:rPr lang="en-IN" sz="4000" dirty="0" err="1" smtClean="0">
                <a:latin typeface="Cambria" pitchFamily="18" charset="0"/>
              </a:rPr>
              <a:t>Alka</a:t>
            </a:r>
            <a:r>
              <a:rPr lang="en-IN" sz="4000" dirty="0" smtClean="0">
                <a:latin typeface="Cambria" pitchFamily="18" charset="0"/>
              </a:rPr>
              <a:t> </a:t>
            </a:r>
            <a:r>
              <a:rPr lang="en-IN" sz="4000" dirty="0" err="1" smtClean="0">
                <a:latin typeface="Cambria" pitchFamily="18" charset="0"/>
              </a:rPr>
              <a:t>K</a:t>
            </a:r>
            <a:r>
              <a:rPr lang="en-IN" sz="4000" dirty="0" err="1" smtClean="0">
                <a:latin typeface="Cambria" pitchFamily="18" charset="0"/>
              </a:rPr>
              <a:t>apoor</a:t>
            </a:r>
            <a:r>
              <a:rPr lang="en-IN" sz="4000" dirty="0" smtClean="0">
                <a:latin typeface="Cambria" pitchFamily="18" charset="0"/>
              </a:rPr>
              <a:t/>
            </a:r>
            <a:br>
              <a:rPr lang="en-IN" sz="4000" dirty="0" smtClean="0">
                <a:latin typeface="Cambria" pitchFamily="18" charset="0"/>
              </a:rPr>
            </a:br>
            <a:r>
              <a:rPr lang="en-IN" sz="4000" dirty="0" smtClean="0">
                <a:latin typeface="Cambria" pitchFamily="18" charset="0"/>
              </a:rPr>
              <a:t>					</a:t>
            </a:r>
            <a:r>
              <a:rPr lang="en-IN" sz="4000" dirty="0" smtClean="0">
                <a:latin typeface="Cambria" pitchFamily="18" charset="0"/>
              </a:rPr>
              <a:t>CEO, ICSI IIP</a:t>
            </a:r>
            <a:endParaRPr lang="en-IN" sz="4000" dirty="0">
              <a:latin typeface="Cambria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9373691" y="4074840"/>
            <a:ext cx="4831080" cy="365125"/>
          </a:xfrm>
        </p:spPr>
        <p:txBody>
          <a:bodyPr/>
          <a:lstStyle/>
          <a:p>
            <a:r>
              <a:rPr lang="en-US" sz="1800" b="1" dirty="0" smtClean="0">
                <a:latin typeface="Cambria" panose="02040503050406030204" pitchFamily="18" charset="0"/>
              </a:rPr>
              <a:t>ICSI Institute of Insolvency Professionals</a:t>
            </a:r>
            <a:endParaRPr lang="en-US" sz="1800" b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96793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261872" y="294198"/>
            <a:ext cx="9692640" cy="1181905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ctr"/>
            <a:r>
              <a:rPr lang="en-IN" dirty="0" smtClean="0">
                <a:solidFill>
                  <a:srgbClr val="002060"/>
                </a:solidFill>
              </a:rPr>
              <a:t/>
            </a:r>
            <a:br>
              <a:rPr lang="en-IN" dirty="0" smtClean="0">
                <a:solidFill>
                  <a:srgbClr val="002060"/>
                </a:solidFill>
              </a:rPr>
            </a:br>
            <a:r>
              <a:rPr lang="en-IN" dirty="0" smtClean="0">
                <a:solidFill>
                  <a:srgbClr val="002060"/>
                </a:solidFill>
              </a:rPr>
              <a:t/>
            </a:r>
            <a:br>
              <a:rPr lang="en-IN" dirty="0" smtClean="0">
                <a:solidFill>
                  <a:srgbClr val="002060"/>
                </a:solidFill>
              </a:rPr>
            </a:br>
            <a:r>
              <a:rPr lang="en-IN" dirty="0" smtClean="0">
                <a:solidFill>
                  <a:srgbClr val="002060"/>
                </a:solidFill>
              </a:rPr>
              <a:t/>
            </a:r>
            <a:br>
              <a:rPr lang="en-IN" dirty="0" smtClean="0">
                <a:solidFill>
                  <a:srgbClr val="002060"/>
                </a:solidFill>
              </a:rPr>
            </a:br>
            <a:r>
              <a:rPr lang="en-IN" dirty="0" smtClean="0">
                <a:solidFill>
                  <a:srgbClr val="002060"/>
                </a:solidFill>
              </a:rPr>
              <a:t/>
            </a:r>
            <a:br>
              <a:rPr lang="en-IN" dirty="0" smtClean="0">
                <a:solidFill>
                  <a:srgbClr val="002060"/>
                </a:solidFill>
              </a:rPr>
            </a:br>
            <a:r>
              <a:rPr lang="en-IN" dirty="0" smtClean="0">
                <a:solidFill>
                  <a:srgbClr val="002060"/>
                </a:solidFill>
              </a:rPr>
              <a:t/>
            </a:r>
            <a:br>
              <a:rPr lang="en-IN" dirty="0" smtClean="0">
                <a:solidFill>
                  <a:srgbClr val="002060"/>
                </a:solidFill>
              </a:rPr>
            </a:br>
            <a:r>
              <a:rPr lang="en-IN" sz="3100" u="sng" dirty="0" smtClean="0">
                <a:solidFill>
                  <a:srgbClr val="002060"/>
                </a:solidFill>
                <a:latin typeface="Cambria" pitchFamily="18" charset="0"/>
              </a:rPr>
              <a:t>Broad Issues Settled Through Recent Amendments </a:t>
            </a:r>
            <a:r>
              <a:rPr lang="en-IN" sz="3100" u="sng" dirty="0" smtClean="0">
                <a:solidFill>
                  <a:srgbClr val="002060"/>
                </a:solidFill>
                <a:latin typeface="Cambria" pitchFamily="18" charset="0"/>
              </a:rPr>
              <a:t>to the Code</a:t>
            </a:r>
            <a:endParaRPr lang="en-IN" u="sng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1059" y="1959428"/>
            <a:ext cx="9632551" cy="3605349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q"/>
            </a:pPr>
            <a:r>
              <a:rPr lang="en-IN" dirty="0" smtClean="0">
                <a:solidFill>
                  <a:schemeClr val="tx1"/>
                </a:solidFill>
                <a:latin typeface="Cambria" pitchFamily="18" charset="0"/>
              </a:rPr>
              <a:t>  </a:t>
            </a:r>
            <a:r>
              <a:rPr lang="en-IN" sz="2800" dirty="0" smtClean="0">
                <a:solidFill>
                  <a:schemeClr val="tx1"/>
                </a:solidFill>
                <a:latin typeface="Cambria" pitchFamily="18" charset="0"/>
              </a:rPr>
              <a:t>Section 21(6A) has been introduced enabling classes of creditors to appoint their authorised representatives in the COC Meetings. </a:t>
            </a:r>
            <a:r>
              <a:rPr lang="en-IN" sz="2800" dirty="0" smtClean="0">
                <a:solidFill>
                  <a:schemeClr val="tx1"/>
                </a:solidFill>
                <a:latin typeface="Cambria" pitchFamily="18" charset="0"/>
              </a:rPr>
              <a:t>The CIRP regulations provides for </a:t>
            </a:r>
            <a:r>
              <a:rPr lang="en-IN" sz="2800" dirty="0" smtClean="0">
                <a:solidFill>
                  <a:schemeClr val="tx1"/>
                </a:solidFill>
                <a:latin typeface="Cambria" pitchFamily="18" charset="0"/>
              </a:rPr>
              <a:t>Each </a:t>
            </a:r>
            <a:r>
              <a:rPr lang="en-IN" sz="2800" dirty="0" smtClean="0">
                <a:solidFill>
                  <a:schemeClr val="tx1"/>
                </a:solidFill>
                <a:latin typeface="Cambria" pitchFamily="18" charset="0"/>
              </a:rPr>
              <a:t>Class of Creditors can appoint their authorised representatives from three choices of insolvency professionals provided by the </a:t>
            </a:r>
            <a:r>
              <a:rPr lang="en-IN" sz="2800" dirty="0" smtClean="0">
                <a:solidFill>
                  <a:schemeClr val="tx1"/>
                </a:solidFill>
                <a:latin typeface="Cambria" pitchFamily="18" charset="0"/>
              </a:rPr>
              <a:t>IRP</a:t>
            </a:r>
          </a:p>
          <a:p>
            <a:pPr algn="just">
              <a:buFont typeface="Wingdings" pitchFamily="2" charset="2"/>
              <a:buChar char="q"/>
            </a:pPr>
            <a:r>
              <a:rPr lang="en-IN" sz="2800" b="1" dirty="0" smtClean="0">
                <a:solidFill>
                  <a:schemeClr val="tx1"/>
                </a:solidFill>
                <a:latin typeface="Cambria" pitchFamily="18" charset="0"/>
              </a:rPr>
              <a:t>Section 235A </a:t>
            </a:r>
            <a:r>
              <a:rPr lang="en-IN" sz="2800" dirty="0" smtClean="0">
                <a:solidFill>
                  <a:schemeClr val="tx1"/>
                </a:solidFill>
                <a:latin typeface="Cambria" pitchFamily="18" charset="0"/>
              </a:rPr>
              <a:t>has been introduced to levy general penalty of </a:t>
            </a:r>
            <a:r>
              <a:rPr lang="en-IN" sz="2800" b="1" dirty="0" smtClean="0">
                <a:solidFill>
                  <a:schemeClr val="tx1"/>
                </a:solidFill>
                <a:latin typeface="Cambria" pitchFamily="18" charset="0"/>
              </a:rPr>
              <a:t>1 lakh-2 </a:t>
            </a:r>
            <a:r>
              <a:rPr lang="en-IN" sz="2800" b="1" dirty="0" err="1" smtClean="0">
                <a:solidFill>
                  <a:schemeClr val="tx1"/>
                </a:solidFill>
                <a:latin typeface="Cambria" pitchFamily="18" charset="0"/>
              </a:rPr>
              <a:t>Crore</a:t>
            </a:r>
            <a:r>
              <a:rPr lang="en-IN" sz="2800" b="1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IN" sz="2800" dirty="0" smtClean="0">
                <a:solidFill>
                  <a:schemeClr val="tx1"/>
                </a:solidFill>
                <a:latin typeface="Cambria" pitchFamily="18" charset="0"/>
              </a:rPr>
              <a:t>where no specific penalty or punishment is provided.</a:t>
            </a:r>
            <a:endParaRPr lang="en-IN" sz="2800" dirty="0" smtClean="0">
              <a:solidFill>
                <a:schemeClr val="tx1"/>
              </a:solidFill>
              <a:latin typeface="Cambria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endParaRPr lang="en-IN" sz="2800" dirty="0" smtClean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6" name="Footer Placeholder 6"/>
          <p:cNvSpPr>
            <a:spLocks noGrp="1"/>
          </p:cNvSpPr>
          <p:nvPr>
            <p:ph type="ftr" sz="quarter" idx="11"/>
          </p:nvPr>
        </p:nvSpPr>
        <p:spPr>
          <a:xfrm rot="16200000">
            <a:off x="9556570" y="3643766"/>
            <a:ext cx="4386943" cy="365125"/>
          </a:xfrm>
        </p:spPr>
        <p:txBody>
          <a:bodyPr vert="horz" lIns="91440" tIns="45720" rIns="91440" bIns="45720" rtlCol="0" anchor="ctr"/>
          <a:lstStyle/>
          <a:p>
            <a:r>
              <a:rPr lang="en-US" sz="1600" b="1" dirty="0" smtClean="0">
                <a:latin typeface="Cambria" panose="02040503050406030204" pitchFamily="18" charset="0"/>
              </a:rPr>
              <a:t>ICSI Institute of Insolvency Professionals</a:t>
            </a:r>
            <a:endParaRPr lang="en-US" sz="1600" b="1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336687" y="273132"/>
            <a:ext cx="9692640" cy="137160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</a:bodyPr>
          <a:lstStyle/>
          <a:p>
            <a:pPr algn="ctr">
              <a:spcAft>
                <a:spcPts val="1200"/>
              </a:spcAft>
            </a:pPr>
            <a:r>
              <a:rPr lang="en-IN" sz="2700" dirty="0" smtClean="0">
                <a:latin typeface="Cambria" pitchFamily="18" charset="0"/>
              </a:rPr>
              <a:t/>
            </a:r>
            <a:br>
              <a:rPr lang="en-IN" sz="2700" dirty="0" smtClean="0">
                <a:latin typeface="Cambria" pitchFamily="18" charset="0"/>
              </a:rPr>
            </a:br>
            <a:r>
              <a:rPr lang="en-IN" sz="3100" u="sng" dirty="0" smtClean="0">
                <a:latin typeface="Cambria" pitchFamily="18" charset="0"/>
              </a:rPr>
              <a:t>Broad Issues Settled Through Pronouncements</a:t>
            </a:r>
            <a:br>
              <a:rPr lang="en-IN" sz="3100" u="sng" dirty="0" smtClean="0">
                <a:latin typeface="Cambria" pitchFamily="18" charset="0"/>
              </a:rPr>
            </a:br>
            <a:r>
              <a:rPr lang="en-IN" sz="3100" u="sng" dirty="0" smtClean="0">
                <a:latin typeface="Cambria" pitchFamily="18" charset="0"/>
              </a:rPr>
              <a:t>(</a:t>
            </a:r>
            <a:r>
              <a:rPr lang="en-IN" sz="3100" i="1" u="sng" dirty="0" smtClean="0">
                <a:latin typeface="Cambria" pitchFamily="18" charset="0"/>
              </a:rPr>
              <a:t>Supreme Court, High Court, NCLAT &amp; NCLT)</a:t>
            </a:r>
            <a:r>
              <a:rPr lang="en-IN" sz="2700" u="sng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/>
            </a:r>
            <a:br>
              <a:rPr lang="en-IN" sz="2700" u="sng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</a:br>
            <a:endParaRPr lang="en-IN" sz="2700" u="sng" dirty="0">
              <a:solidFill>
                <a:schemeClr val="accent2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91887" y="1410789"/>
            <a:ext cx="10737668" cy="4681253"/>
          </a:xfrm>
        </p:spPr>
        <p:txBody>
          <a:bodyPr>
            <a:normAutofit lnSpcReduction="10000"/>
          </a:bodyPr>
          <a:lstStyle/>
          <a:p>
            <a:pPr lvl="1" algn="just">
              <a:spcBef>
                <a:spcPts val="0"/>
              </a:spcBef>
              <a:buNone/>
            </a:pPr>
            <a:r>
              <a:rPr lang="en-IN" i="1" dirty="0" smtClean="0">
                <a:solidFill>
                  <a:schemeClr val="accent2"/>
                </a:solidFill>
              </a:rPr>
              <a:t>	</a:t>
            </a:r>
            <a:endParaRPr lang="en-IN" i="1" dirty="0" smtClean="0">
              <a:solidFill>
                <a:schemeClr val="accent2"/>
              </a:solidFill>
              <a:latin typeface="Cambria" pitchFamily="18" charset="0"/>
            </a:endParaRPr>
          </a:p>
          <a:p>
            <a:pPr lvl="2" algn="just">
              <a:spcBef>
                <a:spcPts val="0"/>
              </a:spcBef>
              <a:buFont typeface="Wingdings" pitchFamily="2" charset="2"/>
              <a:buChar char="q"/>
            </a:pPr>
            <a:r>
              <a:rPr lang="en-IN" sz="2400" dirty="0" smtClean="0">
                <a:solidFill>
                  <a:schemeClr val="tx1"/>
                </a:solidFill>
                <a:latin typeface="Cambria" pitchFamily="18" charset="0"/>
              </a:rPr>
              <a:t>The </a:t>
            </a:r>
            <a:r>
              <a:rPr lang="en-IN" sz="2400" b="1" dirty="0" smtClean="0">
                <a:solidFill>
                  <a:schemeClr val="tx1"/>
                </a:solidFill>
                <a:latin typeface="Cambria" pitchFamily="18" charset="0"/>
              </a:rPr>
              <a:t>definition of dispute is inclusive </a:t>
            </a:r>
            <a:r>
              <a:rPr lang="en-IN" sz="2400" dirty="0" smtClean="0">
                <a:solidFill>
                  <a:schemeClr val="tx1"/>
                </a:solidFill>
                <a:latin typeface="Cambria" pitchFamily="18" charset="0"/>
              </a:rPr>
              <a:t>and cannot be restricted to pending suits or arbitral proceedings.(</a:t>
            </a:r>
            <a:r>
              <a:rPr lang="en-IN" sz="2400" dirty="0" err="1" smtClean="0">
                <a:solidFill>
                  <a:schemeClr val="tx1"/>
                </a:solidFill>
                <a:latin typeface="Cambria" pitchFamily="18" charset="0"/>
              </a:rPr>
              <a:t>Mobilox</a:t>
            </a:r>
            <a:r>
              <a:rPr lang="en-IN" sz="24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IN" sz="24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IN" sz="2400" dirty="0" smtClean="0">
                <a:solidFill>
                  <a:schemeClr val="tx1"/>
                </a:solidFill>
                <a:latin typeface="Cambria" pitchFamily="18" charset="0"/>
              </a:rPr>
              <a:t>Innovations Private Limited Vs </a:t>
            </a:r>
            <a:r>
              <a:rPr lang="en-IN" sz="2400" dirty="0" err="1" smtClean="0">
                <a:solidFill>
                  <a:schemeClr val="tx1"/>
                </a:solidFill>
                <a:latin typeface="Cambria" pitchFamily="18" charset="0"/>
              </a:rPr>
              <a:t>Kirusa</a:t>
            </a:r>
            <a:r>
              <a:rPr lang="en-IN" sz="2400" dirty="0" smtClean="0">
                <a:solidFill>
                  <a:schemeClr val="tx1"/>
                </a:solidFill>
                <a:latin typeface="Cambria" pitchFamily="18" charset="0"/>
              </a:rPr>
              <a:t> Software Private Limited(Supreme Court)(already amended)</a:t>
            </a:r>
          </a:p>
          <a:p>
            <a:pPr lvl="2" algn="just">
              <a:spcBef>
                <a:spcPts val="0"/>
              </a:spcBef>
              <a:buFont typeface="Wingdings" pitchFamily="2" charset="2"/>
              <a:buChar char="q"/>
            </a:pPr>
            <a:endParaRPr lang="en-IN" sz="2400" dirty="0" smtClean="0">
              <a:solidFill>
                <a:schemeClr val="tx1"/>
              </a:solidFill>
              <a:latin typeface="Cambria" pitchFamily="18" charset="0"/>
            </a:endParaRPr>
          </a:p>
          <a:p>
            <a:pPr lvl="2" algn="just">
              <a:spcBef>
                <a:spcPts val="0"/>
              </a:spcBef>
              <a:buFont typeface="Wingdings" pitchFamily="2" charset="2"/>
              <a:buChar char="q"/>
            </a:pPr>
            <a:r>
              <a:rPr lang="en-IN" sz="2400" dirty="0" smtClean="0">
                <a:solidFill>
                  <a:schemeClr val="tx1"/>
                </a:solidFill>
                <a:latin typeface="Cambria" pitchFamily="18" charset="0"/>
              </a:rPr>
              <a:t>The </a:t>
            </a:r>
            <a:r>
              <a:rPr lang="en-IN" sz="2400" b="1" dirty="0" smtClean="0">
                <a:solidFill>
                  <a:schemeClr val="tx1"/>
                </a:solidFill>
                <a:latin typeface="Cambria" pitchFamily="18" charset="0"/>
              </a:rPr>
              <a:t>Code shall prevail over the state laws</a:t>
            </a:r>
            <a:r>
              <a:rPr lang="en-IN" sz="2400" dirty="0" smtClean="0">
                <a:solidFill>
                  <a:schemeClr val="tx1"/>
                </a:solidFill>
                <a:latin typeface="Cambria" pitchFamily="18" charset="0"/>
              </a:rPr>
              <a:t> in view of Section 238 of the Code relating to non-obstante clause, </a:t>
            </a:r>
            <a:r>
              <a:rPr lang="en-IN" sz="2400" b="1" dirty="0" smtClean="0">
                <a:solidFill>
                  <a:schemeClr val="tx1"/>
                </a:solidFill>
                <a:latin typeface="Cambria" pitchFamily="18" charset="0"/>
              </a:rPr>
              <a:t>in case of inconsistency </a:t>
            </a:r>
            <a:r>
              <a:rPr lang="en-IN" sz="2400" dirty="0" smtClean="0">
                <a:solidFill>
                  <a:schemeClr val="tx1"/>
                </a:solidFill>
                <a:latin typeface="Cambria" pitchFamily="18" charset="0"/>
              </a:rPr>
              <a:t>(</a:t>
            </a:r>
            <a:r>
              <a:rPr lang="en-IN" sz="2400" dirty="0" err="1" smtClean="0">
                <a:solidFill>
                  <a:schemeClr val="tx1"/>
                </a:solidFill>
                <a:latin typeface="Cambria" pitchFamily="18" charset="0"/>
              </a:rPr>
              <a:t>Innoventive</a:t>
            </a:r>
            <a:r>
              <a:rPr lang="en-IN" sz="2400" dirty="0" smtClean="0">
                <a:solidFill>
                  <a:schemeClr val="tx1"/>
                </a:solidFill>
                <a:latin typeface="Cambria" pitchFamily="18" charset="0"/>
              </a:rPr>
              <a:t> Industries Limited Vs ICICI Bank)(Supreme Court)</a:t>
            </a:r>
          </a:p>
          <a:p>
            <a:pPr lvl="2" algn="just">
              <a:spcBef>
                <a:spcPts val="0"/>
              </a:spcBef>
              <a:buNone/>
            </a:pPr>
            <a:endParaRPr lang="en-IN" sz="2400" dirty="0" smtClean="0">
              <a:solidFill>
                <a:schemeClr val="tx1"/>
              </a:solidFill>
              <a:latin typeface="Cambria" pitchFamily="18" charset="0"/>
            </a:endParaRPr>
          </a:p>
          <a:p>
            <a:pPr lvl="2" algn="just">
              <a:spcBef>
                <a:spcPts val="0"/>
              </a:spcBef>
              <a:buFont typeface="Wingdings" pitchFamily="2" charset="2"/>
              <a:buChar char="q"/>
            </a:pPr>
            <a:r>
              <a:rPr lang="en-IN" sz="2400" dirty="0" smtClean="0">
                <a:solidFill>
                  <a:schemeClr val="tx1"/>
                </a:solidFill>
                <a:latin typeface="Cambria" pitchFamily="18" charset="0"/>
              </a:rPr>
              <a:t>Proceeding  under Section 138 of Negotiable Instruments Act, is not covered under Section 14, </a:t>
            </a:r>
            <a:r>
              <a:rPr lang="en-IN" sz="2400" dirty="0" err="1" smtClean="0">
                <a:solidFill>
                  <a:schemeClr val="tx1"/>
                </a:solidFill>
                <a:latin typeface="Cambria" pitchFamily="18" charset="0"/>
              </a:rPr>
              <a:t>i.e</a:t>
            </a:r>
            <a:r>
              <a:rPr lang="en-IN" sz="2400" dirty="0" smtClean="0">
                <a:solidFill>
                  <a:schemeClr val="tx1"/>
                </a:solidFill>
                <a:latin typeface="Cambria" pitchFamily="18" charset="0"/>
              </a:rPr>
              <a:t> moratorium shield (</a:t>
            </a:r>
            <a:r>
              <a:rPr lang="en-IN" sz="2400" i="1" dirty="0" smtClean="0">
                <a:solidFill>
                  <a:schemeClr val="tx1"/>
                </a:solidFill>
                <a:latin typeface="Cambria" pitchFamily="18" charset="0"/>
              </a:rPr>
              <a:t>Shah Brothers </a:t>
            </a:r>
            <a:r>
              <a:rPr lang="en-IN" sz="2400" i="1" dirty="0" err="1" smtClean="0">
                <a:solidFill>
                  <a:schemeClr val="tx1"/>
                </a:solidFill>
                <a:latin typeface="Cambria" pitchFamily="18" charset="0"/>
              </a:rPr>
              <a:t>Ispat</a:t>
            </a:r>
            <a:r>
              <a:rPr lang="en-IN" sz="2400" i="1" dirty="0" smtClean="0">
                <a:solidFill>
                  <a:schemeClr val="tx1"/>
                </a:solidFill>
                <a:latin typeface="Cambria" pitchFamily="18" charset="0"/>
              </a:rPr>
              <a:t> Pvt. Ltd. vs. P. </a:t>
            </a:r>
            <a:r>
              <a:rPr lang="en-IN" sz="2400" i="1" dirty="0" err="1" smtClean="0">
                <a:solidFill>
                  <a:schemeClr val="tx1"/>
                </a:solidFill>
                <a:latin typeface="Cambria" pitchFamily="18" charset="0"/>
              </a:rPr>
              <a:t>Mohanraj</a:t>
            </a:r>
            <a:r>
              <a:rPr lang="en-IN" sz="2400" i="1" dirty="0" smtClean="0">
                <a:solidFill>
                  <a:schemeClr val="tx1"/>
                </a:solidFill>
                <a:latin typeface="Cambria" pitchFamily="18" charset="0"/>
              </a:rPr>
              <a:t> &amp; 	Ors [</a:t>
            </a:r>
            <a:r>
              <a:rPr lang="en-IN" sz="2400" i="1" dirty="0" smtClean="0">
                <a:solidFill>
                  <a:schemeClr val="tx1"/>
                </a:solidFill>
                <a:latin typeface="Cambria" pitchFamily="18" charset="0"/>
              </a:rPr>
              <a:t>31.07.2018</a:t>
            </a:r>
            <a:r>
              <a:rPr lang="en-IN" sz="2400" i="1" dirty="0" smtClean="0">
                <a:solidFill>
                  <a:schemeClr val="tx1"/>
                </a:solidFill>
                <a:latin typeface="Cambria" pitchFamily="18" charset="0"/>
              </a:rPr>
              <a:t>]) (NCLAT)</a:t>
            </a:r>
            <a:endParaRPr lang="en-IN" sz="2400" i="1" dirty="0" smtClean="0">
              <a:solidFill>
                <a:schemeClr val="tx1"/>
              </a:solidFill>
              <a:latin typeface="Cambria" pitchFamily="18" charset="0"/>
            </a:endParaRPr>
          </a:p>
          <a:p>
            <a:pPr lvl="1" algn="just">
              <a:buNone/>
            </a:pPr>
            <a:r>
              <a:rPr lang="en-IN" sz="3800" i="1" dirty="0" smtClean="0">
                <a:solidFill>
                  <a:schemeClr val="accent2"/>
                </a:solidFill>
              </a:rPr>
              <a:t>		</a:t>
            </a:r>
          </a:p>
          <a:p>
            <a:pPr lvl="2" algn="just">
              <a:spcAft>
                <a:spcPts val="1800"/>
              </a:spcAft>
              <a:buFont typeface="Wingdings" pitchFamily="2" charset="2"/>
              <a:buChar char="q"/>
            </a:pPr>
            <a:endParaRPr lang="en-IN" sz="1800" dirty="0" smtClean="0"/>
          </a:p>
          <a:p>
            <a:pPr lvl="1" algn="just">
              <a:buFont typeface="Wingdings" pitchFamily="2" charset="2"/>
              <a:buChar char="q"/>
            </a:pPr>
            <a:endParaRPr lang="en-IN" dirty="0" smtClean="0"/>
          </a:p>
          <a:p>
            <a:pPr lvl="1" algn="just">
              <a:buFont typeface="Wingdings" pitchFamily="2" charset="2"/>
              <a:buChar char="q"/>
            </a:pPr>
            <a:endParaRPr lang="en-IN" dirty="0" smtClean="0"/>
          </a:p>
        </p:txBody>
      </p:sp>
      <p:sp>
        <p:nvSpPr>
          <p:cNvPr id="14" name="Footer Placeholder 6"/>
          <p:cNvSpPr>
            <a:spLocks noGrp="1"/>
          </p:cNvSpPr>
          <p:nvPr>
            <p:ph type="ftr" sz="quarter" idx="11"/>
          </p:nvPr>
        </p:nvSpPr>
        <p:spPr>
          <a:xfrm rot="16200000">
            <a:off x="9556570" y="3643766"/>
            <a:ext cx="4386943" cy="365125"/>
          </a:xfrm>
        </p:spPr>
        <p:txBody>
          <a:bodyPr vert="horz" lIns="91440" tIns="45720" rIns="91440" bIns="45720" rtlCol="0" anchor="ctr"/>
          <a:lstStyle/>
          <a:p>
            <a:r>
              <a:rPr lang="en-US" sz="1600" b="1" dirty="0" smtClean="0">
                <a:latin typeface="Cambria" panose="02040503050406030204" pitchFamily="18" charset="0"/>
              </a:rPr>
              <a:t>ICSI Institute of Insolvency Professionals</a:t>
            </a:r>
            <a:endParaRPr lang="en-US" sz="1600" b="1" dirty="0">
              <a:latin typeface="Cambria" panose="020405030504060302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347166" y="6204857"/>
            <a:ext cx="2481942" cy="4049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IN" i="1" dirty="0" smtClean="0">
                <a:solidFill>
                  <a:schemeClr val="tx1"/>
                </a:solidFill>
              </a:rPr>
              <a:t>continued</a:t>
            </a:r>
            <a:endParaRPr lang="en-IN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43148" y="1997838"/>
            <a:ext cx="10247218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>
              <a:buFont typeface="Wingdings" pitchFamily="2" charset="2"/>
              <a:buChar char="q"/>
            </a:pPr>
            <a:r>
              <a:rPr lang="en-IN" sz="2000" b="1" dirty="0" smtClean="0">
                <a:latin typeface="Cambria" pitchFamily="18" charset="0"/>
              </a:rPr>
              <a:t>Limitation period for initiation of IBC proceedings starts</a:t>
            </a:r>
            <a:r>
              <a:rPr lang="en-IN" sz="2000" dirty="0" smtClean="0">
                <a:latin typeface="Cambria" pitchFamily="18" charset="0"/>
              </a:rPr>
              <a:t> from1st </a:t>
            </a:r>
            <a:r>
              <a:rPr lang="en-IN" sz="2000" dirty="0" smtClean="0">
                <a:latin typeface="Cambria" pitchFamily="18" charset="0"/>
              </a:rPr>
              <a:t>December, 2016, when ‘I&amp;B Code’ came into force. (</a:t>
            </a:r>
            <a:r>
              <a:rPr lang="en-IN" sz="2000" i="1" dirty="0" smtClean="0">
                <a:latin typeface="Cambria" pitchFamily="18" charset="0"/>
              </a:rPr>
              <a:t>Mr. </a:t>
            </a:r>
            <a:r>
              <a:rPr lang="en-IN" sz="2000" i="1" dirty="0" err="1" smtClean="0">
                <a:latin typeface="Cambria" pitchFamily="18" charset="0"/>
              </a:rPr>
              <a:t>Brijesh</a:t>
            </a:r>
            <a:r>
              <a:rPr lang="en-IN" sz="2000" i="1" dirty="0" smtClean="0">
                <a:latin typeface="Cambria" pitchFamily="18" charset="0"/>
              </a:rPr>
              <a:t> Kumar </a:t>
            </a:r>
            <a:r>
              <a:rPr lang="en-IN" sz="2000" i="1" dirty="0" err="1" smtClean="0">
                <a:latin typeface="Cambria" pitchFamily="18" charset="0"/>
              </a:rPr>
              <a:t>Agarwal</a:t>
            </a:r>
            <a:r>
              <a:rPr lang="en-IN" sz="2000" i="1" dirty="0" smtClean="0">
                <a:latin typeface="Cambria" pitchFamily="18" charset="0"/>
              </a:rPr>
              <a:t> v/s Punjab National Bank &amp; </a:t>
            </a:r>
            <a:r>
              <a:rPr lang="en-IN" sz="2000" i="1" dirty="0" err="1" smtClean="0">
                <a:latin typeface="Cambria" pitchFamily="18" charset="0"/>
              </a:rPr>
              <a:t>Anr</a:t>
            </a:r>
            <a:r>
              <a:rPr lang="en-IN" sz="2000" i="1" dirty="0" smtClean="0">
                <a:latin typeface="Cambria" pitchFamily="18" charset="0"/>
              </a:rPr>
              <a:t>. </a:t>
            </a:r>
            <a:r>
              <a:rPr lang="en-IN" sz="2000" i="1" dirty="0" smtClean="0">
                <a:latin typeface="Cambria" pitchFamily="18" charset="0"/>
              </a:rPr>
              <a:t>(NCLAT)</a:t>
            </a:r>
          </a:p>
          <a:p>
            <a:pPr lvl="1" algn="just">
              <a:buFont typeface="Wingdings" pitchFamily="2" charset="2"/>
              <a:buChar char="q"/>
            </a:pPr>
            <a:endParaRPr lang="en-IN" sz="2000" i="1" dirty="0" smtClean="0">
              <a:latin typeface="Cambria" pitchFamily="18" charset="0"/>
            </a:endParaRPr>
          </a:p>
          <a:p>
            <a:pPr lvl="1" algn="just">
              <a:buFont typeface="Wingdings" pitchFamily="2" charset="2"/>
              <a:buChar char="q"/>
            </a:pPr>
            <a:r>
              <a:rPr lang="en-IN" sz="2000" dirty="0" smtClean="0">
                <a:latin typeface="Cambria" pitchFamily="18" charset="0"/>
              </a:rPr>
              <a:t>Corporate Debtor undergoing CIRP can initiate CIRP against its debtors as FC or OC(Jai </a:t>
            </a:r>
            <a:r>
              <a:rPr lang="en-IN" sz="2000" dirty="0" err="1" smtClean="0">
                <a:latin typeface="Cambria" pitchFamily="18" charset="0"/>
              </a:rPr>
              <a:t>Ambe</a:t>
            </a:r>
            <a:r>
              <a:rPr lang="en-IN" sz="2000" dirty="0" smtClean="0">
                <a:latin typeface="Cambria" pitchFamily="18" charset="0"/>
              </a:rPr>
              <a:t> Enterprises Vs S  N Plumbing Private Limited)(NCLT)</a:t>
            </a:r>
          </a:p>
          <a:p>
            <a:pPr lvl="2" algn="just">
              <a:spcAft>
                <a:spcPts val="1800"/>
              </a:spcAft>
            </a:pPr>
            <a:endParaRPr lang="en-IN" i="1" dirty="0" smtClean="0"/>
          </a:p>
        </p:txBody>
      </p:sp>
      <p:sp>
        <p:nvSpPr>
          <p:cNvPr id="7" name="Rectangle 6"/>
          <p:cNvSpPr/>
          <p:nvPr/>
        </p:nvSpPr>
        <p:spPr>
          <a:xfrm>
            <a:off x="8347166" y="6204857"/>
            <a:ext cx="2481942" cy="4049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IN" i="1" dirty="0" smtClean="0">
                <a:solidFill>
                  <a:schemeClr val="tx1"/>
                </a:solidFill>
              </a:rPr>
              <a:t>Continued</a:t>
            </a:r>
            <a:endParaRPr lang="en-IN" i="1" dirty="0">
              <a:solidFill>
                <a:schemeClr val="tx1"/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144306" y="457200"/>
            <a:ext cx="9692640" cy="13716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lIns="91440" tIns="27432" rIns="91440" bIns="45720" rtlCol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800" b="1" i="0" u="none" strike="noStrike" kern="1200" cap="none" spc="-5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/>
            </a:r>
            <a:br>
              <a:rPr kumimoji="0" lang="en-IN" sz="2800" b="1" i="0" u="none" strike="noStrike" kern="1200" cap="none" spc="-5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</a:br>
            <a:r>
              <a:rPr kumimoji="0" lang="en-IN" sz="2800" b="1" i="0" u="sng" strike="noStrike" kern="1200" cap="none" spc="-5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Broad issues settled through Pronouncements</a:t>
            </a:r>
            <a:br>
              <a:rPr kumimoji="0" lang="en-IN" sz="2800" b="1" i="0" u="sng" strike="noStrike" kern="1200" cap="none" spc="-5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</a:br>
            <a:r>
              <a:rPr kumimoji="0" lang="en-IN" sz="2800" b="1" i="0" u="sng" strike="noStrike" kern="1200" cap="none" spc="-5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(</a:t>
            </a:r>
            <a:r>
              <a:rPr kumimoji="0" lang="en-IN" sz="2800" b="1" i="1" u="sng" strike="noStrike" kern="1200" cap="none" spc="-5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Supreme Court, High Court, NCLAT &amp; NCLT)</a:t>
            </a:r>
            <a:r>
              <a:rPr kumimoji="0" lang="en-IN" sz="2800" b="1" i="0" u="sng" strike="noStrike" kern="1200" cap="none" spc="-5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/>
            </a:r>
            <a:br>
              <a:rPr kumimoji="0" lang="en-IN" sz="2800" b="1" i="0" u="sng" strike="noStrike" kern="1200" cap="none" spc="-5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</a:br>
            <a:endParaRPr kumimoji="0" lang="en-IN" sz="2800" b="1" i="0" u="sng" strike="noStrike" kern="1200" cap="none" spc="-5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11" name="Footer Placeholder 6"/>
          <p:cNvSpPr>
            <a:spLocks noGrp="1"/>
          </p:cNvSpPr>
          <p:nvPr>
            <p:ph type="ftr" sz="quarter" idx="11"/>
          </p:nvPr>
        </p:nvSpPr>
        <p:spPr>
          <a:xfrm rot="16200000">
            <a:off x="9556570" y="3643766"/>
            <a:ext cx="4386943" cy="365125"/>
          </a:xfrm>
        </p:spPr>
        <p:txBody>
          <a:bodyPr vert="horz" lIns="91440" tIns="45720" rIns="91440" bIns="45720" rtlCol="0" anchor="ctr"/>
          <a:lstStyle/>
          <a:p>
            <a:r>
              <a:rPr lang="en-US" sz="1600" b="1" dirty="0" smtClean="0">
                <a:latin typeface="Cambria" panose="02040503050406030204" pitchFamily="18" charset="0"/>
              </a:rPr>
              <a:t>ICSI Institute of Insolvency Professionals</a:t>
            </a:r>
            <a:endParaRPr lang="en-US" sz="1600" b="1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294198"/>
            <a:ext cx="9692640" cy="1181905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ctr"/>
            <a:r>
              <a:rPr lang="en-IN" dirty="0" smtClean="0"/>
              <a:t/>
            </a:r>
            <a:br>
              <a:rPr lang="en-IN" dirty="0" smtClean="0"/>
            </a:br>
            <a:r>
              <a:rPr lang="en-IN" sz="3600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en-IN" sz="3600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IN" sz="3600" u="sng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Pronouncements of NCLT</a:t>
            </a:r>
            <a:r>
              <a:rPr lang="en-IN" sz="3600" u="sng" spc="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</a:t>
            </a:r>
            <a:r>
              <a:rPr lang="en-IN" sz="3600" u="sng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advising</a:t>
            </a:r>
            <a:r>
              <a:rPr lang="en-IN" sz="3600" u="sng" spc="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</a:t>
            </a:r>
            <a:r>
              <a:rPr lang="en-IN" sz="3600" u="sng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Insolvency  Professionals</a:t>
            </a:r>
            <a:endParaRPr lang="en-IN" sz="3600" u="sng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5658" y="1674421"/>
            <a:ext cx="9744890" cy="4073235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itchFamily="2" charset="2"/>
              <a:buChar char="q"/>
            </a:pPr>
            <a:r>
              <a:rPr lang="en-IN" sz="2400" dirty="0" smtClean="0">
                <a:solidFill>
                  <a:schemeClr val="tx1"/>
                </a:solidFill>
                <a:latin typeface="Cambria" pitchFamily="18" charset="0"/>
              </a:rPr>
              <a:t>NCLT Hyderabad changed the IRP and </a:t>
            </a:r>
            <a:r>
              <a:rPr lang="en-IN" sz="2400" b="1" dirty="0" smtClean="0">
                <a:solidFill>
                  <a:schemeClr val="tx1"/>
                </a:solidFill>
                <a:latin typeface="Cambria" pitchFamily="18" charset="0"/>
              </a:rPr>
              <a:t>refrained him from taking too many assignments. </a:t>
            </a:r>
            <a:r>
              <a:rPr lang="en-IN" sz="2400" i="1" dirty="0" smtClean="0">
                <a:solidFill>
                  <a:schemeClr val="tx1"/>
                </a:solidFill>
                <a:latin typeface="Cambria" pitchFamily="18" charset="0"/>
              </a:rPr>
              <a:t>[IDBI Bank Ltd v/s </a:t>
            </a:r>
            <a:r>
              <a:rPr lang="en-IN" sz="2400" i="1" dirty="0" err="1" smtClean="0">
                <a:solidFill>
                  <a:schemeClr val="tx1"/>
                </a:solidFill>
                <a:latin typeface="Cambria" pitchFamily="18" charset="0"/>
              </a:rPr>
              <a:t>Lanco</a:t>
            </a:r>
            <a:r>
              <a:rPr lang="en-IN" sz="2400" i="1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IN" sz="2400" i="1" dirty="0" err="1" smtClean="0">
                <a:solidFill>
                  <a:schemeClr val="tx1"/>
                </a:solidFill>
                <a:latin typeface="Cambria" pitchFamily="18" charset="0"/>
              </a:rPr>
              <a:t>Infratech</a:t>
            </a:r>
            <a:r>
              <a:rPr lang="en-IN" sz="2400" i="1" dirty="0" smtClean="0">
                <a:solidFill>
                  <a:schemeClr val="tx1"/>
                </a:solidFill>
                <a:latin typeface="Cambria" pitchFamily="18" charset="0"/>
              </a:rPr>
              <a:t> Ltd ]</a:t>
            </a:r>
          </a:p>
          <a:p>
            <a:pPr algn="just">
              <a:buFont typeface="Wingdings" pitchFamily="2" charset="2"/>
              <a:buChar char="q"/>
            </a:pPr>
            <a:r>
              <a:rPr lang="en-IN" sz="2400" dirty="0" smtClean="0">
                <a:solidFill>
                  <a:schemeClr val="tx1"/>
                </a:solidFill>
                <a:latin typeface="Cambria" pitchFamily="18" charset="0"/>
              </a:rPr>
              <a:t>NCLT observed that </a:t>
            </a:r>
            <a:r>
              <a:rPr lang="en-IN" sz="2400" b="1" dirty="0" smtClean="0">
                <a:solidFill>
                  <a:schemeClr val="tx1"/>
                </a:solidFill>
                <a:latin typeface="Cambria" pitchFamily="18" charset="0"/>
              </a:rPr>
              <a:t>Insolvency Professional should not outsource all his </a:t>
            </a:r>
            <a:r>
              <a:rPr lang="en-IN" sz="2400" b="1" dirty="0" smtClean="0">
                <a:solidFill>
                  <a:schemeClr val="tx1"/>
                </a:solidFill>
                <a:latin typeface="Cambria" pitchFamily="18" charset="0"/>
              </a:rPr>
              <a:t>work, specially his responsibilities.</a:t>
            </a:r>
            <a:r>
              <a:rPr lang="en-IN" sz="2400" dirty="0" smtClean="0">
                <a:solidFill>
                  <a:schemeClr val="tx1"/>
                </a:solidFill>
                <a:latin typeface="Cambria" pitchFamily="18" charset="0"/>
              </a:rPr>
              <a:t>  </a:t>
            </a:r>
            <a:r>
              <a:rPr lang="en-IN" sz="2400" i="1" dirty="0" smtClean="0">
                <a:solidFill>
                  <a:schemeClr val="tx1"/>
                </a:solidFill>
                <a:latin typeface="Cambria" pitchFamily="18" charset="0"/>
              </a:rPr>
              <a:t>[Bank of Baroda (FC) and </a:t>
            </a:r>
            <a:r>
              <a:rPr lang="en-IN" sz="2400" i="1" dirty="0" err="1" smtClean="0">
                <a:solidFill>
                  <a:schemeClr val="tx1"/>
                </a:solidFill>
                <a:latin typeface="Cambria" pitchFamily="18" charset="0"/>
              </a:rPr>
              <a:t>Binani</a:t>
            </a:r>
            <a:r>
              <a:rPr lang="en-IN" sz="2400" i="1" dirty="0" smtClean="0">
                <a:solidFill>
                  <a:schemeClr val="tx1"/>
                </a:solidFill>
                <a:latin typeface="Cambria" pitchFamily="18" charset="0"/>
              </a:rPr>
              <a:t> Cement Limited (CD) v/s Mr. </a:t>
            </a:r>
            <a:r>
              <a:rPr lang="en-IN" sz="2400" i="1" dirty="0" err="1" smtClean="0">
                <a:solidFill>
                  <a:schemeClr val="tx1"/>
                </a:solidFill>
                <a:latin typeface="Cambria" pitchFamily="18" charset="0"/>
              </a:rPr>
              <a:t>Vijaykumar</a:t>
            </a:r>
            <a:r>
              <a:rPr lang="en-IN" sz="2400" i="1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IN" sz="2400" i="1" dirty="0" err="1" smtClean="0">
                <a:solidFill>
                  <a:schemeClr val="tx1"/>
                </a:solidFill>
                <a:latin typeface="Cambria" pitchFamily="18" charset="0"/>
              </a:rPr>
              <a:t>Iyer</a:t>
            </a:r>
            <a:r>
              <a:rPr lang="en-IN" sz="2400" i="1" dirty="0" smtClean="0">
                <a:solidFill>
                  <a:schemeClr val="tx1"/>
                </a:solidFill>
                <a:latin typeface="Cambria" pitchFamily="18" charset="0"/>
              </a:rPr>
              <a:t> (RP))</a:t>
            </a:r>
          </a:p>
          <a:p>
            <a:pPr algn="just">
              <a:buFont typeface="Wingdings" pitchFamily="2" charset="2"/>
              <a:buChar char="q"/>
            </a:pPr>
            <a:r>
              <a:rPr lang="en-IN" sz="2400" dirty="0" smtClean="0">
                <a:solidFill>
                  <a:schemeClr val="tx1"/>
                </a:solidFill>
                <a:latin typeface="Cambria" pitchFamily="18" charset="0"/>
              </a:rPr>
              <a:t>NCLT warned the IRPs not to be a part of  cases wherein the parties are not in a position to meet even the basic cost of public announcement, fee payable to  IRP. </a:t>
            </a:r>
            <a:r>
              <a:rPr lang="en-IN" sz="2400" i="1" dirty="0" smtClean="0">
                <a:solidFill>
                  <a:schemeClr val="tx1"/>
                </a:solidFill>
                <a:latin typeface="Cambria" pitchFamily="18" charset="0"/>
              </a:rPr>
              <a:t>(Energy </a:t>
            </a:r>
            <a:r>
              <a:rPr lang="en-IN" sz="2400" i="1" dirty="0" err="1" smtClean="0">
                <a:solidFill>
                  <a:schemeClr val="tx1"/>
                </a:solidFill>
                <a:latin typeface="Cambria" pitchFamily="18" charset="0"/>
              </a:rPr>
              <a:t>Infraconsulting</a:t>
            </a:r>
            <a:r>
              <a:rPr lang="en-IN" sz="2400" i="1" dirty="0" smtClean="0">
                <a:solidFill>
                  <a:schemeClr val="tx1"/>
                </a:solidFill>
                <a:latin typeface="Cambria" pitchFamily="18" charset="0"/>
              </a:rPr>
              <a:t> India Private Limited v/s Athena Chhattisgarh Power Limited) </a:t>
            </a:r>
          </a:p>
          <a:p>
            <a:pPr algn="just">
              <a:buFont typeface="Wingdings" pitchFamily="2" charset="2"/>
              <a:buChar char="q"/>
            </a:pPr>
            <a:r>
              <a:rPr lang="en-IN" sz="2400" dirty="0" smtClean="0">
                <a:solidFill>
                  <a:schemeClr val="tx1"/>
                </a:solidFill>
                <a:latin typeface="Cambria" pitchFamily="18" charset="0"/>
              </a:rPr>
              <a:t>NCLT directed the IRP to continue beyond 30 days as COC had not come up with the name of Resolution Professional </a:t>
            </a:r>
            <a:r>
              <a:rPr lang="en-IN" dirty="0" smtClean="0">
                <a:solidFill>
                  <a:schemeClr val="tx1"/>
                </a:solidFill>
              </a:rPr>
              <a:t>(</a:t>
            </a:r>
            <a:r>
              <a:rPr lang="en-IN" sz="2400" i="1" dirty="0" smtClean="0">
                <a:solidFill>
                  <a:schemeClr val="tx1"/>
                </a:solidFill>
                <a:latin typeface="Cambria" pitchFamily="18" charset="0"/>
              </a:rPr>
              <a:t>Burn Standard Company Ltd.; NCLT Kolkata) (Now the same concept has been adopted in the Code also through amendment in tenure of IRP as per Sec 16(5).</a:t>
            </a:r>
          </a:p>
        </p:txBody>
      </p:sp>
      <p:sp>
        <p:nvSpPr>
          <p:cNvPr id="6" name="Footer Placeholder 6"/>
          <p:cNvSpPr>
            <a:spLocks noGrp="1"/>
          </p:cNvSpPr>
          <p:nvPr>
            <p:ph type="ftr" sz="quarter" idx="11"/>
          </p:nvPr>
        </p:nvSpPr>
        <p:spPr>
          <a:xfrm rot="16200000">
            <a:off x="9556570" y="3643766"/>
            <a:ext cx="4386943" cy="365125"/>
          </a:xfrm>
        </p:spPr>
        <p:txBody>
          <a:bodyPr vert="horz" lIns="91440" tIns="45720" rIns="91440" bIns="45720" rtlCol="0" anchor="ctr"/>
          <a:lstStyle/>
          <a:p>
            <a:r>
              <a:rPr lang="en-US" sz="1600" b="1" dirty="0" smtClean="0">
                <a:latin typeface="Cambria" panose="02040503050406030204" pitchFamily="18" charset="0"/>
              </a:rPr>
              <a:t>ICSI Institute of Insolvency Professionals</a:t>
            </a:r>
            <a:endParaRPr lang="en-US" sz="1600" b="1" dirty="0">
              <a:latin typeface="Cambria" panose="020405030504060302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47166" y="6204857"/>
            <a:ext cx="2481942" cy="4049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IN" i="1" dirty="0" smtClean="0">
              <a:solidFill>
                <a:schemeClr val="tx1"/>
              </a:solidFill>
            </a:endParaRPr>
          </a:p>
          <a:p>
            <a:pPr algn="r"/>
            <a:endParaRPr lang="en-IN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261872" y="294198"/>
            <a:ext cx="9692640" cy="1181905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ctr"/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sz="3100" u="sng" dirty="0" smtClean="0">
                <a:latin typeface="Cambria" pitchFamily="18" charset="0"/>
              </a:rPr>
              <a:t>Pronouncements of NCLT and NCLAT Supporting Insolvency  Professional</a:t>
            </a:r>
            <a:endParaRPr lang="en-IN" sz="3100" u="sng" dirty="0">
              <a:latin typeface="Cambria" pitchFamily="18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163782" y="1591294"/>
            <a:ext cx="9717578" cy="4588843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q"/>
            </a:pPr>
            <a:r>
              <a:rPr lang="en-IN" b="1" dirty="0" smtClean="0">
                <a:solidFill>
                  <a:schemeClr val="tx1"/>
                </a:solidFill>
                <a:latin typeface="Cambria" pitchFamily="18" charset="0"/>
              </a:rPr>
              <a:t>Police was directed to give assistance to IRP </a:t>
            </a:r>
            <a:r>
              <a:rPr lang="en-IN" dirty="0" smtClean="0">
                <a:solidFill>
                  <a:schemeClr val="tx1"/>
                </a:solidFill>
                <a:latin typeface="Cambria" pitchFamily="18" charset="0"/>
              </a:rPr>
              <a:t>and directed CD to furnish the book of account, list of financial and operational creditors and assets to the IRP. [</a:t>
            </a:r>
            <a:r>
              <a:rPr lang="en-IN" i="1" dirty="0" smtClean="0">
                <a:solidFill>
                  <a:schemeClr val="tx1"/>
                </a:solidFill>
                <a:latin typeface="Cambria" pitchFamily="18" charset="0"/>
              </a:rPr>
              <a:t>Central Bank of India and SBI v/s Ashok Magnetics ; NCLT Chennai]</a:t>
            </a:r>
            <a:endParaRPr lang="en-IN" dirty="0" smtClean="0">
              <a:solidFill>
                <a:schemeClr val="tx1"/>
              </a:solidFill>
              <a:latin typeface="Cambria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en-IN" dirty="0" smtClean="0">
                <a:solidFill>
                  <a:schemeClr val="tx1"/>
                </a:solidFill>
                <a:latin typeface="Cambria" pitchFamily="18" charset="0"/>
              </a:rPr>
              <a:t>IRP was directed to ensure that the company remains ongoing and if so necessary may </a:t>
            </a:r>
            <a:r>
              <a:rPr lang="en-IN" b="1" dirty="0" smtClean="0">
                <a:solidFill>
                  <a:schemeClr val="tx1"/>
                </a:solidFill>
                <a:latin typeface="Cambria" pitchFamily="18" charset="0"/>
              </a:rPr>
              <a:t>take assistance of (suspended) Board of Directors</a:t>
            </a:r>
            <a:r>
              <a:rPr lang="en-IN" dirty="0" smtClean="0">
                <a:solidFill>
                  <a:schemeClr val="tx1"/>
                </a:solidFill>
                <a:latin typeface="Cambria" pitchFamily="18" charset="0"/>
              </a:rPr>
              <a:t>. Authorization of the Resolution Professional is necessary for the person authorized to sign the bank cheques. [</a:t>
            </a:r>
            <a:r>
              <a:rPr lang="en-IN" i="1" dirty="0" err="1" smtClean="0">
                <a:solidFill>
                  <a:schemeClr val="tx1"/>
                </a:solidFill>
                <a:latin typeface="Cambria" pitchFamily="18" charset="0"/>
              </a:rPr>
              <a:t>K.Kesava</a:t>
            </a:r>
            <a:r>
              <a:rPr lang="en-IN" i="1" dirty="0" smtClean="0">
                <a:solidFill>
                  <a:schemeClr val="tx1"/>
                </a:solidFill>
                <a:latin typeface="Cambria" pitchFamily="18" charset="0"/>
              </a:rPr>
              <a:t> v/s Ajay </a:t>
            </a:r>
            <a:r>
              <a:rPr lang="en-IN" i="1" dirty="0" err="1" smtClean="0">
                <a:solidFill>
                  <a:schemeClr val="tx1"/>
                </a:solidFill>
                <a:latin typeface="Cambria" pitchFamily="18" charset="0"/>
              </a:rPr>
              <a:t>Gopaldas</a:t>
            </a:r>
            <a:r>
              <a:rPr lang="en-IN" i="1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IN" i="1" dirty="0" err="1" smtClean="0">
                <a:solidFill>
                  <a:schemeClr val="tx1"/>
                </a:solidFill>
                <a:latin typeface="Cambria" pitchFamily="18" charset="0"/>
              </a:rPr>
              <a:t>Samat</a:t>
            </a:r>
            <a:r>
              <a:rPr lang="en-IN" i="1" dirty="0" smtClean="0">
                <a:solidFill>
                  <a:schemeClr val="tx1"/>
                </a:solidFill>
                <a:latin typeface="Cambria" pitchFamily="18" charset="0"/>
              </a:rPr>
              <a:t> (HUF) &amp; Ors.]</a:t>
            </a:r>
          </a:p>
          <a:p>
            <a:pPr algn="just">
              <a:buFont typeface="Wingdings" pitchFamily="2" charset="2"/>
              <a:buChar char="q"/>
            </a:pPr>
            <a:r>
              <a:rPr lang="en-IN" dirty="0" smtClean="0">
                <a:solidFill>
                  <a:schemeClr val="tx1"/>
                </a:solidFill>
                <a:latin typeface="Cambria" pitchFamily="18" charset="0"/>
              </a:rPr>
              <a:t>Property was sealed by Municipal Corporation of Faridabad AA ordered </a:t>
            </a:r>
            <a:r>
              <a:rPr lang="en-IN" b="1" dirty="0" smtClean="0">
                <a:solidFill>
                  <a:schemeClr val="tx1"/>
                </a:solidFill>
                <a:latin typeface="Cambria" pitchFamily="18" charset="0"/>
              </a:rPr>
              <a:t>Municipal Corporation Faridabad to de seal the property and surrenders its possession to RP.</a:t>
            </a:r>
            <a:r>
              <a:rPr lang="en-IN" dirty="0" smtClean="0">
                <a:solidFill>
                  <a:schemeClr val="tx1"/>
                </a:solidFill>
                <a:latin typeface="Cambria" pitchFamily="18" charset="0"/>
              </a:rPr>
              <a:t> [</a:t>
            </a:r>
            <a:r>
              <a:rPr lang="en-IN" i="1" dirty="0" err="1" smtClean="0">
                <a:solidFill>
                  <a:schemeClr val="tx1"/>
                </a:solidFill>
                <a:latin typeface="Cambria" pitchFamily="18" charset="0"/>
              </a:rPr>
              <a:t>Indiabulls</a:t>
            </a:r>
            <a:r>
              <a:rPr lang="en-IN" i="1" dirty="0" smtClean="0">
                <a:solidFill>
                  <a:schemeClr val="tx1"/>
                </a:solidFill>
                <a:latin typeface="Cambria" pitchFamily="18" charset="0"/>
              </a:rPr>
              <a:t> Housing Finance Ltd. v/s M/s Forging </a:t>
            </a:r>
            <a:r>
              <a:rPr lang="en-IN" i="1" dirty="0" err="1" smtClean="0">
                <a:solidFill>
                  <a:schemeClr val="tx1"/>
                </a:solidFill>
                <a:latin typeface="Cambria" pitchFamily="18" charset="0"/>
              </a:rPr>
              <a:t>pvt</a:t>
            </a:r>
            <a:r>
              <a:rPr lang="en-IN" i="1" dirty="0" smtClean="0">
                <a:solidFill>
                  <a:schemeClr val="tx1"/>
                </a:solidFill>
                <a:latin typeface="Cambria" pitchFamily="18" charset="0"/>
              </a:rPr>
              <a:t>. Ltd.; NCLT, New Delhi Principal Bench]</a:t>
            </a:r>
          </a:p>
          <a:p>
            <a:pPr algn="just">
              <a:buFont typeface="Wingdings" pitchFamily="2" charset="2"/>
              <a:buChar char="q"/>
            </a:pPr>
            <a:r>
              <a:rPr lang="en-IN" dirty="0" smtClean="0">
                <a:solidFill>
                  <a:schemeClr val="tx1"/>
                </a:solidFill>
                <a:latin typeface="Cambria" pitchFamily="18" charset="0"/>
              </a:rPr>
              <a:t>NCLAT had set aside the observations made by the Adjudicating Authority against RP as those were uncalled for stating and held that </a:t>
            </a:r>
            <a:r>
              <a:rPr lang="en-IN" b="1" dirty="0" smtClean="0">
                <a:solidFill>
                  <a:schemeClr val="tx1"/>
                </a:solidFill>
                <a:latin typeface="Cambria" pitchFamily="18" charset="0"/>
              </a:rPr>
              <a:t>“The Insolvency and Bankruptcy Code, 2016” being a new Code, every person dealing with the subject including RP’s, Liquidators, Lawyers, AA and even the members of Appellate Tribunal are trying to understand the provisions of Law</a:t>
            </a:r>
            <a:r>
              <a:rPr lang="en-IN" i="1" dirty="0" smtClean="0">
                <a:solidFill>
                  <a:schemeClr val="tx1"/>
                </a:solidFill>
                <a:latin typeface="Cambria" pitchFamily="18" charset="0"/>
              </a:rPr>
              <a:t>. [</a:t>
            </a:r>
            <a:r>
              <a:rPr lang="en-IN" i="1" dirty="0" err="1" smtClean="0">
                <a:solidFill>
                  <a:schemeClr val="tx1"/>
                </a:solidFill>
                <a:latin typeface="Cambria" pitchFamily="18" charset="0"/>
              </a:rPr>
              <a:t>Jitendra</a:t>
            </a:r>
            <a:r>
              <a:rPr lang="en-IN" i="1" dirty="0" smtClean="0">
                <a:solidFill>
                  <a:schemeClr val="tx1"/>
                </a:solidFill>
                <a:latin typeface="Cambria" pitchFamily="18" charset="0"/>
              </a:rPr>
              <a:t> Kumar Jain; NCLAT, New Delhi]</a:t>
            </a:r>
            <a:endParaRPr lang="en-IN" dirty="0" smtClean="0">
              <a:solidFill>
                <a:schemeClr val="tx1"/>
              </a:solidFill>
              <a:latin typeface="Cambria" pitchFamily="18" charset="0"/>
            </a:endParaRPr>
          </a:p>
          <a:p>
            <a:pPr algn="just">
              <a:buFont typeface="Wingdings" pitchFamily="2" charset="2"/>
              <a:buChar char="q"/>
            </a:pPr>
            <a:endParaRPr lang="en-IN" dirty="0" smtClean="0"/>
          </a:p>
          <a:p>
            <a:pPr algn="just">
              <a:buFont typeface="Wingdings" pitchFamily="2" charset="2"/>
              <a:buChar char="q"/>
            </a:pPr>
            <a:endParaRPr lang="en-IN" b="1" i="1" dirty="0"/>
          </a:p>
        </p:txBody>
      </p:sp>
      <p:sp>
        <p:nvSpPr>
          <p:cNvPr id="11" name="Footer Placeholder 6"/>
          <p:cNvSpPr>
            <a:spLocks noGrp="1"/>
          </p:cNvSpPr>
          <p:nvPr>
            <p:ph type="ftr" sz="quarter" idx="11"/>
          </p:nvPr>
        </p:nvSpPr>
        <p:spPr>
          <a:xfrm rot="16200000">
            <a:off x="9556570" y="3643766"/>
            <a:ext cx="4386943" cy="365125"/>
          </a:xfrm>
        </p:spPr>
        <p:txBody>
          <a:bodyPr vert="horz" lIns="91440" tIns="45720" rIns="91440" bIns="45720" rtlCol="0" anchor="ctr"/>
          <a:lstStyle/>
          <a:p>
            <a:r>
              <a:rPr lang="en-US" sz="1600" b="1" dirty="0" smtClean="0">
                <a:latin typeface="Cambria" panose="02040503050406030204" pitchFamily="18" charset="0"/>
              </a:rPr>
              <a:t>ICSI Institute of Insolvency Professionals</a:t>
            </a:r>
            <a:endParaRPr lang="en-US" sz="1600" b="1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latin typeface="Cambria" pitchFamily="18" charset="0"/>
              </a:rPr>
              <a:t>Regulatory mandates for IPAs and the Journey of ICSI </a:t>
            </a:r>
            <a:r>
              <a:rPr lang="en-IN" dirty="0" smtClean="0">
                <a:latin typeface="Cambria" pitchFamily="18" charset="0"/>
              </a:rPr>
              <a:t>IIP</a:t>
            </a:r>
            <a:endParaRPr lang="en-IN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1882" y="2369127"/>
            <a:ext cx="9509047" cy="3687289"/>
          </a:xfrm>
        </p:spPr>
        <p:txBody>
          <a:bodyPr>
            <a:normAutofit/>
          </a:bodyPr>
          <a:lstStyle/>
          <a:p>
            <a:pPr algn="just"/>
            <a:r>
              <a:rPr lang="en-IN" dirty="0" smtClean="0">
                <a:solidFill>
                  <a:schemeClr val="tx1"/>
                </a:solidFill>
                <a:latin typeface="Cambria" pitchFamily="18" charset="0"/>
              </a:rPr>
              <a:t>IPAs are to </a:t>
            </a:r>
            <a:r>
              <a:rPr lang="en-IN" b="1" dirty="0" err="1" smtClean="0">
                <a:solidFill>
                  <a:schemeClr val="tx1"/>
                </a:solidFill>
                <a:latin typeface="Cambria" pitchFamily="18" charset="0"/>
              </a:rPr>
              <a:t>enroll</a:t>
            </a:r>
            <a:r>
              <a:rPr lang="en-IN" b="1" dirty="0" smtClean="0">
                <a:solidFill>
                  <a:schemeClr val="tx1"/>
                </a:solidFill>
                <a:latin typeface="Cambria" pitchFamily="18" charset="0"/>
              </a:rPr>
              <a:t>, educate, develop, monitor and </a:t>
            </a:r>
            <a:r>
              <a:rPr lang="en-IN" b="1" dirty="0" smtClean="0">
                <a:solidFill>
                  <a:schemeClr val="tx1"/>
                </a:solidFill>
                <a:latin typeface="Cambria" pitchFamily="18" charset="0"/>
              </a:rPr>
              <a:t>regulate</a:t>
            </a:r>
            <a:r>
              <a:rPr lang="en-IN" b="1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IN" dirty="0" smtClean="0">
                <a:solidFill>
                  <a:schemeClr val="tx1"/>
                </a:solidFill>
                <a:latin typeface="Cambria" pitchFamily="18" charset="0"/>
              </a:rPr>
              <a:t>the insolvency professionals.</a:t>
            </a:r>
          </a:p>
          <a:p>
            <a:pPr algn="just"/>
            <a:r>
              <a:rPr lang="en-IN" dirty="0" smtClean="0">
                <a:solidFill>
                  <a:schemeClr val="tx1"/>
                </a:solidFill>
                <a:latin typeface="Cambria" pitchFamily="18" charset="0"/>
              </a:rPr>
              <a:t>ICSI IIP has </a:t>
            </a:r>
            <a:r>
              <a:rPr lang="en-IN" dirty="0" smtClean="0">
                <a:solidFill>
                  <a:schemeClr val="tx1"/>
                </a:solidFill>
                <a:latin typeface="Cambria" pitchFamily="18" charset="0"/>
              </a:rPr>
              <a:t>over </a:t>
            </a:r>
            <a:r>
              <a:rPr lang="en-IN" dirty="0" smtClean="0">
                <a:solidFill>
                  <a:schemeClr val="tx1"/>
                </a:solidFill>
                <a:latin typeface="Cambria" pitchFamily="18" charset="0"/>
              </a:rPr>
              <a:t>700 </a:t>
            </a:r>
            <a:r>
              <a:rPr lang="en-IN" dirty="0" smtClean="0">
                <a:solidFill>
                  <a:schemeClr val="tx1"/>
                </a:solidFill>
                <a:latin typeface="Cambria" pitchFamily="18" charset="0"/>
              </a:rPr>
              <a:t>members.</a:t>
            </a:r>
            <a:endParaRPr lang="en-IN" dirty="0" smtClean="0">
              <a:solidFill>
                <a:schemeClr val="tx1"/>
              </a:solidFill>
              <a:latin typeface="Cambria" pitchFamily="18" charset="0"/>
            </a:endParaRPr>
          </a:p>
          <a:p>
            <a:pPr algn="just"/>
            <a:r>
              <a:rPr lang="en-IN" dirty="0" smtClean="0">
                <a:solidFill>
                  <a:schemeClr val="tx1"/>
                </a:solidFill>
                <a:latin typeface="Cambria" pitchFamily="18" charset="0"/>
              </a:rPr>
              <a:t>The governing </a:t>
            </a:r>
            <a:r>
              <a:rPr lang="en-IN" dirty="0" smtClean="0">
                <a:solidFill>
                  <a:schemeClr val="tx1"/>
                </a:solidFill>
                <a:latin typeface="Cambria" pitchFamily="18" charset="0"/>
              </a:rPr>
              <a:t>Board </a:t>
            </a:r>
            <a:r>
              <a:rPr lang="en-IN" dirty="0" smtClean="0">
                <a:solidFill>
                  <a:schemeClr val="tx1"/>
                </a:solidFill>
                <a:latin typeface="Cambria" pitchFamily="18" charset="0"/>
              </a:rPr>
              <a:t>comprises </a:t>
            </a:r>
            <a:r>
              <a:rPr lang="en-IN" dirty="0" smtClean="0">
                <a:solidFill>
                  <a:schemeClr val="tx1"/>
                </a:solidFill>
                <a:latin typeface="Cambria" pitchFamily="18" charset="0"/>
              </a:rPr>
              <a:t>of </a:t>
            </a:r>
            <a:r>
              <a:rPr lang="en-IN" dirty="0" smtClean="0">
                <a:solidFill>
                  <a:schemeClr val="tx1"/>
                </a:solidFill>
                <a:latin typeface="Cambria" pitchFamily="18" charset="0"/>
              </a:rPr>
              <a:t>eminent Independent Directors.</a:t>
            </a:r>
            <a:endParaRPr lang="en-IN" dirty="0" smtClean="0">
              <a:solidFill>
                <a:schemeClr val="tx1"/>
              </a:solidFill>
              <a:latin typeface="Cambria" pitchFamily="18" charset="0"/>
            </a:endParaRPr>
          </a:p>
          <a:p>
            <a:pPr algn="just"/>
            <a:r>
              <a:rPr lang="en-IN" dirty="0" smtClean="0">
                <a:solidFill>
                  <a:schemeClr val="tx1"/>
                </a:solidFill>
                <a:latin typeface="Cambria" pitchFamily="18" charset="0"/>
              </a:rPr>
              <a:t>It has </a:t>
            </a:r>
            <a:r>
              <a:rPr lang="en-IN" dirty="0" smtClean="0">
                <a:solidFill>
                  <a:schemeClr val="tx1"/>
                </a:solidFill>
                <a:latin typeface="Cambria" pitchFamily="18" charset="0"/>
              </a:rPr>
              <a:t>various committees: Monitoring, Disciplinary, Membership, </a:t>
            </a:r>
            <a:r>
              <a:rPr lang="en-IN" dirty="0" smtClean="0">
                <a:solidFill>
                  <a:schemeClr val="tx1"/>
                </a:solidFill>
                <a:latin typeface="Cambria" pitchFamily="18" charset="0"/>
              </a:rPr>
              <a:t>Grievance Redressel</a:t>
            </a:r>
            <a:r>
              <a:rPr lang="en-IN" dirty="0" smtClean="0">
                <a:solidFill>
                  <a:schemeClr val="tx1"/>
                </a:solidFill>
                <a:latin typeface="Cambria" pitchFamily="18" charset="0"/>
              </a:rPr>
              <a:t>, </a:t>
            </a:r>
            <a:r>
              <a:rPr lang="en-IN" dirty="0" smtClean="0">
                <a:solidFill>
                  <a:schemeClr val="tx1"/>
                </a:solidFill>
                <a:latin typeface="Cambria" pitchFamily="18" charset="0"/>
              </a:rPr>
              <a:t>Advisory, </a:t>
            </a:r>
            <a:r>
              <a:rPr lang="en-IN" dirty="0" err="1" smtClean="0">
                <a:solidFill>
                  <a:schemeClr val="tx1"/>
                </a:solidFill>
                <a:latin typeface="Cambria" pitchFamily="18" charset="0"/>
              </a:rPr>
              <a:t>Appelant</a:t>
            </a:r>
            <a:r>
              <a:rPr lang="en-IN" dirty="0" smtClean="0">
                <a:solidFill>
                  <a:schemeClr val="tx1"/>
                </a:solidFill>
                <a:latin typeface="Cambria" pitchFamily="18" charset="0"/>
              </a:rPr>
              <a:t> Panel.</a:t>
            </a:r>
          </a:p>
          <a:p>
            <a:pPr algn="just">
              <a:buNone/>
            </a:pPr>
            <a:endParaRPr lang="en-IN" dirty="0" smtClean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5" name="Footer Placeholder 6"/>
          <p:cNvSpPr>
            <a:spLocks noGrp="1"/>
          </p:cNvSpPr>
          <p:nvPr>
            <p:ph type="ftr" sz="quarter" idx="11"/>
          </p:nvPr>
        </p:nvSpPr>
        <p:spPr>
          <a:xfrm rot="16200000">
            <a:off x="9556570" y="3643766"/>
            <a:ext cx="4386943" cy="365125"/>
          </a:xfrm>
        </p:spPr>
        <p:txBody>
          <a:bodyPr vert="horz" lIns="91440" tIns="45720" rIns="91440" bIns="45720" rtlCol="0" anchor="ctr"/>
          <a:lstStyle/>
          <a:p>
            <a:r>
              <a:rPr lang="en-US" sz="1600" b="1" dirty="0" smtClean="0">
                <a:latin typeface="Cambria" panose="02040503050406030204" pitchFamily="18" charset="0"/>
              </a:rPr>
              <a:t>ICSI Institute of Insolvency Professionals</a:t>
            </a:r>
            <a:endParaRPr lang="en-US" sz="1600" b="1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294198"/>
            <a:ext cx="9692640" cy="857708"/>
          </a:xfrm>
        </p:spPr>
        <p:txBody>
          <a:bodyPr>
            <a:normAutofit/>
          </a:bodyPr>
          <a:lstStyle/>
          <a:p>
            <a:r>
              <a:rPr lang="en-IN" sz="2800" dirty="0" smtClean="0">
                <a:latin typeface="Cambria" pitchFamily="18" charset="0"/>
              </a:rPr>
              <a:t>Regulatory mandates for IPAs and the Journey of ICSI IIP</a:t>
            </a: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0002" y="1407226"/>
            <a:ext cx="9568424" cy="4518562"/>
          </a:xfrm>
        </p:spPr>
        <p:txBody>
          <a:bodyPr>
            <a:noAutofit/>
          </a:bodyPr>
          <a:lstStyle/>
          <a:p>
            <a:pPr algn="just"/>
            <a:r>
              <a:rPr lang="en-IN" b="1" dirty="0" smtClean="0">
                <a:solidFill>
                  <a:schemeClr val="tx1"/>
                </a:solidFill>
                <a:latin typeface="Cambria" pitchFamily="18" charset="0"/>
              </a:rPr>
              <a:t>To build the capacities of </a:t>
            </a:r>
            <a:r>
              <a:rPr lang="en-IN" b="1" dirty="0" smtClean="0">
                <a:solidFill>
                  <a:schemeClr val="tx1"/>
                </a:solidFill>
                <a:latin typeface="Cambria" pitchFamily="18" charset="0"/>
              </a:rPr>
              <a:t>IPs:</a:t>
            </a:r>
            <a:endParaRPr lang="en-IN" b="1" dirty="0" smtClean="0">
              <a:solidFill>
                <a:schemeClr val="tx1"/>
              </a:solidFill>
              <a:latin typeface="Cambria" pitchFamily="18" charset="0"/>
            </a:endParaRPr>
          </a:p>
          <a:p>
            <a:pPr algn="just">
              <a:buNone/>
            </a:pPr>
            <a:r>
              <a:rPr lang="en-IN" dirty="0" smtClean="0">
                <a:solidFill>
                  <a:schemeClr val="tx1"/>
                </a:solidFill>
                <a:latin typeface="Cambria" pitchFamily="18" charset="0"/>
              </a:rPr>
              <a:t>		-	</a:t>
            </a:r>
            <a:r>
              <a:rPr lang="en-IN" b="1" dirty="0" smtClean="0">
                <a:solidFill>
                  <a:schemeClr val="tx1"/>
                </a:solidFill>
                <a:latin typeface="Cambria" pitchFamily="18" charset="0"/>
              </a:rPr>
              <a:t>Conducts training programmes</a:t>
            </a:r>
          </a:p>
          <a:p>
            <a:pPr algn="just">
              <a:buNone/>
            </a:pPr>
            <a:r>
              <a:rPr lang="en-IN" dirty="0" smtClean="0">
                <a:solidFill>
                  <a:schemeClr val="tx1"/>
                </a:solidFill>
                <a:latin typeface="Cambria" pitchFamily="18" charset="0"/>
              </a:rPr>
              <a:t>		-	</a:t>
            </a:r>
            <a:r>
              <a:rPr lang="en-IN" b="1" dirty="0" smtClean="0">
                <a:solidFill>
                  <a:schemeClr val="tx1"/>
                </a:solidFill>
                <a:latin typeface="Cambria" pitchFamily="18" charset="0"/>
              </a:rPr>
              <a:t>Intensive training </a:t>
            </a:r>
            <a:r>
              <a:rPr lang="en-IN" b="1" dirty="0" smtClean="0">
                <a:solidFill>
                  <a:schemeClr val="tx1"/>
                </a:solidFill>
                <a:latin typeface="Cambria" pitchFamily="18" charset="0"/>
              </a:rPr>
              <a:t>workshops</a:t>
            </a:r>
          </a:p>
          <a:p>
            <a:pPr algn="just">
              <a:buNone/>
            </a:pPr>
            <a:r>
              <a:rPr lang="en-IN" b="1" dirty="0" smtClean="0">
                <a:solidFill>
                  <a:schemeClr val="tx1"/>
                </a:solidFill>
                <a:latin typeface="Cambria" pitchFamily="18" charset="0"/>
              </a:rPr>
              <a:t>		-	Certificate Programs</a:t>
            </a:r>
            <a:endParaRPr lang="en-IN" b="1" dirty="0" smtClean="0">
              <a:solidFill>
                <a:schemeClr val="tx1"/>
              </a:solidFill>
              <a:latin typeface="Cambria" pitchFamily="18" charset="0"/>
            </a:endParaRPr>
          </a:p>
          <a:p>
            <a:pPr algn="just">
              <a:buNone/>
            </a:pPr>
            <a:r>
              <a:rPr lang="en-IN" dirty="0" smtClean="0">
                <a:solidFill>
                  <a:schemeClr val="tx1"/>
                </a:solidFill>
                <a:latin typeface="Cambria" pitchFamily="18" charset="0"/>
              </a:rPr>
              <a:t>		-	</a:t>
            </a:r>
            <a:r>
              <a:rPr lang="en-IN" b="1" dirty="0" smtClean="0">
                <a:solidFill>
                  <a:schemeClr val="tx1"/>
                </a:solidFill>
                <a:latin typeface="Cambria" pitchFamily="18" charset="0"/>
              </a:rPr>
              <a:t>50 hours pre registration training program</a:t>
            </a:r>
          </a:p>
          <a:p>
            <a:pPr algn="just">
              <a:buNone/>
            </a:pPr>
            <a:r>
              <a:rPr lang="en-IN" dirty="0" smtClean="0">
                <a:solidFill>
                  <a:schemeClr val="tx1"/>
                </a:solidFill>
                <a:latin typeface="Cambria" pitchFamily="18" charset="0"/>
              </a:rPr>
              <a:t>		-	</a:t>
            </a:r>
            <a:r>
              <a:rPr lang="en-IN" b="1" dirty="0" smtClean="0">
                <a:solidFill>
                  <a:schemeClr val="tx1"/>
                </a:solidFill>
                <a:latin typeface="Cambria" pitchFamily="18" charset="0"/>
              </a:rPr>
              <a:t>Webinars</a:t>
            </a:r>
          </a:p>
          <a:p>
            <a:pPr algn="just">
              <a:buNone/>
            </a:pPr>
            <a:r>
              <a:rPr lang="en-IN" b="1" dirty="0" smtClean="0">
                <a:solidFill>
                  <a:schemeClr val="tx1"/>
                </a:solidFill>
                <a:latin typeface="Cambria" pitchFamily="18" charset="0"/>
              </a:rPr>
              <a:t>		-	</a:t>
            </a:r>
            <a:r>
              <a:rPr lang="en-IN" dirty="0" smtClean="0">
                <a:solidFill>
                  <a:schemeClr val="tx1"/>
                </a:solidFill>
                <a:latin typeface="Cambria" pitchFamily="18" charset="0"/>
              </a:rPr>
              <a:t> First Organisation to bring out </a:t>
            </a:r>
            <a:r>
              <a:rPr lang="en-IN" b="1" dirty="0" smtClean="0">
                <a:solidFill>
                  <a:schemeClr val="tx1"/>
                </a:solidFill>
                <a:latin typeface="Cambria" pitchFamily="18" charset="0"/>
              </a:rPr>
              <a:t>Monthly Journal</a:t>
            </a:r>
          </a:p>
          <a:p>
            <a:pPr algn="just">
              <a:buNone/>
            </a:pPr>
            <a:r>
              <a:rPr lang="en-IN" b="1" dirty="0" smtClean="0">
                <a:solidFill>
                  <a:schemeClr val="tx1"/>
                </a:solidFill>
                <a:latin typeface="Cambria" pitchFamily="18" charset="0"/>
              </a:rPr>
              <a:t>		-	Regular knowledge updates</a:t>
            </a:r>
          </a:p>
          <a:p>
            <a:pPr algn="just">
              <a:buNone/>
            </a:pPr>
            <a:endParaRPr lang="en-IN" dirty="0" smtClean="0">
              <a:solidFill>
                <a:schemeClr val="tx1"/>
              </a:solidFill>
              <a:latin typeface="Cambria" pitchFamily="18" charset="0"/>
            </a:endParaRPr>
          </a:p>
          <a:p>
            <a:endParaRPr lang="en-IN" sz="1800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5" name="Footer Placeholder 6"/>
          <p:cNvSpPr>
            <a:spLocks noGrp="1"/>
          </p:cNvSpPr>
          <p:nvPr>
            <p:ph type="ftr" sz="quarter" idx="11"/>
          </p:nvPr>
        </p:nvSpPr>
        <p:spPr>
          <a:xfrm rot="16200000">
            <a:off x="9556570" y="3643766"/>
            <a:ext cx="4386943" cy="365125"/>
          </a:xfrm>
        </p:spPr>
        <p:txBody>
          <a:bodyPr vert="horz" lIns="91440" tIns="45720" rIns="91440" bIns="45720" rtlCol="0" anchor="ctr"/>
          <a:lstStyle/>
          <a:p>
            <a:r>
              <a:rPr lang="en-US" sz="1600" b="1" dirty="0" smtClean="0">
                <a:latin typeface="Cambria" panose="02040503050406030204" pitchFamily="18" charset="0"/>
              </a:rPr>
              <a:t>ICSI Institute of Insolvency Professionals</a:t>
            </a:r>
            <a:endParaRPr lang="en-US" sz="1600" b="1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294198"/>
            <a:ext cx="9692640" cy="857708"/>
          </a:xfrm>
        </p:spPr>
        <p:txBody>
          <a:bodyPr>
            <a:normAutofit/>
          </a:bodyPr>
          <a:lstStyle/>
          <a:p>
            <a:r>
              <a:rPr lang="en-IN" sz="2800" dirty="0" smtClean="0">
                <a:latin typeface="Cambria" pitchFamily="18" charset="0"/>
              </a:rPr>
              <a:t>Regulatory mandates for IPAs and the Journey of ICSI IIP</a:t>
            </a: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2501" y="1828800"/>
            <a:ext cx="9568424" cy="4251366"/>
          </a:xfrm>
        </p:spPr>
        <p:txBody>
          <a:bodyPr>
            <a:noAutofit/>
          </a:bodyPr>
          <a:lstStyle/>
          <a:p>
            <a:pPr algn="just"/>
            <a:r>
              <a:rPr lang="en-IN" sz="1800" b="1" dirty="0" smtClean="0">
                <a:solidFill>
                  <a:schemeClr val="tx1"/>
                </a:solidFill>
                <a:latin typeface="Cambria" pitchFamily="18" charset="0"/>
              </a:rPr>
              <a:t>To build the capacities of </a:t>
            </a:r>
            <a:r>
              <a:rPr lang="en-IN" sz="1800" b="1" dirty="0" smtClean="0">
                <a:solidFill>
                  <a:schemeClr val="tx1"/>
                </a:solidFill>
                <a:latin typeface="Cambria" pitchFamily="18" charset="0"/>
              </a:rPr>
              <a:t>IPs:</a:t>
            </a:r>
            <a:endParaRPr lang="en-IN" sz="1800" b="1" dirty="0" smtClean="0">
              <a:solidFill>
                <a:schemeClr val="tx1"/>
              </a:solidFill>
              <a:latin typeface="Cambria" pitchFamily="18" charset="0"/>
            </a:endParaRPr>
          </a:p>
          <a:p>
            <a:pPr algn="just">
              <a:buNone/>
            </a:pPr>
            <a:r>
              <a:rPr lang="en-IN" sz="1800" dirty="0" smtClean="0">
                <a:solidFill>
                  <a:schemeClr val="tx1"/>
                </a:solidFill>
                <a:latin typeface="Cambria" pitchFamily="18" charset="0"/>
              </a:rPr>
              <a:t>		-	</a:t>
            </a:r>
            <a:r>
              <a:rPr lang="en-IN" sz="1800" b="1" dirty="0" smtClean="0">
                <a:solidFill>
                  <a:schemeClr val="tx1"/>
                </a:solidFill>
                <a:latin typeface="Cambria" pitchFamily="18" charset="0"/>
              </a:rPr>
              <a:t>Publications</a:t>
            </a:r>
            <a:r>
              <a:rPr lang="en-IN" sz="1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endParaRPr lang="en-IN" sz="1800" dirty="0" smtClean="0">
              <a:solidFill>
                <a:schemeClr val="tx1"/>
              </a:solidFill>
              <a:latin typeface="Cambria" pitchFamily="18" charset="0"/>
            </a:endParaRPr>
          </a:p>
          <a:p>
            <a:pPr algn="just">
              <a:buNone/>
            </a:pPr>
            <a:r>
              <a:rPr lang="en-IN" sz="1800" dirty="0" smtClean="0">
                <a:solidFill>
                  <a:schemeClr val="tx1"/>
                </a:solidFill>
                <a:latin typeface="Cambria" pitchFamily="18" charset="0"/>
              </a:rPr>
              <a:t>	</a:t>
            </a:r>
            <a:r>
              <a:rPr lang="en-IN" sz="1800" dirty="0" smtClean="0">
                <a:solidFill>
                  <a:schemeClr val="tx1"/>
                </a:solidFill>
                <a:latin typeface="Cambria" pitchFamily="18" charset="0"/>
              </a:rPr>
              <a:t>		-	Case Law </a:t>
            </a:r>
            <a:r>
              <a:rPr lang="en-IN" sz="1800" dirty="0" err="1" smtClean="0">
                <a:solidFill>
                  <a:schemeClr val="tx1"/>
                </a:solidFill>
                <a:latin typeface="Cambria" pitchFamily="18" charset="0"/>
              </a:rPr>
              <a:t>Compeddium</a:t>
            </a:r>
            <a:r>
              <a:rPr lang="en-IN" sz="1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endParaRPr lang="en-IN" sz="1800" dirty="0" smtClean="0">
              <a:solidFill>
                <a:schemeClr val="tx1"/>
              </a:solidFill>
              <a:latin typeface="Cambria" pitchFamily="18" charset="0"/>
            </a:endParaRPr>
          </a:p>
          <a:p>
            <a:pPr algn="just">
              <a:buNone/>
            </a:pPr>
            <a:r>
              <a:rPr lang="en-IN" sz="1800" dirty="0" smtClean="0">
                <a:solidFill>
                  <a:schemeClr val="tx1"/>
                </a:solidFill>
                <a:latin typeface="Cambria" pitchFamily="18" charset="0"/>
              </a:rPr>
              <a:t>	</a:t>
            </a:r>
            <a:r>
              <a:rPr lang="en-IN" sz="1800" dirty="0" smtClean="0">
                <a:solidFill>
                  <a:schemeClr val="tx1"/>
                </a:solidFill>
                <a:latin typeface="Cambria" pitchFamily="18" charset="0"/>
              </a:rPr>
              <a:t>		-	</a:t>
            </a:r>
            <a:r>
              <a:rPr lang="en-IN" sz="1800" spc="10" dirty="0" smtClean="0">
                <a:solidFill>
                  <a:schemeClr val="tx1"/>
                </a:solidFill>
                <a:latin typeface="Cambria" pitchFamily="18" charset="0"/>
              </a:rPr>
              <a:t>Judicial </a:t>
            </a:r>
            <a:r>
              <a:rPr lang="en-IN" sz="1800" spc="10" dirty="0" smtClean="0">
                <a:solidFill>
                  <a:schemeClr val="tx1"/>
                </a:solidFill>
                <a:latin typeface="Cambria" pitchFamily="18" charset="0"/>
              </a:rPr>
              <a:t>Pronouncements under the Code: An issue </a:t>
            </a:r>
            <a:r>
              <a:rPr lang="en-IN" sz="1800" spc="10" dirty="0" smtClean="0">
                <a:solidFill>
                  <a:schemeClr val="tx1"/>
                </a:solidFill>
                <a:latin typeface="Cambria" pitchFamily="18" charset="0"/>
              </a:rPr>
              <a:t>analysis</a:t>
            </a:r>
            <a:endParaRPr lang="en-IN" sz="1800" spc="10" dirty="0" smtClean="0">
              <a:solidFill>
                <a:schemeClr val="tx1"/>
              </a:solidFill>
              <a:latin typeface="Cambria" pitchFamily="18" charset="0"/>
            </a:endParaRPr>
          </a:p>
          <a:p>
            <a:pPr algn="just">
              <a:buNone/>
            </a:pPr>
            <a:r>
              <a:rPr lang="en-IN" sz="1800" dirty="0" smtClean="0">
                <a:solidFill>
                  <a:schemeClr val="tx1"/>
                </a:solidFill>
                <a:latin typeface="Cambria" pitchFamily="18" charset="0"/>
              </a:rPr>
              <a:t>			-	Practical </a:t>
            </a:r>
            <a:r>
              <a:rPr lang="en-IN" sz="1800" dirty="0" smtClean="0">
                <a:solidFill>
                  <a:schemeClr val="tx1"/>
                </a:solidFill>
                <a:latin typeface="Cambria" pitchFamily="18" charset="0"/>
              </a:rPr>
              <a:t>aspects of Insolvency Code (three editions have 	</a:t>
            </a:r>
            <a:r>
              <a:rPr lang="en-IN" sz="1800" dirty="0" smtClean="0">
                <a:solidFill>
                  <a:schemeClr val="tx1"/>
                </a:solidFill>
                <a:latin typeface="Cambria" pitchFamily="18" charset="0"/>
              </a:rPr>
              <a:t>			come </a:t>
            </a:r>
            <a:r>
              <a:rPr lang="en-IN" sz="1800" dirty="0" smtClean="0">
                <a:solidFill>
                  <a:schemeClr val="tx1"/>
                </a:solidFill>
                <a:latin typeface="Cambria" pitchFamily="18" charset="0"/>
              </a:rPr>
              <a:t>so far)</a:t>
            </a:r>
          </a:p>
          <a:p>
            <a:pPr algn="just">
              <a:buNone/>
            </a:pPr>
            <a:r>
              <a:rPr lang="en-IN" sz="1800" dirty="0" smtClean="0">
                <a:solidFill>
                  <a:schemeClr val="tx1"/>
                </a:solidFill>
                <a:latin typeface="Cambria" pitchFamily="18" charset="0"/>
              </a:rPr>
              <a:t>			-	Interim </a:t>
            </a:r>
            <a:r>
              <a:rPr lang="en-IN" sz="1800" dirty="0" smtClean="0">
                <a:solidFill>
                  <a:schemeClr val="tx1"/>
                </a:solidFill>
                <a:latin typeface="Cambria" pitchFamily="18" charset="0"/>
              </a:rPr>
              <a:t>Resolution Professional: A handbook (two </a:t>
            </a:r>
            <a:r>
              <a:rPr lang="en-IN" sz="1800" dirty="0" smtClean="0">
                <a:solidFill>
                  <a:schemeClr val="tx1"/>
                </a:solidFill>
                <a:latin typeface="Cambria" pitchFamily="18" charset="0"/>
              </a:rPr>
              <a:t>					editions have </a:t>
            </a:r>
            <a:r>
              <a:rPr lang="en-IN" sz="1800" dirty="0" smtClean="0">
                <a:solidFill>
                  <a:schemeClr val="tx1"/>
                </a:solidFill>
                <a:latin typeface="Cambria" pitchFamily="18" charset="0"/>
              </a:rPr>
              <a:t>come so </a:t>
            </a:r>
            <a:r>
              <a:rPr lang="en-IN" sz="1800" dirty="0" smtClean="0">
                <a:solidFill>
                  <a:schemeClr val="tx1"/>
                </a:solidFill>
                <a:latin typeface="Cambria" pitchFamily="18" charset="0"/>
              </a:rPr>
              <a:t>far</a:t>
            </a:r>
          </a:p>
          <a:p>
            <a:pPr algn="just">
              <a:buNone/>
            </a:pPr>
            <a:r>
              <a:rPr lang="en-IN" sz="1800" spc="10" dirty="0" smtClean="0">
                <a:solidFill>
                  <a:schemeClr val="tx1"/>
                </a:solidFill>
                <a:latin typeface="Cambria" pitchFamily="18" charset="0"/>
              </a:rPr>
              <a:t>	</a:t>
            </a:r>
            <a:r>
              <a:rPr lang="en-IN" sz="1800" spc="10" dirty="0" smtClean="0">
                <a:solidFill>
                  <a:schemeClr val="tx1"/>
                </a:solidFill>
                <a:latin typeface="Cambria" pitchFamily="18" charset="0"/>
              </a:rPr>
              <a:t>		-	Voluntary Liquidation: A handbook etc.</a:t>
            </a:r>
          </a:p>
          <a:p>
            <a:pPr algn="just"/>
            <a:endParaRPr lang="en-IN" sz="1800" dirty="0" smtClean="0">
              <a:solidFill>
                <a:schemeClr val="tx1"/>
              </a:solidFill>
              <a:latin typeface="Cambria" pitchFamily="18" charset="0"/>
            </a:endParaRPr>
          </a:p>
          <a:p>
            <a:pPr algn="just"/>
            <a:endParaRPr lang="en-IN" sz="1800" dirty="0" smtClean="0">
              <a:solidFill>
                <a:schemeClr val="tx1"/>
              </a:solidFill>
              <a:latin typeface="Cambria" pitchFamily="18" charset="0"/>
            </a:endParaRPr>
          </a:p>
          <a:p>
            <a:endParaRPr lang="en-IN" sz="1800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5" name="Footer Placeholder 6"/>
          <p:cNvSpPr>
            <a:spLocks noGrp="1"/>
          </p:cNvSpPr>
          <p:nvPr>
            <p:ph type="ftr" sz="quarter" idx="11"/>
          </p:nvPr>
        </p:nvSpPr>
        <p:spPr>
          <a:xfrm rot="16200000">
            <a:off x="9556570" y="3643766"/>
            <a:ext cx="4386943" cy="365125"/>
          </a:xfrm>
        </p:spPr>
        <p:txBody>
          <a:bodyPr vert="horz" lIns="91440" tIns="45720" rIns="91440" bIns="45720" rtlCol="0" anchor="ctr"/>
          <a:lstStyle/>
          <a:p>
            <a:r>
              <a:rPr lang="en-US" sz="1600" b="1" dirty="0" smtClean="0">
                <a:latin typeface="Cambria" panose="02040503050406030204" pitchFamily="18" charset="0"/>
              </a:rPr>
              <a:t>ICSI Institute of Insolvency Professionals</a:t>
            </a:r>
            <a:endParaRPr lang="en-US" sz="1600" b="1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latin typeface="Cambria" pitchFamily="18" charset="0"/>
              </a:rPr>
              <a:t>Regulatory mandates for IPAs and the Journey of ICSI IIP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9568424" cy="4351337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IN" b="1" dirty="0" smtClean="0">
                <a:solidFill>
                  <a:schemeClr val="tx1"/>
                </a:solidFill>
                <a:latin typeface="Cambria" pitchFamily="18" charset="0"/>
              </a:rPr>
              <a:t>Support by ICSI IIP in the development of the Code</a:t>
            </a:r>
            <a:r>
              <a:rPr lang="en-IN" dirty="0" smtClean="0">
                <a:solidFill>
                  <a:schemeClr val="tx1"/>
                </a:solidFill>
                <a:latin typeface="Cambria" pitchFamily="18" charset="0"/>
              </a:rPr>
              <a:t>: </a:t>
            </a:r>
          </a:p>
          <a:p>
            <a:pPr algn="just">
              <a:buNone/>
            </a:pPr>
            <a:r>
              <a:rPr lang="en-IN" dirty="0" smtClean="0">
                <a:solidFill>
                  <a:schemeClr val="tx1"/>
                </a:solidFill>
                <a:latin typeface="Cambria" pitchFamily="18" charset="0"/>
              </a:rPr>
              <a:t>	</a:t>
            </a:r>
            <a:r>
              <a:rPr lang="en-IN" dirty="0" smtClean="0">
                <a:solidFill>
                  <a:schemeClr val="tx1"/>
                </a:solidFill>
                <a:latin typeface="Cambria" pitchFamily="18" charset="0"/>
              </a:rPr>
              <a:t>	-	to </a:t>
            </a:r>
            <a:r>
              <a:rPr lang="en-IN" dirty="0" smtClean="0">
                <a:solidFill>
                  <a:schemeClr val="tx1"/>
                </a:solidFill>
                <a:latin typeface="Cambria" pitchFamily="18" charset="0"/>
              </a:rPr>
              <a:t>the working groups involved in the development of </a:t>
            </a:r>
            <a:r>
              <a:rPr lang="en-IN" b="1" dirty="0" smtClean="0">
                <a:solidFill>
                  <a:schemeClr val="tx1"/>
                </a:solidFill>
                <a:latin typeface="Cambria" pitchFamily="18" charset="0"/>
              </a:rPr>
              <a:t>delegated </a:t>
            </a:r>
            <a:r>
              <a:rPr lang="en-IN" b="1" dirty="0" smtClean="0">
                <a:solidFill>
                  <a:schemeClr val="tx1"/>
                </a:solidFill>
                <a:latin typeface="Cambria" pitchFamily="18" charset="0"/>
              </a:rPr>
              <a:t>			legislations</a:t>
            </a:r>
            <a:r>
              <a:rPr lang="en-IN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IN" dirty="0" smtClean="0">
                <a:solidFill>
                  <a:schemeClr val="tx1"/>
                </a:solidFill>
                <a:latin typeface="Cambria" pitchFamily="18" charset="0"/>
              </a:rPr>
              <a:t>under the Code </a:t>
            </a:r>
            <a:endParaRPr lang="en-IN" dirty="0" smtClean="0">
              <a:solidFill>
                <a:schemeClr val="tx1"/>
              </a:solidFill>
              <a:latin typeface="Cambria" pitchFamily="18" charset="0"/>
            </a:endParaRPr>
          </a:p>
          <a:p>
            <a:pPr algn="just">
              <a:buNone/>
            </a:pPr>
            <a:r>
              <a:rPr lang="en-IN" b="1" dirty="0" smtClean="0">
                <a:solidFill>
                  <a:schemeClr val="tx1"/>
                </a:solidFill>
                <a:latin typeface="Cambria" pitchFamily="18" charset="0"/>
              </a:rPr>
              <a:t>	</a:t>
            </a:r>
            <a:r>
              <a:rPr lang="en-IN" b="1" dirty="0" smtClean="0">
                <a:solidFill>
                  <a:schemeClr val="tx1"/>
                </a:solidFill>
                <a:latin typeface="Cambria" pitchFamily="18" charset="0"/>
              </a:rPr>
              <a:t>	-	to Insolvency Law Committee</a:t>
            </a:r>
            <a:r>
              <a:rPr lang="en-IN" dirty="0" smtClean="0">
                <a:solidFill>
                  <a:schemeClr val="tx1"/>
                </a:solidFill>
                <a:latin typeface="Cambria" pitchFamily="18" charset="0"/>
              </a:rPr>
              <a:t> in terms of making suggestions for 			various 	amendments in the code taking into consideration the 			difficulties being faced by IPs at ground level.</a:t>
            </a:r>
          </a:p>
          <a:p>
            <a:pPr algn="just">
              <a:buNone/>
            </a:pPr>
            <a:r>
              <a:rPr lang="en-IN" dirty="0" smtClean="0">
                <a:solidFill>
                  <a:schemeClr val="tx1"/>
                </a:solidFill>
                <a:latin typeface="Cambria" pitchFamily="18" charset="0"/>
              </a:rPr>
              <a:t>	</a:t>
            </a:r>
            <a:r>
              <a:rPr lang="en-IN" dirty="0" smtClean="0">
                <a:solidFill>
                  <a:schemeClr val="tx1"/>
                </a:solidFill>
                <a:latin typeface="Cambria" pitchFamily="18" charset="0"/>
              </a:rPr>
              <a:t>	-	to IBBI in terms of inputs to the </a:t>
            </a:r>
            <a:r>
              <a:rPr lang="en-IN" b="1" dirty="0" smtClean="0">
                <a:solidFill>
                  <a:schemeClr val="tx1"/>
                </a:solidFill>
                <a:latin typeface="Cambria" pitchFamily="18" charset="0"/>
              </a:rPr>
              <a:t>advisory committees of IBBI</a:t>
            </a:r>
            <a:r>
              <a:rPr lang="en-IN" dirty="0" smtClean="0">
                <a:solidFill>
                  <a:schemeClr val="tx1"/>
                </a:solidFill>
                <a:latin typeface="Cambria" pitchFamily="18" charset="0"/>
              </a:rPr>
              <a:t>, 	</a:t>
            </a:r>
            <a:r>
              <a:rPr lang="en-IN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IN" dirty="0" smtClean="0">
                <a:solidFill>
                  <a:schemeClr val="tx1"/>
                </a:solidFill>
                <a:latin typeface="Cambria" pitchFamily="18" charset="0"/>
              </a:rPr>
              <a:t>		International best practices on monitoring,  Cost of CIRP, Fees to RP, 			treatment of contingent Liabilities in a Resolution Plan, Inputs on 			revision of Limited Insolvency Examination, Graduate Insolvency 			Program.</a:t>
            </a:r>
          </a:p>
          <a:p>
            <a:pPr algn="just">
              <a:buNone/>
            </a:pPr>
            <a:r>
              <a:rPr lang="en-IN" dirty="0" smtClean="0">
                <a:solidFill>
                  <a:schemeClr val="tx1"/>
                </a:solidFill>
                <a:latin typeface="Cambria" pitchFamily="18" charset="0"/>
              </a:rPr>
              <a:t>	</a:t>
            </a:r>
            <a:r>
              <a:rPr lang="en-IN" dirty="0" smtClean="0">
                <a:solidFill>
                  <a:schemeClr val="tx1"/>
                </a:solidFill>
                <a:latin typeface="Cambria" pitchFamily="18" charset="0"/>
              </a:rPr>
              <a:t>	-	</a:t>
            </a:r>
            <a:r>
              <a:rPr lang="en-IN" b="1" dirty="0" smtClean="0">
                <a:solidFill>
                  <a:schemeClr val="tx1"/>
                </a:solidFill>
                <a:latin typeface="Cambria" pitchFamily="18" charset="0"/>
              </a:rPr>
              <a:t>MCA/IBBI</a:t>
            </a:r>
            <a:r>
              <a:rPr lang="en-IN" dirty="0" smtClean="0">
                <a:solidFill>
                  <a:schemeClr val="tx1"/>
                </a:solidFill>
                <a:latin typeface="Cambria" pitchFamily="18" charset="0"/>
              </a:rPr>
              <a:t> on conducting roundtables of stakeholders on matters 			including individual insolvency regulations, Provisions of Cross 			Border Insolvency under IBC, amendments to the Code.</a:t>
            </a:r>
          </a:p>
          <a:p>
            <a:pPr algn="just"/>
            <a:endParaRPr lang="en-IN" dirty="0" smtClean="0">
              <a:solidFill>
                <a:schemeClr val="tx1"/>
              </a:solidFill>
              <a:latin typeface="Cambria" pitchFamily="18" charset="0"/>
            </a:endParaRPr>
          </a:p>
          <a:p>
            <a:endParaRPr lang="en-IN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5" name="Footer Placeholder 6"/>
          <p:cNvSpPr>
            <a:spLocks noGrp="1"/>
          </p:cNvSpPr>
          <p:nvPr>
            <p:ph type="ftr" sz="quarter" idx="11"/>
          </p:nvPr>
        </p:nvSpPr>
        <p:spPr>
          <a:xfrm rot="16200000">
            <a:off x="9556570" y="3643766"/>
            <a:ext cx="4386943" cy="365125"/>
          </a:xfrm>
        </p:spPr>
        <p:txBody>
          <a:bodyPr vert="horz" lIns="91440" tIns="45720" rIns="91440" bIns="45720" rtlCol="0" anchor="ctr"/>
          <a:lstStyle/>
          <a:p>
            <a:r>
              <a:rPr lang="en-US" sz="1600" b="1" dirty="0" smtClean="0">
                <a:latin typeface="Cambria" panose="02040503050406030204" pitchFamily="18" charset="0"/>
              </a:rPr>
              <a:t>ICSI Institute of Insolvency Professionals</a:t>
            </a:r>
            <a:endParaRPr lang="en-US" sz="1600" b="1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>
              <a:buNone/>
            </a:pPr>
            <a:endParaRPr lang="en-IN" sz="6000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en-IN" sz="7200" b="1" u="sng" dirty="0" smtClean="0">
                <a:solidFill>
                  <a:srgbClr val="002060"/>
                </a:solidFill>
              </a:rPr>
              <a:t>THANK YOU !</a:t>
            </a:r>
            <a:endParaRPr lang="en-IN" sz="7200" b="1" u="sng" dirty="0">
              <a:solidFill>
                <a:srgbClr val="002060"/>
              </a:solidFill>
            </a:endParaRPr>
          </a:p>
        </p:txBody>
      </p:sp>
      <p:sp>
        <p:nvSpPr>
          <p:cNvPr id="5" name="Footer Placeholder 6"/>
          <p:cNvSpPr>
            <a:spLocks noGrp="1"/>
          </p:cNvSpPr>
          <p:nvPr>
            <p:ph type="ftr" sz="quarter" idx="11"/>
          </p:nvPr>
        </p:nvSpPr>
        <p:spPr>
          <a:xfrm rot="16200000">
            <a:off x="9556570" y="3643766"/>
            <a:ext cx="4386943" cy="365125"/>
          </a:xfrm>
        </p:spPr>
        <p:txBody>
          <a:bodyPr vert="horz" lIns="91440" tIns="45720" rIns="91440" bIns="45720" rtlCol="0" anchor="ctr"/>
          <a:lstStyle/>
          <a:p>
            <a:r>
              <a:rPr lang="en-US" sz="1600" b="1" dirty="0" smtClean="0">
                <a:latin typeface="Cambria" panose="02040503050406030204" pitchFamily="18" charset="0"/>
              </a:rPr>
              <a:t>ICSI Institute of Insolvency Professionals</a:t>
            </a:r>
            <a:endParaRPr lang="en-US" sz="1600" b="1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95082" y="294199"/>
            <a:ext cx="9870142" cy="727080"/>
          </a:xfrm>
          <a:noFill/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 algn="ctr"/>
            <a:r>
              <a:rPr lang="en-IN" sz="4000" u="sng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anose="02040503050406030204" pitchFamily="18" charset="0"/>
              </a:rPr>
              <a:t>IBC – THE GENESIS</a:t>
            </a:r>
            <a:endParaRPr lang="en-IN" sz="4000" u="sng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mbria" panose="02040503050406030204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96389" y="1267096"/>
          <a:ext cx="10476411" cy="54449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33179"/>
                <a:gridCol w="2843232"/>
              </a:tblGrid>
              <a:tr h="2596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 dirty="0">
                          <a:latin typeface="Cambria" pitchFamily="18" charset="0"/>
                          <a:ea typeface="Calibri"/>
                          <a:cs typeface="Times New Roman"/>
                        </a:rPr>
                        <a:t>Particulars</a:t>
                      </a:r>
                      <a:endParaRPr lang="en-IN" sz="11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 dirty="0">
                          <a:latin typeface="Cambria" pitchFamily="18" charset="0"/>
                          <a:ea typeface="Calibri"/>
                          <a:cs typeface="Times New Roman"/>
                        </a:rPr>
                        <a:t>Data</a:t>
                      </a:r>
                      <a:endParaRPr lang="en-IN" sz="11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08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Constitution of BLRC</a:t>
                      </a:r>
                      <a:endParaRPr lang="en-IN" sz="2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600" kern="120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2014</a:t>
                      </a:r>
                      <a:endParaRPr lang="en-IN" sz="2600" kern="1200" dirty="0">
                        <a:solidFill>
                          <a:schemeClr val="dk1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580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600" dirty="0" smtClean="0">
                          <a:latin typeface="Cambria" pitchFamily="18" charset="0"/>
                          <a:ea typeface="Calibri"/>
                          <a:cs typeface="Times New Roman"/>
                        </a:rPr>
                        <a:t>Date of enactment of</a:t>
                      </a:r>
                      <a:r>
                        <a:rPr lang="en-IN" sz="2600" baseline="0" dirty="0" smtClean="0">
                          <a:latin typeface="Cambria" pitchFamily="18" charset="0"/>
                          <a:ea typeface="Calibri"/>
                          <a:cs typeface="Times New Roman"/>
                        </a:rPr>
                        <a:t> the Code</a:t>
                      </a:r>
                      <a:endParaRPr lang="en-IN" sz="2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600" kern="120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May 28, 2016</a:t>
                      </a:r>
                      <a:endParaRPr lang="en-IN" sz="2600" kern="1200" dirty="0">
                        <a:solidFill>
                          <a:schemeClr val="dk1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580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600" dirty="0" smtClean="0">
                          <a:latin typeface="Cambria" pitchFamily="18" charset="0"/>
                          <a:ea typeface="Calibri"/>
                          <a:cs typeface="Times New Roman"/>
                        </a:rPr>
                        <a:t>Date of notification of CIRP </a:t>
                      </a:r>
                      <a:r>
                        <a:rPr lang="en-IN" sz="2600" dirty="0" smtClean="0">
                          <a:latin typeface="Cambria" pitchFamily="18" charset="0"/>
                          <a:ea typeface="Calibri"/>
                          <a:cs typeface="Times New Roman"/>
                        </a:rPr>
                        <a:t>Regulations, Regulations relating to IPs and IPAs</a:t>
                      </a:r>
                      <a:endParaRPr lang="en-IN" sz="2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600" kern="120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December 01,2016</a:t>
                      </a:r>
                      <a:endParaRPr lang="en-IN" sz="2600" kern="1200" dirty="0">
                        <a:solidFill>
                          <a:schemeClr val="dk1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58091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600" kern="120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Date of Commencement of Liquidation Regulations</a:t>
                      </a:r>
                      <a:endParaRPr lang="en-IN" sz="2600" kern="1200" dirty="0">
                        <a:solidFill>
                          <a:schemeClr val="dk1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IN" sz="2600" dirty="0" smtClean="0">
                          <a:latin typeface="Cambria" pitchFamily="18" charset="0"/>
                        </a:rPr>
                        <a:t>December,</a:t>
                      </a:r>
                      <a:r>
                        <a:rPr lang="en-IN" sz="2600" baseline="0" dirty="0" smtClean="0">
                          <a:latin typeface="Cambria" pitchFamily="18" charset="0"/>
                        </a:rPr>
                        <a:t> 15, 2016</a:t>
                      </a:r>
                      <a:endParaRPr lang="en-IN" sz="2600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658091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600" kern="1200" dirty="0">
                          <a:solidFill>
                            <a:schemeClr val="dk1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No. of Amendments to the Code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IN" sz="2600" dirty="0" smtClean="0">
                          <a:latin typeface="Cambria" pitchFamily="18" charset="0"/>
                        </a:rPr>
                        <a:t>2</a:t>
                      </a:r>
                      <a:endParaRPr lang="en-IN" sz="2600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435132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600" kern="1200" dirty="0">
                          <a:solidFill>
                            <a:schemeClr val="dk1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No. of Amendments to CIRP Regulations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IN" sz="2600" dirty="0" smtClean="0">
                          <a:latin typeface="Cambria" pitchFamily="18" charset="0"/>
                        </a:rPr>
                        <a:t>7</a:t>
                      </a:r>
                      <a:endParaRPr lang="en-IN" sz="2600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445947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600" kern="1200" dirty="0">
                          <a:solidFill>
                            <a:schemeClr val="dk1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No. of Amendments to </a:t>
                      </a:r>
                      <a:r>
                        <a:rPr lang="en-IN" sz="2600" kern="120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Liquidation Regulations</a:t>
                      </a:r>
                      <a:endParaRPr lang="en-IN" sz="2600" kern="1200" dirty="0">
                        <a:solidFill>
                          <a:schemeClr val="dk1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IN" sz="2600" dirty="0" smtClean="0">
                          <a:latin typeface="Cambria" pitchFamily="18" charset="0"/>
                        </a:rPr>
                        <a:t>1</a:t>
                      </a:r>
                      <a:endParaRPr lang="en-IN" sz="2600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435132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600" kern="1200" dirty="0">
                          <a:solidFill>
                            <a:schemeClr val="dk1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No. of </a:t>
                      </a:r>
                      <a:r>
                        <a:rPr lang="en-IN" sz="2600" kern="120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Circulars </a:t>
                      </a:r>
                      <a:r>
                        <a:rPr lang="en-IN" sz="2600" kern="1200" dirty="0">
                          <a:solidFill>
                            <a:schemeClr val="dk1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by IBBI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IN" sz="2600" dirty="0" smtClean="0">
                          <a:latin typeface="Cambria" pitchFamily="18" charset="0"/>
                        </a:rPr>
                        <a:t>16</a:t>
                      </a:r>
                      <a:endParaRPr lang="en-IN" sz="2600" dirty="0"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9706793" y="3793989"/>
            <a:ext cx="4086497" cy="365125"/>
          </a:xfrm>
        </p:spPr>
        <p:txBody>
          <a:bodyPr vert="horz" lIns="91440" tIns="45720" rIns="91440" bIns="45720" rtlCol="0" anchor="ctr"/>
          <a:lstStyle/>
          <a:p>
            <a:r>
              <a:rPr lang="en-US" sz="1600" b="1" dirty="0" smtClean="0">
                <a:latin typeface="Cambria" panose="02040503050406030204" pitchFamily="18" charset="0"/>
              </a:rPr>
              <a:t>ICSI Institute of Insolvency Professionals</a:t>
            </a:r>
            <a:endParaRPr lang="en-US" sz="1600" b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161836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95082" y="294198"/>
            <a:ext cx="9870142" cy="916037"/>
          </a:xfrm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IN" sz="4000" u="sng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anose="02040503050406030204" pitchFamily="18" charset="0"/>
              </a:rPr>
              <a:t>Cases Referred Under IBC: An Update</a:t>
            </a:r>
            <a:endParaRPr lang="en-IN" sz="4000" u="sng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mbria" panose="02040503050406030204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522742" y="1358536"/>
          <a:ext cx="10659065" cy="49377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59110"/>
                <a:gridCol w="2899955"/>
              </a:tblGrid>
              <a:tr h="48032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 dirty="0">
                          <a:latin typeface="Cambria" pitchFamily="18" charset="0"/>
                          <a:ea typeface="Calibri"/>
                          <a:cs typeface="Times New Roman"/>
                        </a:rPr>
                        <a:t>Particulars</a:t>
                      </a:r>
                      <a:endParaRPr lang="en-IN" sz="11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 dirty="0">
                          <a:latin typeface="Cambria" pitchFamily="18" charset="0"/>
                          <a:ea typeface="Calibri"/>
                          <a:cs typeface="Times New Roman"/>
                        </a:rPr>
                        <a:t>Data</a:t>
                      </a:r>
                      <a:endParaRPr lang="en-IN" sz="11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174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dirty="0">
                          <a:latin typeface="Cambria" pitchFamily="18" charset="0"/>
                          <a:ea typeface="Calibri"/>
                          <a:cs typeface="Times New Roman"/>
                        </a:rPr>
                        <a:t>Number of Corporates undergoing Insolvency Resolution Process (Admitted cases)</a:t>
                      </a:r>
                      <a:endParaRPr lang="en-IN" sz="24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kern="120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More than 1,100</a:t>
                      </a:r>
                    </a:p>
                  </a:txBody>
                  <a:tcPr marL="68580" marR="68580" marT="0" marB="0"/>
                </a:tc>
              </a:tr>
              <a:tr h="12174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dirty="0" smtClean="0">
                          <a:latin typeface="Cambria" pitchFamily="18" charset="0"/>
                          <a:ea typeface="Calibri"/>
                          <a:cs typeface="Times New Roman"/>
                        </a:rPr>
                        <a:t>Number of </a:t>
                      </a:r>
                      <a:r>
                        <a:rPr lang="en-IN" sz="2400" dirty="0" err="1" smtClean="0">
                          <a:latin typeface="Cambria" pitchFamily="18" charset="0"/>
                          <a:ea typeface="Calibri"/>
                          <a:cs typeface="Times New Roman"/>
                        </a:rPr>
                        <a:t>Corporates</a:t>
                      </a:r>
                      <a:r>
                        <a:rPr lang="en-IN" sz="2400" dirty="0" smtClean="0">
                          <a:latin typeface="Cambria" pitchFamily="18" charset="0"/>
                          <a:ea typeface="Calibri"/>
                          <a:cs typeface="Times New Roman"/>
                        </a:rPr>
                        <a:t> undergoing Liquidation Process</a:t>
                      </a:r>
                      <a:endParaRPr lang="en-IN" sz="24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kern="120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More than175</a:t>
                      </a:r>
                    </a:p>
                  </a:txBody>
                  <a:tcPr marL="68580" marR="68580" marT="0" marB="0"/>
                </a:tc>
              </a:tr>
              <a:tr h="12174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dirty="0" smtClean="0">
                          <a:latin typeface="Cambria" pitchFamily="18" charset="0"/>
                          <a:ea typeface="Calibri"/>
                          <a:cs typeface="Times New Roman"/>
                        </a:rPr>
                        <a:t> Number of </a:t>
                      </a:r>
                      <a:r>
                        <a:rPr lang="en-IN" sz="2400" dirty="0" err="1" smtClean="0">
                          <a:latin typeface="Cambria" pitchFamily="18" charset="0"/>
                          <a:ea typeface="Calibri"/>
                          <a:cs typeface="Times New Roman"/>
                        </a:rPr>
                        <a:t>Corporates</a:t>
                      </a:r>
                      <a:r>
                        <a:rPr lang="en-IN" sz="2400" dirty="0" smtClean="0">
                          <a:latin typeface="Cambria" pitchFamily="18" charset="0"/>
                          <a:ea typeface="Calibri"/>
                          <a:cs typeface="Times New Roman"/>
                        </a:rPr>
                        <a:t> undergoing Voluntary Liquidation  Process </a:t>
                      </a:r>
                      <a:endParaRPr lang="en-IN" sz="24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kern="120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More than 250</a:t>
                      </a:r>
                    </a:p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2400" kern="1200" dirty="0">
                        <a:solidFill>
                          <a:schemeClr val="dk1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050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dirty="0">
                          <a:latin typeface="Cambria" pitchFamily="18" charset="0"/>
                          <a:ea typeface="Calibri"/>
                          <a:cs typeface="Times New Roman"/>
                        </a:rPr>
                        <a:t>Number of Companies resolved</a:t>
                      </a:r>
                      <a:endParaRPr lang="en-IN" sz="24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kern="120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Around 50</a:t>
                      </a:r>
                      <a:endParaRPr lang="en-IN" sz="2400" kern="1200" dirty="0">
                        <a:solidFill>
                          <a:schemeClr val="dk1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9706793" y="3793989"/>
            <a:ext cx="4086497" cy="365125"/>
          </a:xfrm>
        </p:spPr>
        <p:txBody>
          <a:bodyPr vert="horz" lIns="91440" tIns="45720" rIns="91440" bIns="45720" rtlCol="0" anchor="ctr"/>
          <a:lstStyle/>
          <a:p>
            <a:r>
              <a:rPr lang="en-US" sz="1600" b="1" dirty="0" smtClean="0">
                <a:latin typeface="Cambria" panose="02040503050406030204" pitchFamily="18" charset="0"/>
              </a:rPr>
              <a:t>ICSI Institute of Insolvency Professionals</a:t>
            </a:r>
            <a:endParaRPr lang="en-US" sz="1600" b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1618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95082" y="294198"/>
            <a:ext cx="9870142" cy="916037"/>
          </a:xfrm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IN" sz="4000" u="sng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anose="02040503050406030204" pitchFamily="18" charset="0"/>
              </a:rPr>
              <a:t>Cases Referred Under IBC: An Update</a:t>
            </a:r>
            <a:endParaRPr lang="en-IN" sz="4000" u="sng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mbria" panose="02040503050406030204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187532" y="1833550"/>
          <a:ext cx="9559636" cy="4796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88924"/>
                <a:gridCol w="3170712"/>
              </a:tblGrid>
              <a:tr h="48032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 dirty="0">
                          <a:latin typeface="Cambria" pitchFamily="18" charset="0"/>
                          <a:ea typeface="Calibri"/>
                          <a:cs typeface="Times New Roman"/>
                        </a:rPr>
                        <a:t>Particulars</a:t>
                      </a:r>
                      <a:endParaRPr lang="en-IN" sz="11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 dirty="0">
                          <a:latin typeface="Cambria" pitchFamily="18" charset="0"/>
                          <a:ea typeface="Calibri"/>
                          <a:cs typeface="Times New Roman"/>
                        </a:rPr>
                        <a:t>Data</a:t>
                      </a:r>
                      <a:endParaRPr lang="en-IN" sz="11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90587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IN" sz="240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First Admission of Corporate Insolvency Resolution Process- by NCLT Mumbai  Bench.</a:t>
                      </a: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endParaRPr lang="en-IN" sz="2400" dirty="0" smtClean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80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January 17, 2017 </a:t>
                      </a:r>
                      <a:endParaRPr lang="en-IN" sz="2800" kern="1200" dirty="0">
                        <a:solidFill>
                          <a:schemeClr val="dk1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00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First NCLT order approving Resolution </a:t>
                      </a:r>
                      <a:r>
                        <a:rPr lang="en-IN" sz="240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Plan-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by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NCLT, Hyderabad</a:t>
                      </a:r>
                    </a:p>
                    <a:p>
                      <a:endParaRPr lang="en-IN" sz="24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August 02, 2017</a:t>
                      </a:r>
                      <a:endParaRPr lang="en-IN" sz="2800" kern="1200" dirty="0">
                        <a:solidFill>
                          <a:schemeClr val="dk1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95647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First Liquidation order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by NCLT, Mumbai Bench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July 17, 2017 </a:t>
                      </a:r>
                      <a:endParaRPr lang="en-IN" sz="2800" kern="1200" dirty="0">
                        <a:solidFill>
                          <a:schemeClr val="dk1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05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First Voluntary Liquidation under Section 59 of the Code</a:t>
                      </a:r>
                    </a:p>
                    <a:p>
                      <a:endParaRPr lang="en-IN" sz="24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April 07 2017</a:t>
                      </a:r>
                      <a:endParaRPr lang="en-IN" sz="2800" kern="1200" dirty="0">
                        <a:solidFill>
                          <a:schemeClr val="dk1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9706793" y="3793989"/>
            <a:ext cx="4086497" cy="365125"/>
          </a:xfrm>
        </p:spPr>
        <p:txBody>
          <a:bodyPr vert="horz" lIns="91440" tIns="45720" rIns="91440" bIns="45720" rtlCol="0" anchor="ctr"/>
          <a:lstStyle/>
          <a:p>
            <a:r>
              <a:rPr lang="en-US" sz="1600" b="1" dirty="0" smtClean="0">
                <a:latin typeface="Cambria" panose="02040503050406030204" pitchFamily="18" charset="0"/>
              </a:rPr>
              <a:t>ICSI Institute of Insolvency Professionals</a:t>
            </a:r>
            <a:endParaRPr lang="en-US" sz="1600" b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1618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294197"/>
            <a:ext cx="8652837" cy="1338659"/>
          </a:xfrm>
        </p:spPr>
        <p:txBody>
          <a:bodyPr>
            <a:normAutofit/>
          </a:bodyPr>
          <a:lstStyle/>
          <a:p>
            <a:pPr algn="ctr"/>
            <a:r>
              <a:rPr lang="en-IN" sz="4000" u="sng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FIRST 12 </a:t>
            </a:r>
            <a:r>
              <a:rPr lang="en-IN" sz="4000" u="sng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NPA </a:t>
            </a:r>
            <a:r>
              <a:rPr lang="en-IN" sz="4000" u="sng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ACCOUNTS REFERRED BY RBI</a:t>
            </a:r>
            <a:r>
              <a:rPr lang="en-IN" sz="4000" u="sng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- STATUS</a:t>
            </a:r>
            <a:endParaRPr lang="en-IN" sz="4000" u="sng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Cambria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16200000">
            <a:off x="9550039" y="3637234"/>
            <a:ext cx="4400006" cy="365125"/>
          </a:xfrm>
        </p:spPr>
        <p:txBody>
          <a:bodyPr/>
          <a:lstStyle/>
          <a:p>
            <a:r>
              <a:rPr lang="en-US" sz="1600" b="1" dirty="0" smtClean="0">
                <a:latin typeface="Cambria" panose="02040503050406030204" pitchFamily="18" charset="0"/>
              </a:rPr>
              <a:t>ICSI Institute of Insolvency Professionals</a:t>
            </a:r>
          </a:p>
          <a:p>
            <a:endParaRPr lang="en-US" sz="16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32562" y="1983178"/>
          <a:ext cx="7220197" cy="432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0816"/>
                <a:gridCol w="4529381"/>
              </a:tblGrid>
              <a:tr h="342562">
                <a:tc>
                  <a:txBody>
                    <a:bodyPr/>
                    <a:lstStyle/>
                    <a:p>
                      <a:r>
                        <a:rPr lang="en-IN" sz="2000" dirty="0" smtClean="0">
                          <a:latin typeface="Cambria" pitchFamily="18" charset="0"/>
                        </a:rPr>
                        <a:t>Status</a:t>
                      </a:r>
                      <a:r>
                        <a:rPr lang="en-IN" sz="2000" baseline="0" dirty="0" smtClean="0">
                          <a:latin typeface="Cambria" pitchFamily="18" charset="0"/>
                        </a:rPr>
                        <a:t>  </a:t>
                      </a:r>
                      <a:endParaRPr lang="en-IN" sz="20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 smtClean="0">
                          <a:latin typeface="Cambria" pitchFamily="18" charset="0"/>
                        </a:rPr>
                        <a:t>Names</a:t>
                      </a:r>
                      <a:endParaRPr lang="en-IN" sz="2000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1113325">
                <a:tc>
                  <a:txBody>
                    <a:bodyPr/>
                    <a:lstStyle/>
                    <a:p>
                      <a:r>
                        <a:rPr lang="en-IN" sz="2000" dirty="0" smtClean="0">
                          <a:latin typeface="Cambria" pitchFamily="18" charset="0"/>
                        </a:rPr>
                        <a:t>Resolved Cases</a:t>
                      </a:r>
                      <a:endParaRPr lang="en-IN" sz="20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N" sz="2000" b="0" dirty="0" err="1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Bhushan</a:t>
                      </a:r>
                      <a:r>
                        <a:rPr lang="en-IN" sz="2000" b="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 Steel</a:t>
                      </a:r>
                    </a:p>
                    <a:p>
                      <a:pPr algn="just"/>
                      <a:r>
                        <a:rPr lang="en-IN" sz="2000" b="0" dirty="0" err="1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Electrosteel</a:t>
                      </a:r>
                      <a:r>
                        <a:rPr lang="en-IN" sz="2000" b="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 Steels</a:t>
                      </a:r>
                    </a:p>
                    <a:p>
                      <a:pPr algn="just"/>
                      <a:r>
                        <a:rPr lang="en-IN" sz="2000" b="0" dirty="0" err="1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Amtek</a:t>
                      </a:r>
                      <a:r>
                        <a:rPr lang="en-IN" sz="2000" b="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 Auto</a:t>
                      </a:r>
                    </a:p>
                    <a:p>
                      <a:pPr algn="just"/>
                      <a:r>
                        <a:rPr lang="en-IN" sz="2000" b="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Monnet </a:t>
                      </a:r>
                      <a:r>
                        <a:rPr lang="en-IN" sz="2000" b="0" dirty="0" err="1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Ispat</a:t>
                      </a:r>
                      <a:r>
                        <a:rPr lang="en-IN" sz="2000" b="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 &amp; Energy</a:t>
                      </a:r>
                      <a:endParaRPr lang="en-IN" sz="2000" b="0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599483">
                <a:tc>
                  <a:txBody>
                    <a:bodyPr/>
                    <a:lstStyle/>
                    <a:p>
                      <a:r>
                        <a:rPr lang="en-IN" sz="2000" dirty="0" smtClean="0">
                          <a:latin typeface="Cambria" pitchFamily="18" charset="0"/>
                        </a:rPr>
                        <a:t>Cases on verge</a:t>
                      </a:r>
                      <a:r>
                        <a:rPr lang="en-IN" sz="2000" baseline="0" dirty="0" smtClean="0">
                          <a:latin typeface="Cambria" pitchFamily="18" charset="0"/>
                        </a:rPr>
                        <a:t> of Liquidation</a:t>
                      </a:r>
                      <a:endParaRPr lang="en-IN" sz="20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N" sz="2000" b="0" dirty="0" err="1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Jyoti</a:t>
                      </a:r>
                      <a:r>
                        <a:rPr lang="en-IN" sz="2000" b="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 Structures</a:t>
                      </a:r>
                    </a:p>
                    <a:p>
                      <a:pPr algn="just"/>
                      <a:r>
                        <a:rPr lang="en-IN" sz="2000" b="0" dirty="0" err="1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Lanco</a:t>
                      </a:r>
                      <a:r>
                        <a:rPr lang="en-IN" sz="2000" b="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 </a:t>
                      </a:r>
                      <a:r>
                        <a:rPr lang="en-IN" sz="2000" b="0" dirty="0" err="1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Infratech</a:t>
                      </a:r>
                      <a:endParaRPr lang="en-IN" sz="2000" b="0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1627168">
                <a:tc>
                  <a:txBody>
                    <a:bodyPr/>
                    <a:lstStyle/>
                    <a:p>
                      <a:r>
                        <a:rPr lang="en-IN" sz="2000" dirty="0" smtClean="0">
                          <a:latin typeface="Cambria" pitchFamily="18" charset="0"/>
                        </a:rPr>
                        <a:t>Admitted</a:t>
                      </a:r>
                      <a:r>
                        <a:rPr lang="en-IN" sz="2000" baseline="0" dirty="0" smtClean="0">
                          <a:latin typeface="Cambria" pitchFamily="18" charset="0"/>
                        </a:rPr>
                        <a:t> and at different stages</a:t>
                      </a:r>
                      <a:endParaRPr lang="en-IN" sz="20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b="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ABG Shipyard</a:t>
                      </a:r>
                    </a:p>
                    <a:p>
                      <a:r>
                        <a:rPr lang="en-IN" sz="2000" b="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Era Infra Engineering</a:t>
                      </a:r>
                    </a:p>
                    <a:p>
                      <a:r>
                        <a:rPr lang="en-IN" sz="2000" b="0" dirty="0" err="1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Essar</a:t>
                      </a:r>
                      <a:r>
                        <a:rPr lang="en-IN" sz="2000" b="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 Steel</a:t>
                      </a:r>
                    </a:p>
                    <a:p>
                      <a:r>
                        <a:rPr lang="en-IN" sz="2000" b="0" dirty="0" err="1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Jaypee</a:t>
                      </a:r>
                      <a:r>
                        <a:rPr lang="en-IN" sz="2000" b="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 </a:t>
                      </a:r>
                      <a:r>
                        <a:rPr lang="en-IN" sz="2000" b="0" dirty="0" err="1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Infratech</a:t>
                      </a:r>
                      <a:endParaRPr lang="en-IN" sz="2000" b="0" dirty="0" smtClean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  <a:p>
                      <a:r>
                        <a:rPr lang="en-IN" sz="2000" b="0" dirty="0" err="1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Alok</a:t>
                      </a:r>
                      <a:r>
                        <a:rPr lang="en-IN" sz="2000" b="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 Industries</a:t>
                      </a:r>
                    </a:p>
                    <a:p>
                      <a:r>
                        <a:rPr lang="en-IN" sz="2000" b="0" dirty="0" err="1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Bhushan</a:t>
                      </a:r>
                      <a:r>
                        <a:rPr lang="en-IN" sz="2000" b="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 Power &amp; Steel</a:t>
                      </a:r>
                      <a:endParaRPr lang="en-IN" sz="2000" b="0" dirty="0"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16200000">
            <a:off x="9608822" y="3696017"/>
            <a:ext cx="4282440" cy="365125"/>
          </a:xfrm>
        </p:spPr>
        <p:txBody>
          <a:bodyPr vert="horz" lIns="91440" tIns="45720" rIns="91440" bIns="45720" rtlCol="0" anchor="ctr"/>
          <a:lstStyle/>
          <a:p>
            <a:r>
              <a:rPr lang="en-US" sz="1600" b="1" dirty="0" smtClean="0">
                <a:latin typeface="Cambria" panose="02040503050406030204" pitchFamily="18" charset="0"/>
              </a:rPr>
              <a:t>ICSI Institute of Insolvency Professionals</a:t>
            </a:r>
            <a:endParaRPr lang="en-US" sz="1600" b="1" dirty="0">
              <a:latin typeface="Cambria" panose="02040503050406030204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70709" y="294199"/>
            <a:ext cx="10094515" cy="698578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600" b="1" i="0" u="sng" strike="noStrike" kern="1200" normalizeH="0" baseline="0" noProof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Cambria" pitchFamily="18" charset="0"/>
                <a:ea typeface="+mj-ea"/>
                <a:cs typeface="+mj-cs"/>
              </a:rPr>
              <a:t>Judicial Pronouncements by Supreme Court /NCLT/NCLAT/IBBI under IBC</a:t>
            </a:r>
            <a:endParaRPr kumimoji="0" lang="en-IN" sz="2600" b="1" i="0" u="sng" strike="noStrike" kern="1200" normalizeH="0" baseline="0" noProof="0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graphicFrame>
        <p:nvGraphicFramePr>
          <p:cNvPr id="5" name="Content Placeholder 5"/>
          <p:cNvGraphicFramePr>
            <a:graphicFrameLocks/>
          </p:cNvGraphicFramePr>
          <p:nvPr/>
        </p:nvGraphicFramePr>
        <p:xfrm>
          <a:off x="692331" y="1201782"/>
          <a:ext cx="10058400" cy="5581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7703"/>
                <a:gridCol w="7210697"/>
              </a:tblGrid>
              <a:tr h="225662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b="1" dirty="0" smtClean="0">
                          <a:latin typeface="Cambria" pitchFamily="18" charset="0"/>
                          <a:ea typeface="Calibri"/>
                          <a:cs typeface="Times New Roman"/>
                        </a:rPr>
                        <a:t>Particulars,</a:t>
                      </a:r>
                      <a:endParaRPr lang="en-IN" sz="11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 dirty="0">
                          <a:latin typeface="Cambria" pitchFamily="18" charset="0"/>
                          <a:ea typeface="Calibri"/>
                          <a:cs typeface="Times New Roman"/>
                        </a:rPr>
                        <a:t>Data</a:t>
                      </a:r>
                      <a:endParaRPr lang="en-IN" sz="11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116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kern="120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Orders by Supreme Court </a:t>
                      </a:r>
                      <a:endParaRPr lang="en-IN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b="1" kern="120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More than 50</a:t>
                      </a:r>
                    </a:p>
                    <a:p>
                      <a:pPr marL="342900" lvl="0" indent="-342900" algn="just">
                        <a:buFont typeface="Wingdings" pitchFamily="2" charset="2"/>
                        <a:buChar char="q"/>
                      </a:pPr>
                      <a:r>
                        <a:rPr lang="en-IN" sz="2000" kern="120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More than 30 relates to withdrawal of petition under Article </a:t>
                      </a:r>
                      <a:r>
                        <a:rPr lang="en-IN" sz="2000" kern="120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142.</a:t>
                      </a:r>
                    </a:p>
                    <a:p>
                      <a:pPr marL="342900" lvl="0" indent="-342900" algn="just">
                        <a:buFont typeface="Wingdings" pitchFamily="2" charset="2"/>
                        <a:buChar char="q"/>
                      </a:pPr>
                      <a:r>
                        <a:rPr lang="en-IN" sz="2000" kern="120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12A</a:t>
                      </a:r>
                      <a:r>
                        <a:rPr lang="en-IN" sz="2000" kern="1200" baseline="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 has been introduced- providing for withdrawal of application with 90% COC approval, so that each withdrawal case is not required to go to Supreme Court</a:t>
                      </a:r>
                      <a:endParaRPr lang="en-IN" sz="2000" kern="1200" dirty="0" smtClean="0">
                        <a:solidFill>
                          <a:schemeClr val="dk1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  <a:p>
                      <a:pPr marL="342900" lvl="0" indent="-342900" algn="just">
                        <a:buFont typeface="Wingdings" pitchFamily="2" charset="2"/>
                        <a:buChar char="q"/>
                      </a:pPr>
                      <a:r>
                        <a:rPr lang="en-IN" sz="2000" kern="120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Home</a:t>
                      </a:r>
                      <a:r>
                        <a:rPr lang="en-IN" sz="2000" kern="1200" baseline="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 Buyers recognised as Financial Creditors </a:t>
                      </a:r>
                      <a:endParaRPr lang="en-IN" sz="2000" kern="1200" dirty="0" smtClean="0">
                        <a:solidFill>
                          <a:schemeClr val="dk1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12708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kern="120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Orders by NCLAT</a:t>
                      </a:r>
                      <a:endParaRPr lang="en-IN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b="1" kern="120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More than 450 orders </a:t>
                      </a:r>
                      <a:r>
                        <a:rPr lang="en-IN" sz="2000" kern="120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providing for </a:t>
                      </a:r>
                      <a:r>
                        <a:rPr lang="en-IN" sz="2000" kern="1200" baseline="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 Interpretation of the Code, dismissing the admission of CIRP, supporting IP, directing IP, directions to </a:t>
                      </a:r>
                      <a:r>
                        <a:rPr lang="en-IN" sz="2000" kern="1200" baseline="0" dirty="0" err="1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CoC</a:t>
                      </a:r>
                      <a:r>
                        <a:rPr lang="en-IN" sz="2000" kern="1200" baseline="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 , </a:t>
                      </a:r>
                      <a:r>
                        <a:rPr lang="en-IN" sz="2000" kern="1200" baseline="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directions </a:t>
                      </a:r>
                      <a:r>
                        <a:rPr lang="en-IN" sz="2000" kern="1200" baseline="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to suspended Directors etc.</a:t>
                      </a:r>
                    </a:p>
                  </a:txBody>
                  <a:tcPr marL="68580" marR="68580" marT="0" marB="0"/>
                </a:tc>
              </a:tr>
              <a:tr h="188636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b="1" kern="120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Orders by NCLT</a:t>
                      </a:r>
                      <a:endParaRPr lang="en-IN" sz="1400" kern="1200" dirty="0" smtClean="0">
                        <a:solidFill>
                          <a:schemeClr val="dk1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b="1" kern="1200" baseline="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More than 3000 orders </a:t>
                      </a:r>
                      <a:r>
                        <a:rPr lang="en-IN" sz="2000" kern="1200" baseline="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by various benches of NCLT, including </a:t>
                      </a:r>
                      <a:r>
                        <a:rPr lang="en-IN" sz="2000" kern="1200" baseline="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directions </a:t>
                      </a:r>
                      <a:r>
                        <a:rPr lang="en-IN" sz="2000" kern="1200" baseline="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to police authorities, municipal authorities to support, Payment of fee to resolution professional, Directions to essential supply provider, Applicability of moratorium etc.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7850777" y="6309360"/>
            <a:ext cx="2939143" cy="3135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IN" sz="14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6312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5"/>
          <p:cNvGraphicFramePr>
            <a:graphicFrameLocks noGrp="1"/>
          </p:cNvGraphicFramePr>
          <p:nvPr>
            <p:ph idx="1"/>
          </p:nvPr>
        </p:nvGraphicFramePr>
        <p:xfrm>
          <a:off x="927689" y="2063933"/>
          <a:ext cx="9605723" cy="25640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16633"/>
                <a:gridCol w="6489090"/>
              </a:tblGrid>
              <a:tr h="2553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 dirty="0">
                          <a:latin typeface="Cambria" pitchFamily="18" charset="0"/>
                          <a:ea typeface="Calibri"/>
                          <a:cs typeface="Times New Roman"/>
                        </a:rPr>
                        <a:t>Particulars</a:t>
                      </a:r>
                      <a:endParaRPr lang="en-IN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 dirty="0">
                          <a:latin typeface="Cambria" pitchFamily="18" charset="0"/>
                          <a:ea typeface="Calibri"/>
                          <a:cs typeface="Times New Roman"/>
                        </a:rPr>
                        <a:t>Data</a:t>
                      </a:r>
                      <a:endParaRPr lang="en-IN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135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800" b="1" kern="120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Orders by IBBI</a:t>
                      </a:r>
                      <a:endParaRPr lang="en-IN" sz="24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N" sz="2400" b="1" kern="1200" baseline="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28 orders  </a:t>
                      </a:r>
                      <a:r>
                        <a:rPr lang="en-IN" sz="2400" kern="1200" baseline="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on various aspects including rejecting application for registration as insolvency professional, </a:t>
                      </a:r>
                    </a:p>
                    <a:p>
                      <a:pPr lvl="0" algn="just"/>
                      <a:r>
                        <a:rPr lang="en-IN" sz="2400" kern="1200" baseline="0" dirty="0" smtClean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Disciplinary grounds(Suspending/cancelling the registration number) De recognition of IPE, RTI matters etc.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 rot="16200000">
            <a:off x="9556570" y="3643766"/>
            <a:ext cx="4386943" cy="365125"/>
          </a:xfrm>
        </p:spPr>
        <p:txBody>
          <a:bodyPr vert="horz" lIns="91440" tIns="45720" rIns="91440" bIns="45720" rtlCol="0" anchor="ctr"/>
          <a:lstStyle/>
          <a:p>
            <a:r>
              <a:rPr lang="en-US" sz="1600" b="1" dirty="0" smtClean="0">
                <a:latin typeface="Cambria" panose="02040503050406030204" pitchFamily="18" charset="0"/>
              </a:rPr>
              <a:t>ICSI Institute of Insolvency Professionals</a:t>
            </a:r>
            <a:endParaRPr lang="en-US" sz="1600" b="1" dirty="0">
              <a:latin typeface="Cambria" panose="02040503050406030204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770709" y="686085"/>
            <a:ext cx="10094515" cy="698578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defRPr/>
            </a:pPr>
            <a:r>
              <a:rPr lang="en-IN" sz="2600" b="1" u="sng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Judicial Pronouncements by Supreme Court /NCLT/NCLAT/IBBI under IBC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2600" b="1" i="0" u="sng" strike="noStrike" kern="1200" cap="none" spc="-5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3849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684" y="352695"/>
            <a:ext cx="9692640" cy="1005841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ctr"/>
            <a:r>
              <a:rPr lang="en-IN" dirty="0" smtClean="0">
                <a:solidFill>
                  <a:srgbClr val="002060"/>
                </a:solidFill>
              </a:rPr>
              <a:t/>
            </a:r>
            <a:br>
              <a:rPr lang="en-IN" dirty="0" smtClean="0">
                <a:solidFill>
                  <a:srgbClr val="002060"/>
                </a:solidFill>
              </a:rPr>
            </a:br>
            <a:r>
              <a:rPr lang="en-IN" dirty="0" smtClean="0">
                <a:solidFill>
                  <a:srgbClr val="002060"/>
                </a:solidFill>
              </a:rPr>
              <a:t/>
            </a:r>
            <a:br>
              <a:rPr lang="en-IN" dirty="0" smtClean="0">
                <a:solidFill>
                  <a:srgbClr val="002060"/>
                </a:solidFill>
              </a:rPr>
            </a:br>
            <a:r>
              <a:rPr lang="en-IN" dirty="0" smtClean="0">
                <a:solidFill>
                  <a:srgbClr val="002060"/>
                </a:solidFill>
              </a:rPr>
              <a:t/>
            </a:r>
            <a:br>
              <a:rPr lang="en-IN" dirty="0" smtClean="0">
                <a:solidFill>
                  <a:srgbClr val="002060"/>
                </a:solidFill>
              </a:rPr>
            </a:br>
            <a:r>
              <a:rPr lang="en-IN" dirty="0" smtClean="0">
                <a:solidFill>
                  <a:srgbClr val="002060"/>
                </a:solidFill>
              </a:rPr>
              <a:t/>
            </a:r>
            <a:br>
              <a:rPr lang="en-IN" dirty="0" smtClean="0">
                <a:solidFill>
                  <a:srgbClr val="002060"/>
                </a:solidFill>
              </a:rPr>
            </a:br>
            <a:r>
              <a:rPr lang="en-IN" dirty="0" smtClean="0">
                <a:solidFill>
                  <a:srgbClr val="002060"/>
                </a:solidFill>
              </a:rPr>
              <a:t/>
            </a:r>
            <a:br>
              <a:rPr lang="en-IN" dirty="0" smtClean="0">
                <a:solidFill>
                  <a:srgbClr val="002060"/>
                </a:solidFill>
              </a:rPr>
            </a:br>
            <a:r>
              <a:rPr lang="en-IN" dirty="0" smtClean="0">
                <a:solidFill>
                  <a:srgbClr val="002060"/>
                </a:solidFill>
              </a:rPr>
              <a:t/>
            </a:r>
            <a:br>
              <a:rPr lang="en-IN" dirty="0" smtClean="0">
                <a:solidFill>
                  <a:srgbClr val="002060"/>
                </a:solidFill>
              </a:rPr>
            </a:br>
            <a:r>
              <a:rPr lang="en-IN" u="sng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 </a:t>
            </a:r>
            <a:r>
              <a:rPr lang="en-IN" u="sng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Broad Issues Settled Through Recent Amendments In The </a:t>
            </a:r>
            <a:r>
              <a:rPr lang="en-IN" u="sng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Code</a:t>
            </a:r>
            <a:endParaRPr lang="en-IN" u="sng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6556" y="1502230"/>
            <a:ext cx="9567237" cy="4637314"/>
          </a:xfrm>
        </p:spPr>
        <p:txBody>
          <a:bodyPr>
            <a:normAutofit/>
          </a:bodyPr>
          <a:lstStyle/>
          <a:p>
            <a:pPr lvl="0" algn="just">
              <a:buFont typeface="Wingdings" pitchFamily="2" charset="2"/>
              <a:buChar char="q"/>
            </a:pPr>
            <a:r>
              <a:rPr lang="en-IN" dirty="0" smtClean="0">
                <a:solidFill>
                  <a:schemeClr val="tx1"/>
                </a:solidFill>
              </a:rPr>
              <a:t>  </a:t>
            </a:r>
            <a:r>
              <a:rPr lang="en-IN" b="1" dirty="0" smtClean="0">
                <a:solidFill>
                  <a:schemeClr val="tx1"/>
                </a:solidFill>
                <a:latin typeface="Cambria" pitchFamily="18" charset="0"/>
              </a:rPr>
              <a:t>Section </a:t>
            </a:r>
            <a:r>
              <a:rPr lang="en-IN" b="1" dirty="0" smtClean="0">
                <a:solidFill>
                  <a:schemeClr val="tx1"/>
                </a:solidFill>
                <a:latin typeface="Cambria" pitchFamily="18" charset="0"/>
              </a:rPr>
              <a:t>29A,  </a:t>
            </a:r>
            <a:r>
              <a:rPr lang="en-IN" dirty="0" smtClean="0">
                <a:solidFill>
                  <a:schemeClr val="tx1"/>
                </a:solidFill>
                <a:latin typeface="Cambria" pitchFamily="18" charset="0"/>
              </a:rPr>
              <a:t>barring wilful defaulters(Promoters) </a:t>
            </a:r>
            <a:r>
              <a:rPr lang="en-IN" dirty="0" smtClean="0">
                <a:solidFill>
                  <a:schemeClr val="tx1"/>
                </a:solidFill>
                <a:latin typeface="Cambria" pitchFamily="18" charset="0"/>
              </a:rPr>
              <a:t>from </a:t>
            </a:r>
            <a:r>
              <a:rPr lang="en-IN" dirty="0" smtClean="0">
                <a:solidFill>
                  <a:schemeClr val="tx1"/>
                </a:solidFill>
                <a:latin typeface="Cambria" pitchFamily="18" charset="0"/>
              </a:rPr>
              <a:t>being a resolution applicant.</a:t>
            </a:r>
            <a:r>
              <a:rPr lang="en-IN" b="1" dirty="0" smtClean="0">
                <a:solidFill>
                  <a:schemeClr val="tx1"/>
                </a:solidFill>
                <a:latin typeface="Cambria" pitchFamily="18" charset="0"/>
              </a:rPr>
              <a:t> Section 240A p</a:t>
            </a:r>
            <a:r>
              <a:rPr lang="en-IN" dirty="0" smtClean="0">
                <a:solidFill>
                  <a:schemeClr val="tx1"/>
                </a:solidFill>
                <a:latin typeface="Cambria" pitchFamily="18" charset="0"/>
              </a:rPr>
              <a:t>rovides </a:t>
            </a:r>
            <a:r>
              <a:rPr lang="en-IN" dirty="0" smtClean="0">
                <a:solidFill>
                  <a:schemeClr val="tx1"/>
                </a:solidFill>
                <a:latin typeface="Cambria" pitchFamily="18" charset="0"/>
              </a:rPr>
              <a:t>exemptions  </a:t>
            </a:r>
            <a:r>
              <a:rPr lang="en-IN" dirty="0" smtClean="0">
                <a:solidFill>
                  <a:schemeClr val="tx1"/>
                </a:solidFill>
                <a:latin typeface="Cambria" pitchFamily="18" charset="0"/>
              </a:rPr>
              <a:t>to promoters of </a:t>
            </a:r>
            <a:r>
              <a:rPr lang="en-IN" dirty="0" smtClean="0">
                <a:solidFill>
                  <a:schemeClr val="tx1"/>
                </a:solidFill>
                <a:latin typeface="Cambria" pitchFamily="18" charset="0"/>
              </a:rPr>
              <a:t>MSMEs from Section 29A,  enabling them to submit a resolution plan.</a:t>
            </a:r>
            <a:endParaRPr lang="en-IN" dirty="0" smtClean="0">
              <a:solidFill>
                <a:schemeClr val="tx1"/>
              </a:solidFill>
              <a:latin typeface="Cambria" pitchFamily="18" charset="0"/>
            </a:endParaRPr>
          </a:p>
          <a:p>
            <a:pPr lvl="0" algn="just">
              <a:buFont typeface="Wingdings" pitchFamily="2" charset="2"/>
              <a:buChar char="q"/>
            </a:pPr>
            <a:r>
              <a:rPr lang="en-IN" dirty="0" smtClean="0">
                <a:solidFill>
                  <a:schemeClr val="tx1"/>
                </a:solidFill>
                <a:latin typeface="Cambria" pitchFamily="18" charset="0"/>
              </a:rPr>
              <a:t>  </a:t>
            </a:r>
            <a:r>
              <a:rPr lang="en-IN" b="1" dirty="0" smtClean="0">
                <a:solidFill>
                  <a:schemeClr val="tx1"/>
                </a:solidFill>
                <a:latin typeface="Cambria" pitchFamily="18" charset="0"/>
              </a:rPr>
              <a:t>Section 12A </a:t>
            </a:r>
            <a:r>
              <a:rPr lang="en-IN" dirty="0" smtClean="0">
                <a:solidFill>
                  <a:schemeClr val="tx1"/>
                </a:solidFill>
                <a:latin typeface="Cambria" pitchFamily="18" charset="0"/>
              </a:rPr>
              <a:t>enabling withdrawal of CIRP with the consent of 90% approval of COC.(Earlier withdrawal of applications was through Supreme Court under Article 142)</a:t>
            </a:r>
          </a:p>
          <a:p>
            <a:pPr lvl="0" algn="just">
              <a:buFont typeface="Wingdings" pitchFamily="2" charset="2"/>
              <a:buChar char="q"/>
            </a:pPr>
            <a:r>
              <a:rPr lang="en-IN" b="1" dirty="0" smtClean="0">
                <a:solidFill>
                  <a:schemeClr val="tx1"/>
                </a:solidFill>
                <a:latin typeface="Cambria" pitchFamily="18" charset="0"/>
              </a:rPr>
              <a:t> Home Buyers </a:t>
            </a:r>
            <a:r>
              <a:rPr lang="en-IN" dirty="0" smtClean="0">
                <a:solidFill>
                  <a:schemeClr val="tx1"/>
                </a:solidFill>
                <a:latin typeface="Cambria" pitchFamily="18" charset="0"/>
              </a:rPr>
              <a:t>got the status of Financial Creditors under the IBC.(The definition of financial debt amended and JP </a:t>
            </a:r>
            <a:r>
              <a:rPr lang="en-IN" dirty="0" err="1" smtClean="0">
                <a:solidFill>
                  <a:schemeClr val="tx1"/>
                </a:solidFill>
                <a:latin typeface="Cambria" pitchFamily="18" charset="0"/>
              </a:rPr>
              <a:t>infratech</a:t>
            </a:r>
            <a:r>
              <a:rPr lang="en-IN" dirty="0" smtClean="0">
                <a:solidFill>
                  <a:schemeClr val="tx1"/>
                </a:solidFill>
                <a:latin typeface="Cambria" pitchFamily="18" charset="0"/>
              </a:rPr>
              <a:t> Limited case </a:t>
            </a:r>
            <a:r>
              <a:rPr lang="en-IN" dirty="0" smtClean="0">
                <a:solidFill>
                  <a:schemeClr val="tx1"/>
                </a:solidFill>
                <a:latin typeface="Cambria" pitchFamily="18" charset="0"/>
              </a:rPr>
              <a:t>was instrumental for this change)</a:t>
            </a:r>
          </a:p>
          <a:p>
            <a:pPr algn="just">
              <a:buFont typeface="Wingdings" pitchFamily="2" charset="2"/>
              <a:buChar char="q"/>
            </a:pPr>
            <a:r>
              <a:rPr lang="en-IN" b="1" dirty="0" smtClean="0">
                <a:solidFill>
                  <a:schemeClr val="tx1"/>
                </a:solidFill>
                <a:latin typeface="Cambria" pitchFamily="18" charset="0"/>
              </a:rPr>
              <a:t>Amendment to Section 14(3) -</a:t>
            </a:r>
            <a:r>
              <a:rPr lang="en-IN" b="1" dirty="0" smtClean="0">
                <a:solidFill>
                  <a:schemeClr val="tx1"/>
                </a:solidFill>
                <a:latin typeface="Cambria" pitchFamily="18" charset="0"/>
              </a:rPr>
              <a:t>Moratorium </a:t>
            </a:r>
            <a:r>
              <a:rPr lang="en-IN" b="1" dirty="0" smtClean="0">
                <a:solidFill>
                  <a:schemeClr val="tx1"/>
                </a:solidFill>
                <a:latin typeface="Cambria" pitchFamily="18" charset="0"/>
              </a:rPr>
              <a:t>not applicable for </a:t>
            </a:r>
            <a:r>
              <a:rPr lang="en-IN" dirty="0" smtClean="0">
                <a:solidFill>
                  <a:schemeClr val="tx1"/>
                </a:solidFill>
                <a:latin typeface="Cambria" pitchFamily="18" charset="0"/>
              </a:rPr>
              <a:t>surety in a contract of guarantee to a corporate </a:t>
            </a:r>
            <a:r>
              <a:rPr lang="en-IN" dirty="0" smtClean="0">
                <a:solidFill>
                  <a:schemeClr val="tx1"/>
                </a:solidFill>
                <a:latin typeface="Cambria" pitchFamily="18" charset="0"/>
              </a:rPr>
              <a:t>debtor enabling creditors to recover the money from surety.</a:t>
            </a:r>
            <a:endParaRPr lang="en-IN" dirty="0" smtClean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5" name="Footer Placeholder 6"/>
          <p:cNvSpPr>
            <a:spLocks noGrp="1"/>
          </p:cNvSpPr>
          <p:nvPr>
            <p:ph type="ftr" sz="quarter" idx="11"/>
          </p:nvPr>
        </p:nvSpPr>
        <p:spPr>
          <a:xfrm rot="16200000">
            <a:off x="9556570" y="3643766"/>
            <a:ext cx="4386943" cy="365125"/>
          </a:xfrm>
        </p:spPr>
        <p:txBody>
          <a:bodyPr vert="horz" lIns="91440" tIns="45720" rIns="91440" bIns="45720" rtlCol="0" anchor="ctr"/>
          <a:lstStyle/>
          <a:p>
            <a:r>
              <a:rPr lang="en-US" sz="1600" b="1" dirty="0" smtClean="0">
                <a:latin typeface="Cambria" panose="02040503050406030204" pitchFamily="18" charset="0"/>
              </a:rPr>
              <a:t>ICSI Institute of Insolvency Professionals</a:t>
            </a:r>
            <a:endParaRPr lang="en-US" sz="1600" b="1" dirty="0">
              <a:latin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47166" y="6204857"/>
            <a:ext cx="2481942" cy="4049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IN" i="1" dirty="0" smtClean="0">
                <a:solidFill>
                  <a:schemeClr val="tx1"/>
                </a:solidFill>
              </a:rPr>
              <a:t>Continued</a:t>
            </a:r>
            <a:endParaRPr lang="en-IN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131243" y="308758"/>
            <a:ext cx="9692640" cy="1168808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ctr"/>
            <a:r>
              <a:rPr lang="en-IN" sz="3600" dirty="0" smtClean="0">
                <a:solidFill>
                  <a:srgbClr val="002060"/>
                </a:solidFill>
              </a:rPr>
              <a:t/>
            </a:r>
            <a:br>
              <a:rPr lang="en-IN" sz="3600" dirty="0" smtClean="0">
                <a:solidFill>
                  <a:srgbClr val="002060"/>
                </a:solidFill>
              </a:rPr>
            </a:br>
            <a:r>
              <a:rPr lang="en-IN" sz="3600" dirty="0" smtClean="0">
                <a:solidFill>
                  <a:srgbClr val="002060"/>
                </a:solidFill>
              </a:rPr>
              <a:t/>
            </a:r>
            <a:br>
              <a:rPr lang="en-IN" sz="3600" dirty="0" smtClean="0">
                <a:solidFill>
                  <a:srgbClr val="002060"/>
                </a:solidFill>
              </a:rPr>
            </a:br>
            <a:r>
              <a:rPr lang="en-IN" sz="3600" dirty="0" smtClean="0">
                <a:solidFill>
                  <a:srgbClr val="002060"/>
                </a:solidFill>
              </a:rPr>
              <a:t/>
            </a:r>
            <a:br>
              <a:rPr lang="en-IN" sz="3600" dirty="0" smtClean="0">
                <a:solidFill>
                  <a:srgbClr val="002060"/>
                </a:solidFill>
              </a:rPr>
            </a:br>
            <a:r>
              <a:rPr lang="en-IN" sz="3600" dirty="0" smtClean="0">
                <a:solidFill>
                  <a:srgbClr val="002060"/>
                </a:solidFill>
              </a:rPr>
              <a:t/>
            </a:r>
            <a:br>
              <a:rPr lang="en-IN" sz="3600" dirty="0" smtClean="0">
                <a:solidFill>
                  <a:srgbClr val="002060"/>
                </a:solidFill>
              </a:rPr>
            </a:br>
            <a:r>
              <a:rPr lang="en-IN" sz="3600" dirty="0" smtClean="0">
                <a:solidFill>
                  <a:srgbClr val="002060"/>
                </a:solidFill>
              </a:rPr>
              <a:t/>
            </a:r>
            <a:br>
              <a:rPr lang="en-IN" sz="3600" dirty="0" smtClean="0">
                <a:solidFill>
                  <a:srgbClr val="002060"/>
                </a:solidFill>
              </a:rPr>
            </a:br>
            <a:r>
              <a:rPr lang="en-IN" sz="3600" dirty="0" smtClean="0">
                <a:solidFill>
                  <a:srgbClr val="002060"/>
                </a:solidFill>
              </a:rPr>
              <a:t/>
            </a:r>
            <a:br>
              <a:rPr lang="en-IN" sz="3600" dirty="0" smtClean="0">
                <a:solidFill>
                  <a:srgbClr val="002060"/>
                </a:solidFill>
              </a:rPr>
            </a:br>
            <a:r>
              <a:rPr lang="en-IN" sz="3600" u="sng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 </a:t>
            </a:r>
            <a:r>
              <a:rPr lang="en-IN" sz="3600" u="sng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Broad Issues Settled Through Recent Amendments In The Code</a:t>
            </a:r>
            <a:endParaRPr lang="en-IN" sz="3600" u="sng" dirty="0">
              <a:latin typeface="Cambria" pitchFamily="18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318161" y="1603170"/>
            <a:ext cx="9576261" cy="4484122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q"/>
            </a:pPr>
            <a:r>
              <a:rPr lang="en-IN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IN" b="1" dirty="0" smtClean="0">
                <a:solidFill>
                  <a:schemeClr val="tx1"/>
                </a:solidFill>
                <a:latin typeface="Cambria" pitchFamily="18" charset="0"/>
              </a:rPr>
              <a:t>Section 196 </a:t>
            </a:r>
            <a:r>
              <a:rPr lang="en-IN" dirty="0" smtClean="0">
                <a:solidFill>
                  <a:schemeClr val="tx1"/>
                </a:solidFill>
                <a:latin typeface="Cambria" pitchFamily="18" charset="0"/>
              </a:rPr>
              <a:t>(Power &amp; Functions of Board) has been amended to incorporate the role of development and regulation of IPs, IPAs, IUs etc </a:t>
            </a:r>
          </a:p>
          <a:p>
            <a:pPr algn="just">
              <a:buFont typeface="Wingdings" pitchFamily="2" charset="2"/>
              <a:buChar char="q"/>
            </a:pPr>
            <a:r>
              <a:rPr lang="en-IN" dirty="0" smtClean="0">
                <a:solidFill>
                  <a:schemeClr val="tx1"/>
                </a:solidFill>
                <a:latin typeface="Cambria" pitchFamily="18" charset="0"/>
              </a:rPr>
              <a:t>Change in threshold limits for approval </a:t>
            </a:r>
            <a:r>
              <a:rPr lang="en-IN" dirty="0" smtClean="0">
                <a:solidFill>
                  <a:schemeClr val="tx1"/>
                </a:solidFill>
                <a:latin typeface="Cambria" pitchFamily="18" charset="0"/>
              </a:rPr>
              <a:t>of COC for critical decisions under CIRP reduced to 66% from 75%</a:t>
            </a:r>
          </a:p>
          <a:p>
            <a:pPr lvl="0" algn="just">
              <a:buFont typeface="Wingdings" pitchFamily="2" charset="2"/>
              <a:buChar char="q"/>
            </a:pPr>
            <a:r>
              <a:rPr lang="en-IN" sz="2400" b="1" dirty="0" smtClean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Section </a:t>
            </a:r>
            <a:r>
              <a:rPr lang="en-IN" sz="2400" b="1" dirty="0" smtClean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16(5) </a:t>
            </a:r>
            <a:r>
              <a:rPr lang="en-IN" sz="2400" b="1" dirty="0" smtClean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amended, 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term 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of the IRP shall continue till the date of the appointment of the RP under Section 22 (Prior to Amendment - Term of IRP not to exceed 30 days from the date of his appointment)</a:t>
            </a:r>
            <a:endParaRPr lang="en-IN" sz="2400" dirty="0" smtClean="0">
              <a:solidFill>
                <a:schemeClr val="tx1"/>
              </a:solidFill>
              <a:latin typeface="Cambria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en-IN" sz="2400" dirty="0" smtClean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  The insolvency commencement date to be from the date of appointment of IRP, if he is not appointed on the day of admission of </a:t>
            </a:r>
            <a:r>
              <a:rPr lang="en-IN" sz="2400" dirty="0" smtClean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CIRP. </a:t>
            </a:r>
          </a:p>
          <a:p>
            <a:pPr algn="just">
              <a:buNone/>
            </a:pPr>
            <a:r>
              <a:rPr lang="en-IN" sz="2400" b="1" dirty="0" smtClean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	The calculation of timelines is still unclear -when the date of receipt of order by IRP is later than the date of order appointing an IRP, as there are varied judicial pronouncements.  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 rot="16200000">
            <a:off x="9556570" y="3643766"/>
            <a:ext cx="4386943" cy="365125"/>
          </a:xfrm>
        </p:spPr>
        <p:txBody>
          <a:bodyPr vert="horz" lIns="91440" tIns="45720" rIns="91440" bIns="45720" rtlCol="0" anchor="ctr"/>
          <a:lstStyle/>
          <a:p>
            <a:r>
              <a:rPr lang="en-US" sz="1600" b="1" dirty="0" smtClean="0">
                <a:latin typeface="Cambria" panose="02040503050406030204" pitchFamily="18" charset="0"/>
              </a:rPr>
              <a:t>ICSI Institute of Insolvency Professionals</a:t>
            </a:r>
            <a:endParaRPr lang="en-US" sz="1600" b="1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View">
      <a:maj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View" id="{BA0EB5A6-F2D4-4F82-977B-64ADEE4A2A69}" vid="{7B713C7F-58B7-4AE9-B361-B13EB9EC4C0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1769</TotalTime>
  <Words>1403</Words>
  <Application>Microsoft Office PowerPoint</Application>
  <PresentationFormat>Custom</PresentationFormat>
  <Paragraphs>169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View</vt:lpstr>
      <vt:lpstr>Insolvency and Bankruptcy Code, 2016 – A Macro View        CS Alka Kapoor      CEO, ICSI IIP</vt:lpstr>
      <vt:lpstr>IBC – THE GENESIS</vt:lpstr>
      <vt:lpstr>Cases Referred Under IBC: An Update</vt:lpstr>
      <vt:lpstr>Cases Referred Under IBC: An Update</vt:lpstr>
      <vt:lpstr>FIRST 12 NPA ACCOUNTS REFERRED BY RBI- STATUS</vt:lpstr>
      <vt:lpstr>Slide 6</vt:lpstr>
      <vt:lpstr>Slide 7</vt:lpstr>
      <vt:lpstr>       Broad Issues Settled Through Recent Amendments In The Code</vt:lpstr>
      <vt:lpstr>       Broad Issues Settled Through Recent Amendments In The Code</vt:lpstr>
      <vt:lpstr>     Broad Issues Settled Through Recent Amendments to the Code</vt:lpstr>
      <vt:lpstr> Broad Issues Settled Through Pronouncements (Supreme Court, High Court, NCLAT &amp; NCLT) </vt:lpstr>
      <vt:lpstr>Slide 12</vt:lpstr>
      <vt:lpstr>  Pronouncements of NCLT advising Insolvency  Professionals</vt:lpstr>
      <vt:lpstr>  Pronouncements of NCLT and NCLAT Supporting Insolvency  Professional</vt:lpstr>
      <vt:lpstr>Regulatory mandates for IPAs and the Journey of ICSI IIP</vt:lpstr>
      <vt:lpstr>Regulatory mandates for IPAs and the Journey of ICSI IIP</vt:lpstr>
      <vt:lpstr>Regulatory mandates for IPAs and the Journey of ICSI IIP</vt:lpstr>
      <vt:lpstr>Regulatory mandates for IPAs and the Journey of ICSI IIP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SEARCH REPORT</dc:title>
  <dc:creator>dell</dc:creator>
  <cp:lastModifiedBy>jai_bala@hotmail.com</cp:lastModifiedBy>
  <cp:revision>212</cp:revision>
  <dcterms:created xsi:type="dcterms:W3CDTF">2015-08-21T08:05:01Z</dcterms:created>
  <dcterms:modified xsi:type="dcterms:W3CDTF">2018-09-01T05:29:04Z</dcterms:modified>
</cp:coreProperties>
</file>