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7" r:id="rId1"/>
  </p:sldMasterIdLst>
  <p:notesMasterIdLst>
    <p:notesMasterId r:id="rId21"/>
  </p:notesMasterIdLst>
  <p:sldIdLst>
    <p:sldId id="256" r:id="rId2"/>
    <p:sldId id="258" r:id="rId3"/>
    <p:sldId id="285" r:id="rId4"/>
    <p:sldId id="292" r:id="rId5"/>
    <p:sldId id="286" r:id="rId6"/>
    <p:sldId id="260" r:id="rId7"/>
    <p:sldId id="259" r:id="rId8"/>
    <p:sldId id="261" r:id="rId9"/>
    <p:sldId id="272" r:id="rId10"/>
    <p:sldId id="263" r:id="rId11"/>
    <p:sldId id="265" r:id="rId12"/>
    <p:sldId id="266" r:id="rId13"/>
    <p:sldId id="268" r:id="rId14"/>
    <p:sldId id="269" r:id="rId15"/>
    <p:sldId id="283" r:id="rId16"/>
    <p:sldId id="290" r:id="rId17"/>
    <p:sldId id="295" r:id="rId18"/>
    <p:sldId id="293" r:id="rId19"/>
    <p:sldId id="291" r:id="rId20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8B413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8" autoAdjust="0"/>
    <p:restoredTop sz="94660"/>
  </p:normalViewPr>
  <p:slideViewPr>
    <p:cSldViewPr snapToGrid="0">
      <p:cViewPr>
        <p:scale>
          <a:sx n="80" d="100"/>
          <a:sy n="80" d="100"/>
        </p:scale>
        <p:origin x="-324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477A1FE-E03B-4787-9E94-9F76EA494819}" type="datetimeFigureOut">
              <a:rPr lang="en-IN" smtClean="0"/>
              <a:pPr/>
              <a:t>01-09-2018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6DE334B-E946-47E5-B00C-92A94E5F58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29122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E334B-E946-47E5-B00C-92A94E5F5842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99822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D83E-FCD7-401F-9A83-501565A17574}" type="datetime1">
              <a:rPr lang="en-US" smtClean="0"/>
              <a:pPr/>
              <a:t>9/1/2018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APAC &amp; Associates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82047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6CE7-F4A3-47FB-BDCC-4C99B61E3BDC}" type="datetime1">
              <a:rPr lang="en-US" smtClean="0"/>
              <a:pPr/>
              <a:t>9/1/2018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APAC &amp; Associates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9040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1AC3-0B7B-49AE-9FFF-ADC0BBF83A2F}" type="datetime1">
              <a:rPr lang="en-US" smtClean="0"/>
              <a:pPr/>
              <a:t>9/1/2018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APAC &amp; Associates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3074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1783C-CC97-4861-A844-5A8CDD79A126}" type="datetime1">
              <a:rPr lang="en-US" smtClean="0"/>
              <a:pPr/>
              <a:t>9/1/2018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APAC &amp; Associates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92730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88D3-834E-4AF1-91F7-504B51DD8E8B}" type="datetime1">
              <a:rPr lang="en-US" smtClean="0"/>
              <a:pPr/>
              <a:t>9/1/2018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APAC &amp; Associates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73375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74F6-FCD5-45FA-9481-38272FB88409}" type="datetime1">
              <a:rPr lang="en-US" smtClean="0"/>
              <a:pPr/>
              <a:t>9/1/2018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APAC &amp; Associates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418040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6A4F-E4E8-4172-8CD6-501940B3C11E}" type="datetime1">
              <a:rPr lang="en-US" smtClean="0"/>
              <a:pPr/>
              <a:t>9/1/2018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APAC &amp; Associates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532474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BE76-38F0-47B4-B00D-2F16A7121F2F}" type="datetime1">
              <a:rPr lang="en-US" smtClean="0"/>
              <a:pPr/>
              <a:t>9/1/2018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APAC &amp; Associates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34015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EEC-198B-4654-A9DA-1E72F52BFB3D}" type="datetime1">
              <a:rPr lang="en-US" smtClean="0"/>
              <a:pPr/>
              <a:t>9/1/2018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APAC &amp; Associates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07371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F27AB-D71D-4DFA-8D36-D9CB6E4D0D48}" type="datetime1">
              <a:rPr lang="en-US" smtClean="0"/>
              <a:pPr/>
              <a:t>9/1/2018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APAC &amp; Associates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972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120B-1694-4F97-BCED-1998D45DC9CE}" type="datetime1">
              <a:rPr lang="en-US" smtClean="0"/>
              <a:pPr/>
              <a:t>9/1/2018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APAC &amp; Associates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9838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C9052723-348E-447E-BA46-62D5FC05654B}" type="datetime1">
              <a:rPr lang="en-US" smtClean="0"/>
              <a:pPr/>
              <a:t>9/1/2018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APAC &amp; Associates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576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3153" y="483324"/>
            <a:ext cx="9785268" cy="5335585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en-IN" sz="5400" dirty="0" smtClean="0">
                <a:latin typeface="Cambria" pitchFamily="18" charset="0"/>
              </a:rPr>
              <a:t>Insolvency </a:t>
            </a:r>
            <a:r>
              <a:rPr lang="en-IN" sz="5400" dirty="0" smtClean="0">
                <a:latin typeface="Cambria" pitchFamily="18" charset="0"/>
              </a:rPr>
              <a:t>and Bankruptcy Code, 2016 </a:t>
            </a:r>
            <a:r>
              <a:rPr lang="en-IN" sz="5400" dirty="0" smtClean="0">
                <a:latin typeface="Cambria" pitchFamily="18" charset="0"/>
              </a:rPr>
              <a:t>– A Macro View</a:t>
            </a:r>
            <a:br>
              <a:rPr lang="en-IN" sz="5400" dirty="0" smtClean="0">
                <a:latin typeface="Cambria" pitchFamily="18" charset="0"/>
              </a:rPr>
            </a:br>
            <a:r>
              <a:rPr lang="en-IN" sz="5400" dirty="0" smtClean="0">
                <a:latin typeface="Cambria" pitchFamily="18" charset="0"/>
              </a:rPr>
              <a:t/>
            </a:r>
            <a:br>
              <a:rPr lang="en-IN" sz="5400" dirty="0" smtClean="0">
                <a:latin typeface="Cambria" pitchFamily="18" charset="0"/>
              </a:rPr>
            </a:br>
            <a:r>
              <a:rPr lang="en-IN" sz="5400" dirty="0" smtClean="0">
                <a:latin typeface="Cambria" pitchFamily="18" charset="0"/>
              </a:rPr>
              <a:t/>
            </a:r>
            <a:br>
              <a:rPr lang="en-IN" sz="5400" dirty="0" smtClean="0">
                <a:latin typeface="Cambria" pitchFamily="18" charset="0"/>
              </a:rPr>
            </a:br>
            <a:r>
              <a:rPr lang="en-IN" sz="5400" dirty="0" smtClean="0">
                <a:latin typeface="Cambria" pitchFamily="18" charset="0"/>
              </a:rPr>
              <a:t>					</a:t>
            </a:r>
            <a:r>
              <a:rPr lang="en-IN" sz="4000" dirty="0" smtClean="0">
                <a:latin typeface="Cambria" pitchFamily="18" charset="0"/>
              </a:rPr>
              <a:t>CS </a:t>
            </a:r>
            <a:r>
              <a:rPr lang="en-IN" sz="4000" dirty="0" err="1" smtClean="0">
                <a:latin typeface="Cambria" pitchFamily="18" charset="0"/>
              </a:rPr>
              <a:t>Alka</a:t>
            </a:r>
            <a:r>
              <a:rPr lang="en-IN" sz="4000" dirty="0" smtClean="0">
                <a:latin typeface="Cambria" pitchFamily="18" charset="0"/>
              </a:rPr>
              <a:t> </a:t>
            </a:r>
            <a:r>
              <a:rPr lang="en-IN" sz="4000" dirty="0" err="1" smtClean="0">
                <a:latin typeface="Cambria" pitchFamily="18" charset="0"/>
              </a:rPr>
              <a:t>K</a:t>
            </a:r>
            <a:r>
              <a:rPr lang="en-IN" sz="4000" dirty="0" err="1" smtClean="0">
                <a:latin typeface="Cambria" pitchFamily="18" charset="0"/>
              </a:rPr>
              <a:t>apoor</a:t>
            </a:r>
            <a:r>
              <a:rPr lang="en-IN" sz="4000" dirty="0" smtClean="0">
                <a:latin typeface="Cambria" pitchFamily="18" charset="0"/>
              </a:rPr>
              <a:t/>
            </a:r>
            <a:br>
              <a:rPr lang="en-IN" sz="4000" dirty="0" smtClean="0">
                <a:latin typeface="Cambria" pitchFamily="18" charset="0"/>
              </a:rPr>
            </a:br>
            <a:r>
              <a:rPr lang="en-IN" sz="4000" dirty="0" smtClean="0">
                <a:latin typeface="Cambria" pitchFamily="18" charset="0"/>
              </a:rPr>
              <a:t>					</a:t>
            </a:r>
            <a:r>
              <a:rPr lang="en-IN" sz="4000" dirty="0" smtClean="0">
                <a:latin typeface="Cambria" pitchFamily="18" charset="0"/>
              </a:rPr>
              <a:t>CEO, ICSI IIP</a:t>
            </a:r>
            <a:endParaRPr lang="en-IN" sz="4000" dirty="0"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9373691" y="4074840"/>
            <a:ext cx="4831080" cy="365125"/>
          </a:xfrm>
        </p:spPr>
        <p:txBody>
          <a:bodyPr/>
          <a:lstStyle/>
          <a:p>
            <a:r>
              <a:rPr lang="en-US" sz="18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8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679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181905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002060"/>
                </a:solidFill>
              </a:rPr>
              <a:t/>
            </a:r>
            <a:br>
              <a:rPr lang="en-IN" dirty="0" smtClean="0">
                <a:solidFill>
                  <a:srgbClr val="002060"/>
                </a:solidFill>
              </a:rPr>
            </a:br>
            <a:r>
              <a:rPr lang="en-IN" dirty="0" smtClean="0">
                <a:solidFill>
                  <a:srgbClr val="002060"/>
                </a:solidFill>
              </a:rPr>
              <a:t/>
            </a:r>
            <a:br>
              <a:rPr lang="en-IN" dirty="0" smtClean="0">
                <a:solidFill>
                  <a:srgbClr val="002060"/>
                </a:solidFill>
              </a:rPr>
            </a:br>
            <a:r>
              <a:rPr lang="en-IN" dirty="0" smtClean="0">
                <a:solidFill>
                  <a:srgbClr val="002060"/>
                </a:solidFill>
              </a:rPr>
              <a:t/>
            </a:r>
            <a:br>
              <a:rPr lang="en-IN" dirty="0" smtClean="0">
                <a:solidFill>
                  <a:srgbClr val="002060"/>
                </a:solidFill>
              </a:rPr>
            </a:br>
            <a:r>
              <a:rPr lang="en-IN" dirty="0" smtClean="0">
                <a:solidFill>
                  <a:srgbClr val="002060"/>
                </a:solidFill>
              </a:rPr>
              <a:t/>
            </a:r>
            <a:br>
              <a:rPr lang="en-IN" dirty="0" smtClean="0">
                <a:solidFill>
                  <a:srgbClr val="002060"/>
                </a:solidFill>
              </a:rPr>
            </a:br>
            <a:r>
              <a:rPr lang="en-IN" dirty="0" smtClean="0">
                <a:solidFill>
                  <a:srgbClr val="002060"/>
                </a:solidFill>
              </a:rPr>
              <a:t/>
            </a:r>
            <a:br>
              <a:rPr lang="en-IN" dirty="0" smtClean="0">
                <a:solidFill>
                  <a:srgbClr val="002060"/>
                </a:solidFill>
              </a:rPr>
            </a:br>
            <a:r>
              <a:rPr lang="en-IN" sz="3100" u="sng" dirty="0" smtClean="0">
                <a:solidFill>
                  <a:srgbClr val="002060"/>
                </a:solidFill>
                <a:latin typeface="Cambria" pitchFamily="18" charset="0"/>
              </a:rPr>
              <a:t>Broad Issues Settled Through Recent Amendments </a:t>
            </a:r>
            <a:r>
              <a:rPr lang="en-IN" sz="3100" u="sng" dirty="0" smtClean="0">
                <a:solidFill>
                  <a:srgbClr val="002060"/>
                </a:solidFill>
                <a:latin typeface="Cambria" pitchFamily="18" charset="0"/>
              </a:rPr>
              <a:t>to the Code</a:t>
            </a:r>
            <a:endParaRPr lang="en-IN" u="sng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1059" y="1959428"/>
            <a:ext cx="9632551" cy="3605349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  </a:t>
            </a:r>
            <a:r>
              <a:rPr lang="en-IN" sz="2800" dirty="0" smtClean="0">
                <a:solidFill>
                  <a:schemeClr val="tx1"/>
                </a:solidFill>
                <a:latin typeface="Cambria" pitchFamily="18" charset="0"/>
              </a:rPr>
              <a:t>Section 21(6A) has been introduced enabling classes of creditors to appoint their authorised representatives in the COC Meetings. </a:t>
            </a:r>
            <a:r>
              <a:rPr lang="en-IN" sz="2800" dirty="0" smtClean="0">
                <a:solidFill>
                  <a:schemeClr val="tx1"/>
                </a:solidFill>
                <a:latin typeface="Cambria" pitchFamily="18" charset="0"/>
              </a:rPr>
              <a:t>The CIRP regulations provides for </a:t>
            </a:r>
            <a:r>
              <a:rPr lang="en-IN" sz="2800" dirty="0" smtClean="0">
                <a:solidFill>
                  <a:schemeClr val="tx1"/>
                </a:solidFill>
                <a:latin typeface="Cambria" pitchFamily="18" charset="0"/>
              </a:rPr>
              <a:t>Each </a:t>
            </a:r>
            <a:r>
              <a:rPr lang="en-IN" sz="2800" dirty="0" smtClean="0">
                <a:solidFill>
                  <a:schemeClr val="tx1"/>
                </a:solidFill>
                <a:latin typeface="Cambria" pitchFamily="18" charset="0"/>
              </a:rPr>
              <a:t>Class of Creditors can appoint their authorised representatives from three choices of insolvency professionals provided by the </a:t>
            </a:r>
            <a:r>
              <a:rPr lang="en-IN" sz="2800" dirty="0" smtClean="0">
                <a:solidFill>
                  <a:schemeClr val="tx1"/>
                </a:solidFill>
                <a:latin typeface="Cambria" pitchFamily="18" charset="0"/>
              </a:rPr>
              <a:t>IRP</a:t>
            </a:r>
          </a:p>
          <a:p>
            <a:pPr algn="just">
              <a:buFont typeface="Wingdings" pitchFamily="2" charset="2"/>
              <a:buChar char="q"/>
            </a:pPr>
            <a:r>
              <a:rPr lang="en-IN" sz="2800" b="1" dirty="0" smtClean="0">
                <a:solidFill>
                  <a:schemeClr val="tx1"/>
                </a:solidFill>
                <a:latin typeface="Cambria" pitchFamily="18" charset="0"/>
              </a:rPr>
              <a:t>Section 235A </a:t>
            </a:r>
            <a:r>
              <a:rPr lang="en-IN" sz="2800" dirty="0" smtClean="0">
                <a:solidFill>
                  <a:schemeClr val="tx1"/>
                </a:solidFill>
                <a:latin typeface="Cambria" pitchFamily="18" charset="0"/>
              </a:rPr>
              <a:t>has been introduced to levy general penalty of </a:t>
            </a:r>
            <a:r>
              <a:rPr lang="en-IN" sz="2800" b="1" dirty="0" smtClean="0">
                <a:solidFill>
                  <a:schemeClr val="tx1"/>
                </a:solidFill>
                <a:latin typeface="Cambria" pitchFamily="18" charset="0"/>
              </a:rPr>
              <a:t>1 lakh-2 </a:t>
            </a:r>
            <a:r>
              <a:rPr lang="en-IN" sz="2800" b="1" dirty="0" err="1" smtClean="0">
                <a:solidFill>
                  <a:schemeClr val="tx1"/>
                </a:solidFill>
                <a:latin typeface="Cambria" pitchFamily="18" charset="0"/>
              </a:rPr>
              <a:t>Crore</a:t>
            </a:r>
            <a:r>
              <a:rPr lang="en-IN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IN" sz="2800" dirty="0" smtClean="0">
                <a:solidFill>
                  <a:schemeClr val="tx1"/>
                </a:solidFill>
                <a:latin typeface="Cambria" pitchFamily="18" charset="0"/>
              </a:rPr>
              <a:t>where no specific penalty or punishment is provided.</a:t>
            </a:r>
            <a:endParaRPr lang="en-IN" sz="280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IN" sz="2800" dirty="0" smtClean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336687" y="273132"/>
            <a:ext cx="9692640" cy="13716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>
              <a:spcAft>
                <a:spcPts val="1200"/>
              </a:spcAft>
            </a:pPr>
            <a:r>
              <a:rPr lang="en-IN" sz="2700" dirty="0" smtClean="0">
                <a:latin typeface="Cambria" pitchFamily="18" charset="0"/>
              </a:rPr>
              <a:t/>
            </a:r>
            <a:br>
              <a:rPr lang="en-IN" sz="2700" dirty="0" smtClean="0">
                <a:latin typeface="Cambria" pitchFamily="18" charset="0"/>
              </a:rPr>
            </a:br>
            <a:r>
              <a:rPr lang="en-IN" sz="3100" u="sng" dirty="0" smtClean="0">
                <a:latin typeface="Cambria" pitchFamily="18" charset="0"/>
              </a:rPr>
              <a:t>Broad Issues Settled Through Pronouncements</a:t>
            </a:r>
            <a:br>
              <a:rPr lang="en-IN" sz="3100" u="sng" dirty="0" smtClean="0">
                <a:latin typeface="Cambria" pitchFamily="18" charset="0"/>
              </a:rPr>
            </a:br>
            <a:r>
              <a:rPr lang="en-IN" sz="3100" u="sng" dirty="0" smtClean="0">
                <a:latin typeface="Cambria" pitchFamily="18" charset="0"/>
              </a:rPr>
              <a:t>(</a:t>
            </a:r>
            <a:r>
              <a:rPr lang="en-IN" sz="3100" i="1" u="sng" dirty="0" smtClean="0">
                <a:latin typeface="Cambria" pitchFamily="18" charset="0"/>
              </a:rPr>
              <a:t>Supreme Court, High Court, NCLAT &amp; NCLT)</a:t>
            </a:r>
            <a:r>
              <a:rPr lang="en-IN" sz="2700" u="sng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/>
            </a:r>
            <a:br>
              <a:rPr lang="en-IN" sz="2700" u="sng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</a:br>
            <a:endParaRPr lang="en-IN" sz="2700" u="sng" dirty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1887" y="1410789"/>
            <a:ext cx="10737668" cy="4681253"/>
          </a:xfrm>
        </p:spPr>
        <p:txBody>
          <a:bodyPr>
            <a:normAutofit lnSpcReduction="10000"/>
          </a:bodyPr>
          <a:lstStyle/>
          <a:p>
            <a:pPr lvl="1" algn="just">
              <a:spcBef>
                <a:spcPts val="0"/>
              </a:spcBef>
              <a:buNone/>
            </a:pPr>
            <a:r>
              <a:rPr lang="en-IN" i="1" dirty="0" smtClean="0">
                <a:solidFill>
                  <a:schemeClr val="accent2"/>
                </a:solidFill>
              </a:rPr>
              <a:t>	</a:t>
            </a:r>
            <a:endParaRPr lang="en-IN" i="1" dirty="0" smtClean="0">
              <a:solidFill>
                <a:schemeClr val="accent2"/>
              </a:solidFill>
              <a:latin typeface="Cambria" pitchFamily="18" charset="0"/>
            </a:endParaRPr>
          </a:p>
          <a:p>
            <a:pPr lvl="2"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The </a:t>
            </a:r>
            <a:r>
              <a:rPr lang="en-IN" sz="2400" b="1" dirty="0" smtClean="0">
                <a:solidFill>
                  <a:schemeClr val="tx1"/>
                </a:solidFill>
                <a:latin typeface="Cambria" pitchFamily="18" charset="0"/>
              </a:rPr>
              <a:t>definition of dispute is inclusive </a:t>
            </a: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and cannot be restricted to pending suits or arbitral proceedings.(</a:t>
            </a:r>
            <a:r>
              <a:rPr lang="en-IN" sz="2400" dirty="0" err="1" smtClean="0">
                <a:solidFill>
                  <a:schemeClr val="tx1"/>
                </a:solidFill>
                <a:latin typeface="Cambria" pitchFamily="18" charset="0"/>
              </a:rPr>
              <a:t>Mobilox</a:t>
            </a: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Innovations Private Limited Vs </a:t>
            </a:r>
            <a:r>
              <a:rPr lang="en-IN" sz="2400" dirty="0" err="1" smtClean="0">
                <a:solidFill>
                  <a:schemeClr val="tx1"/>
                </a:solidFill>
                <a:latin typeface="Cambria" pitchFamily="18" charset="0"/>
              </a:rPr>
              <a:t>Kirusa</a:t>
            </a: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 Software Private Limited(Supreme Court)(already amended)</a:t>
            </a:r>
          </a:p>
          <a:p>
            <a:pPr lvl="2" algn="just">
              <a:spcBef>
                <a:spcPts val="0"/>
              </a:spcBef>
              <a:buFont typeface="Wingdings" pitchFamily="2" charset="2"/>
              <a:buChar char="q"/>
            </a:pPr>
            <a:endParaRPr lang="en-IN" sz="2400" dirty="0" smtClean="0">
              <a:solidFill>
                <a:schemeClr val="tx1"/>
              </a:solidFill>
              <a:latin typeface="Cambria" pitchFamily="18" charset="0"/>
            </a:endParaRPr>
          </a:p>
          <a:p>
            <a:pPr lvl="2"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The </a:t>
            </a:r>
            <a:r>
              <a:rPr lang="en-IN" sz="2400" b="1" dirty="0" smtClean="0">
                <a:solidFill>
                  <a:schemeClr val="tx1"/>
                </a:solidFill>
                <a:latin typeface="Cambria" pitchFamily="18" charset="0"/>
              </a:rPr>
              <a:t>Code shall prevail over the state laws</a:t>
            </a: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 in view of Section 238 of the Code relating to non-obstante clause, </a:t>
            </a:r>
            <a:r>
              <a:rPr lang="en-IN" sz="2400" b="1" dirty="0" smtClean="0">
                <a:solidFill>
                  <a:schemeClr val="tx1"/>
                </a:solidFill>
                <a:latin typeface="Cambria" pitchFamily="18" charset="0"/>
              </a:rPr>
              <a:t>in case of inconsistency </a:t>
            </a: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(</a:t>
            </a:r>
            <a:r>
              <a:rPr lang="en-IN" sz="2400" dirty="0" err="1" smtClean="0">
                <a:solidFill>
                  <a:schemeClr val="tx1"/>
                </a:solidFill>
                <a:latin typeface="Cambria" pitchFamily="18" charset="0"/>
              </a:rPr>
              <a:t>Innoventive</a:t>
            </a: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 Industries Limited Vs ICICI Bank)(Supreme Court)</a:t>
            </a:r>
          </a:p>
          <a:p>
            <a:pPr lvl="2" algn="just">
              <a:spcBef>
                <a:spcPts val="0"/>
              </a:spcBef>
              <a:buNone/>
            </a:pPr>
            <a:endParaRPr lang="en-IN" sz="2400" dirty="0" smtClean="0">
              <a:solidFill>
                <a:schemeClr val="tx1"/>
              </a:solidFill>
              <a:latin typeface="Cambria" pitchFamily="18" charset="0"/>
            </a:endParaRPr>
          </a:p>
          <a:p>
            <a:pPr lvl="2"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Proceeding  under Section 138 of Negotiable Instruments Act, is not covered under Section 14, </a:t>
            </a:r>
            <a:r>
              <a:rPr lang="en-IN" sz="2400" dirty="0" err="1" smtClean="0">
                <a:solidFill>
                  <a:schemeClr val="tx1"/>
                </a:solidFill>
                <a:latin typeface="Cambria" pitchFamily="18" charset="0"/>
              </a:rPr>
              <a:t>i.e</a:t>
            </a: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 moratorium shield (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Shah Brothers </a:t>
            </a:r>
            <a:r>
              <a:rPr lang="en-IN" sz="2400" i="1" dirty="0" err="1" smtClean="0">
                <a:solidFill>
                  <a:schemeClr val="tx1"/>
                </a:solidFill>
                <a:latin typeface="Cambria" pitchFamily="18" charset="0"/>
              </a:rPr>
              <a:t>Ispat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 Pvt. Ltd. vs. P. </a:t>
            </a:r>
            <a:r>
              <a:rPr lang="en-IN" sz="2400" i="1" dirty="0" err="1" smtClean="0">
                <a:solidFill>
                  <a:schemeClr val="tx1"/>
                </a:solidFill>
                <a:latin typeface="Cambria" pitchFamily="18" charset="0"/>
              </a:rPr>
              <a:t>Mohanraj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 &amp; 	Ors [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31.07.2018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]) (NCLAT)</a:t>
            </a:r>
            <a:endParaRPr lang="en-IN" sz="2400" i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lvl="1" algn="just">
              <a:buNone/>
            </a:pPr>
            <a:r>
              <a:rPr lang="en-IN" sz="3800" i="1" dirty="0" smtClean="0">
                <a:solidFill>
                  <a:schemeClr val="accent2"/>
                </a:solidFill>
              </a:rPr>
              <a:t>		</a:t>
            </a:r>
          </a:p>
          <a:p>
            <a:pPr lvl="2" algn="just">
              <a:spcAft>
                <a:spcPts val="1800"/>
              </a:spcAft>
              <a:buFont typeface="Wingdings" pitchFamily="2" charset="2"/>
              <a:buChar char="q"/>
            </a:pPr>
            <a:endParaRPr lang="en-IN" sz="1800" dirty="0" smtClean="0"/>
          </a:p>
          <a:p>
            <a:pPr lvl="1" algn="just">
              <a:buFont typeface="Wingdings" pitchFamily="2" charset="2"/>
              <a:buChar char="q"/>
            </a:pPr>
            <a:endParaRPr lang="en-IN" dirty="0" smtClean="0"/>
          </a:p>
          <a:p>
            <a:pPr lvl="1" algn="just">
              <a:buFont typeface="Wingdings" pitchFamily="2" charset="2"/>
              <a:buChar char="q"/>
            </a:pPr>
            <a:endParaRPr lang="en-IN" dirty="0" smtClean="0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47166" y="6204857"/>
            <a:ext cx="2481942" cy="404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N" i="1" dirty="0" smtClean="0">
                <a:solidFill>
                  <a:schemeClr val="tx1"/>
                </a:solidFill>
              </a:rPr>
              <a:t>continued</a:t>
            </a:r>
            <a:endParaRPr lang="en-IN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43148" y="1997838"/>
            <a:ext cx="1024721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Font typeface="Wingdings" pitchFamily="2" charset="2"/>
              <a:buChar char="q"/>
            </a:pPr>
            <a:r>
              <a:rPr lang="en-IN" sz="2000" b="1" dirty="0" smtClean="0">
                <a:latin typeface="Cambria" pitchFamily="18" charset="0"/>
              </a:rPr>
              <a:t>Limitation period for initiation of IBC proceedings starts</a:t>
            </a:r>
            <a:r>
              <a:rPr lang="en-IN" sz="2000" dirty="0" smtClean="0">
                <a:latin typeface="Cambria" pitchFamily="18" charset="0"/>
              </a:rPr>
              <a:t> from1st </a:t>
            </a:r>
            <a:r>
              <a:rPr lang="en-IN" sz="2000" dirty="0" smtClean="0">
                <a:latin typeface="Cambria" pitchFamily="18" charset="0"/>
              </a:rPr>
              <a:t>December, 2016, when ‘I&amp;B Code’ came into force. (</a:t>
            </a:r>
            <a:r>
              <a:rPr lang="en-IN" sz="2000" i="1" dirty="0" smtClean="0">
                <a:latin typeface="Cambria" pitchFamily="18" charset="0"/>
              </a:rPr>
              <a:t>Mr. </a:t>
            </a:r>
            <a:r>
              <a:rPr lang="en-IN" sz="2000" i="1" dirty="0" err="1" smtClean="0">
                <a:latin typeface="Cambria" pitchFamily="18" charset="0"/>
              </a:rPr>
              <a:t>Brijesh</a:t>
            </a:r>
            <a:r>
              <a:rPr lang="en-IN" sz="2000" i="1" dirty="0" smtClean="0">
                <a:latin typeface="Cambria" pitchFamily="18" charset="0"/>
              </a:rPr>
              <a:t> Kumar </a:t>
            </a:r>
            <a:r>
              <a:rPr lang="en-IN" sz="2000" i="1" dirty="0" err="1" smtClean="0">
                <a:latin typeface="Cambria" pitchFamily="18" charset="0"/>
              </a:rPr>
              <a:t>Agarwal</a:t>
            </a:r>
            <a:r>
              <a:rPr lang="en-IN" sz="2000" i="1" dirty="0" smtClean="0">
                <a:latin typeface="Cambria" pitchFamily="18" charset="0"/>
              </a:rPr>
              <a:t> v/s Punjab National Bank &amp; </a:t>
            </a:r>
            <a:r>
              <a:rPr lang="en-IN" sz="2000" i="1" dirty="0" err="1" smtClean="0">
                <a:latin typeface="Cambria" pitchFamily="18" charset="0"/>
              </a:rPr>
              <a:t>Anr</a:t>
            </a:r>
            <a:r>
              <a:rPr lang="en-IN" sz="2000" i="1" dirty="0" smtClean="0">
                <a:latin typeface="Cambria" pitchFamily="18" charset="0"/>
              </a:rPr>
              <a:t>. </a:t>
            </a:r>
            <a:r>
              <a:rPr lang="en-IN" sz="2000" i="1" dirty="0" smtClean="0">
                <a:latin typeface="Cambria" pitchFamily="18" charset="0"/>
              </a:rPr>
              <a:t>(NCLAT)</a:t>
            </a:r>
          </a:p>
          <a:p>
            <a:pPr lvl="1" algn="just">
              <a:buFont typeface="Wingdings" pitchFamily="2" charset="2"/>
              <a:buChar char="q"/>
            </a:pPr>
            <a:endParaRPr lang="en-IN" sz="2000" i="1" dirty="0" smtClean="0">
              <a:latin typeface="Cambria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IN" sz="2000" dirty="0" smtClean="0">
                <a:latin typeface="Cambria" pitchFamily="18" charset="0"/>
              </a:rPr>
              <a:t>Corporate Debtor undergoing CIRP can initiate CIRP against its debtors as FC or OC(Jai </a:t>
            </a:r>
            <a:r>
              <a:rPr lang="en-IN" sz="2000" dirty="0" err="1" smtClean="0">
                <a:latin typeface="Cambria" pitchFamily="18" charset="0"/>
              </a:rPr>
              <a:t>Ambe</a:t>
            </a:r>
            <a:r>
              <a:rPr lang="en-IN" sz="2000" dirty="0" smtClean="0">
                <a:latin typeface="Cambria" pitchFamily="18" charset="0"/>
              </a:rPr>
              <a:t> Enterprises Vs S  N Plumbing Private Limited)(NCLT)</a:t>
            </a:r>
          </a:p>
          <a:p>
            <a:pPr lvl="2" algn="just">
              <a:spcAft>
                <a:spcPts val="1800"/>
              </a:spcAft>
            </a:pPr>
            <a:endParaRPr lang="en-IN" i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8347166" y="6204857"/>
            <a:ext cx="2481942" cy="404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N" i="1" dirty="0" smtClean="0">
                <a:solidFill>
                  <a:schemeClr val="tx1"/>
                </a:solidFill>
              </a:rPr>
              <a:t>Continued</a:t>
            </a:r>
            <a:endParaRPr lang="en-IN" i="1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144306" y="457200"/>
            <a:ext cx="9692640" cy="13716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27432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1" i="0" u="none" strike="noStrike" kern="1200" cap="none" spc="-5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/>
            </a:r>
            <a:br>
              <a:rPr kumimoji="0" lang="en-IN" sz="2800" b="1" i="0" u="none" strike="noStrike" kern="1200" cap="none" spc="-5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en-IN" sz="2800" b="1" i="0" u="sng" strike="noStrike" kern="1200" cap="none" spc="-5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Broad issues settled through Pronouncements</a:t>
            </a:r>
            <a:br>
              <a:rPr kumimoji="0" lang="en-IN" sz="2800" b="1" i="0" u="sng" strike="noStrike" kern="1200" cap="none" spc="-5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en-IN" sz="2800" b="1" i="0" u="sng" strike="noStrike" kern="1200" cap="none" spc="-5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(</a:t>
            </a:r>
            <a:r>
              <a:rPr kumimoji="0" lang="en-IN" sz="2800" b="1" i="1" u="sng" strike="noStrike" kern="1200" cap="none" spc="-5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Supreme Court, High Court, NCLAT &amp; NCLT)</a:t>
            </a:r>
            <a:r>
              <a:rPr kumimoji="0" lang="en-IN" sz="2800" b="1" i="0" u="sng" strike="noStrike" kern="1200" cap="none" spc="-5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/>
            </a:r>
            <a:br>
              <a:rPr kumimoji="0" lang="en-IN" sz="2800" b="1" i="0" u="sng" strike="noStrike" kern="1200" cap="none" spc="-5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endParaRPr kumimoji="0" lang="en-IN" sz="2800" b="1" i="0" u="sng" strike="noStrike" kern="1200" cap="none" spc="-5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181905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/>
            </a:r>
            <a:br>
              <a:rPr lang="en-IN" dirty="0" smtClean="0"/>
            </a:br>
            <a:r>
              <a:rPr lang="en-IN" sz="3600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IN" sz="3600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IN" sz="3600" u="sng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Pronouncements of NCLT</a:t>
            </a:r>
            <a:r>
              <a:rPr lang="en-IN" sz="3600" u="sng" spc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en-IN" sz="3600" u="sng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advising</a:t>
            </a:r>
            <a:r>
              <a:rPr lang="en-IN" sz="3600" u="sng" spc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en-IN" sz="3600" u="sng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Insolvency  Professionals</a:t>
            </a:r>
            <a:endParaRPr lang="en-IN" sz="3600" u="sng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58" y="1674421"/>
            <a:ext cx="9744890" cy="4073235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NCLT Hyderabad changed the IRP and </a:t>
            </a:r>
            <a:r>
              <a:rPr lang="en-IN" sz="2400" b="1" dirty="0" smtClean="0">
                <a:solidFill>
                  <a:schemeClr val="tx1"/>
                </a:solidFill>
                <a:latin typeface="Cambria" pitchFamily="18" charset="0"/>
              </a:rPr>
              <a:t>refrained him from taking too many assignments. 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[IDBI Bank Ltd v/s </a:t>
            </a:r>
            <a:r>
              <a:rPr lang="en-IN" sz="2400" i="1" dirty="0" err="1" smtClean="0">
                <a:solidFill>
                  <a:schemeClr val="tx1"/>
                </a:solidFill>
                <a:latin typeface="Cambria" pitchFamily="18" charset="0"/>
              </a:rPr>
              <a:t>Lanco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IN" sz="2400" i="1" dirty="0" err="1" smtClean="0">
                <a:solidFill>
                  <a:schemeClr val="tx1"/>
                </a:solidFill>
                <a:latin typeface="Cambria" pitchFamily="18" charset="0"/>
              </a:rPr>
              <a:t>Infratech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 Ltd ]</a:t>
            </a:r>
          </a:p>
          <a:p>
            <a:pPr algn="just">
              <a:buFont typeface="Wingdings" pitchFamily="2" charset="2"/>
              <a:buChar char="q"/>
            </a:pP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NCLT observed that </a:t>
            </a:r>
            <a:r>
              <a:rPr lang="en-IN" sz="2400" b="1" dirty="0" smtClean="0">
                <a:solidFill>
                  <a:schemeClr val="tx1"/>
                </a:solidFill>
                <a:latin typeface="Cambria" pitchFamily="18" charset="0"/>
              </a:rPr>
              <a:t>Insolvency Professional should not outsource all his </a:t>
            </a:r>
            <a:r>
              <a:rPr lang="en-IN" sz="2400" b="1" dirty="0" smtClean="0">
                <a:solidFill>
                  <a:schemeClr val="tx1"/>
                </a:solidFill>
                <a:latin typeface="Cambria" pitchFamily="18" charset="0"/>
              </a:rPr>
              <a:t>work, specially his responsibilities.</a:t>
            </a: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  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[Bank of Baroda (FC) and </a:t>
            </a:r>
            <a:r>
              <a:rPr lang="en-IN" sz="2400" i="1" dirty="0" err="1" smtClean="0">
                <a:solidFill>
                  <a:schemeClr val="tx1"/>
                </a:solidFill>
                <a:latin typeface="Cambria" pitchFamily="18" charset="0"/>
              </a:rPr>
              <a:t>Binani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 Cement Limited (CD) v/s Mr. </a:t>
            </a:r>
            <a:r>
              <a:rPr lang="en-IN" sz="2400" i="1" dirty="0" err="1" smtClean="0">
                <a:solidFill>
                  <a:schemeClr val="tx1"/>
                </a:solidFill>
                <a:latin typeface="Cambria" pitchFamily="18" charset="0"/>
              </a:rPr>
              <a:t>Vijaykumar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IN" sz="2400" i="1" dirty="0" err="1" smtClean="0">
                <a:solidFill>
                  <a:schemeClr val="tx1"/>
                </a:solidFill>
                <a:latin typeface="Cambria" pitchFamily="18" charset="0"/>
              </a:rPr>
              <a:t>Iyer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 (RP))</a:t>
            </a:r>
          </a:p>
          <a:p>
            <a:pPr algn="just">
              <a:buFont typeface="Wingdings" pitchFamily="2" charset="2"/>
              <a:buChar char="q"/>
            </a:pP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NCLT warned the IRPs not to be a part of  cases wherein the parties are not in a position to meet even the basic cost of public announcement, fee payable to  IRP. 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(Energy </a:t>
            </a:r>
            <a:r>
              <a:rPr lang="en-IN" sz="2400" i="1" dirty="0" err="1" smtClean="0">
                <a:solidFill>
                  <a:schemeClr val="tx1"/>
                </a:solidFill>
                <a:latin typeface="Cambria" pitchFamily="18" charset="0"/>
              </a:rPr>
              <a:t>Infraconsulting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 India Private Limited v/s Athena Chhattisgarh Power Limited) </a:t>
            </a:r>
          </a:p>
          <a:p>
            <a:pPr algn="just">
              <a:buFont typeface="Wingdings" pitchFamily="2" charset="2"/>
              <a:buChar char="q"/>
            </a:pP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</a:rPr>
              <a:t>NCLT directed the IRP to continue beyond 30 days as COC had not come up with the name of Resolution Professional </a:t>
            </a:r>
            <a:r>
              <a:rPr lang="en-IN" dirty="0" smtClean="0">
                <a:solidFill>
                  <a:schemeClr val="tx1"/>
                </a:solidFill>
              </a:rPr>
              <a:t>(</a:t>
            </a:r>
            <a:r>
              <a:rPr lang="en-IN" sz="2400" i="1" dirty="0" smtClean="0">
                <a:solidFill>
                  <a:schemeClr val="tx1"/>
                </a:solidFill>
                <a:latin typeface="Cambria" pitchFamily="18" charset="0"/>
              </a:rPr>
              <a:t>Burn Standard Company Ltd.; NCLT Kolkata) (Now the same concept has been adopted in the Code also through amendment in tenure of IRP as per Sec 16(5).</a:t>
            </a: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47166" y="6204857"/>
            <a:ext cx="2481942" cy="404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IN" i="1" dirty="0" smtClean="0">
              <a:solidFill>
                <a:schemeClr val="tx1"/>
              </a:solidFill>
            </a:endParaRPr>
          </a:p>
          <a:p>
            <a:pPr algn="r"/>
            <a:endParaRPr lang="en-IN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181905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sz="3100" u="sng" dirty="0" smtClean="0">
                <a:latin typeface="Cambria" pitchFamily="18" charset="0"/>
              </a:rPr>
              <a:t>Pronouncements of NCLT and NCLAT Supporting Insolvency  Professional</a:t>
            </a:r>
            <a:endParaRPr lang="en-IN" sz="3100" u="sng" dirty="0">
              <a:latin typeface="Cambria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63782" y="1591294"/>
            <a:ext cx="9717578" cy="458884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Police was directed to give assistance to IRP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and directed CD to furnish the book of account, list of financial and operational creditors and assets to the IRP. [</a:t>
            </a:r>
            <a:r>
              <a:rPr lang="en-IN" i="1" dirty="0" smtClean="0">
                <a:solidFill>
                  <a:schemeClr val="tx1"/>
                </a:solidFill>
                <a:latin typeface="Cambria" pitchFamily="18" charset="0"/>
              </a:rPr>
              <a:t>Central Bank of India and SBI v/s Ashok Magnetics ; NCLT Chennai]</a:t>
            </a:r>
            <a:endParaRPr lang="en-IN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IRP was directed to ensure that the company remains ongoing and if so necessary may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take assistance of (suspended) Board of Directors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. Authorization of the Resolution Professional is necessary for the person authorized to sign the bank cheques. [</a:t>
            </a:r>
            <a:r>
              <a:rPr lang="en-IN" i="1" dirty="0" err="1" smtClean="0">
                <a:solidFill>
                  <a:schemeClr val="tx1"/>
                </a:solidFill>
                <a:latin typeface="Cambria" pitchFamily="18" charset="0"/>
              </a:rPr>
              <a:t>K.Kesava</a:t>
            </a:r>
            <a:r>
              <a:rPr lang="en-IN" i="1" dirty="0" smtClean="0">
                <a:solidFill>
                  <a:schemeClr val="tx1"/>
                </a:solidFill>
                <a:latin typeface="Cambria" pitchFamily="18" charset="0"/>
              </a:rPr>
              <a:t> v/s Ajay </a:t>
            </a:r>
            <a:r>
              <a:rPr lang="en-IN" i="1" dirty="0" err="1" smtClean="0">
                <a:solidFill>
                  <a:schemeClr val="tx1"/>
                </a:solidFill>
                <a:latin typeface="Cambria" pitchFamily="18" charset="0"/>
              </a:rPr>
              <a:t>Gopaldas</a:t>
            </a:r>
            <a:r>
              <a:rPr lang="en-IN" i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IN" i="1" dirty="0" err="1" smtClean="0">
                <a:solidFill>
                  <a:schemeClr val="tx1"/>
                </a:solidFill>
                <a:latin typeface="Cambria" pitchFamily="18" charset="0"/>
              </a:rPr>
              <a:t>Samat</a:t>
            </a:r>
            <a:r>
              <a:rPr lang="en-IN" i="1" dirty="0" smtClean="0">
                <a:solidFill>
                  <a:schemeClr val="tx1"/>
                </a:solidFill>
                <a:latin typeface="Cambria" pitchFamily="18" charset="0"/>
              </a:rPr>
              <a:t> (HUF) &amp; Ors.]</a:t>
            </a:r>
          </a:p>
          <a:p>
            <a:pPr algn="just">
              <a:buFont typeface="Wingdings" pitchFamily="2" charset="2"/>
              <a:buChar char="q"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Property was sealed by Municipal Corporation of Faridabad AA ordered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Municipal Corporation Faridabad to de seal the property and surrenders its possession to RP.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 [</a:t>
            </a:r>
            <a:r>
              <a:rPr lang="en-IN" i="1" dirty="0" err="1" smtClean="0">
                <a:solidFill>
                  <a:schemeClr val="tx1"/>
                </a:solidFill>
                <a:latin typeface="Cambria" pitchFamily="18" charset="0"/>
              </a:rPr>
              <a:t>Indiabulls</a:t>
            </a:r>
            <a:r>
              <a:rPr lang="en-IN" i="1" dirty="0" smtClean="0">
                <a:solidFill>
                  <a:schemeClr val="tx1"/>
                </a:solidFill>
                <a:latin typeface="Cambria" pitchFamily="18" charset="0"/>
              </a:rPr>
              <a:t> Housing Finance Ltd. v/s M/s Forging </a:t>
            </a:r>
            <a:r>
              <a:rPr lang="en-IN" i="1" dirty="0" err="1" smtClean="0">
                <a:solidFill>
                  <a:schemeClr val="tx1"/>
                </a:solidFill>
                <a:latin typeface="Cambria" pitchFamily="18" charset="0"/>
              </a:rPr>
              <a:t>pvt</a:t>
            </a:r>
            <a:r>
              <a:rPr lang="en-IN" i="1" dirty="0" smtClean="0">
                <a:solidFill>
                  <a:schemeClr val="tx1"/>
                </a:solidFill>
                <a:latin typeface="Cambria" pitchFamily="18" charset="0"/>
              </a:rPr>
              <a:t>. Ltd.; NCLT, New Delhi Principal Bench]</a:t>
            </a:r>
          </a:p>
          <a:p>
            <a:pPr algn="just">
              <a:buFont typeface="Wingdings" pitchFamily="2" charset="2"/>
              <a:buChar char="q"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NCLAT had set aside the observations made by the Adjudicating Authority against RP as those were uncalled for stating and held that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“The Insolvency and Bankruptcy Code, 2016” being a new Code, every person dealing with the subject including RP’s, Liquidators, Lawyers, AA and even the members of Appellate Tribunal are trying to understand the provisions of Law</a:t>
            </a:r>
            <a:r>
              <a:rPr lang="en-IN" i="1" dirty="0" smtClean="0">
                <a:solidFill>
                  <a:schemeClr val="tx1"/>
                </a:solidFill>
                <a:latin typeface="Cambria" pitchFamily="18" charset="0"/>
              </a:rPr>
              <a:t>. [</a:t>
            </a:r>
            <a:r>
              <a:rPr lang="en-IN" i="1" dirty="0" err="1" smtClean="0">
                <a:solidFill>
                  <a:schemeClr val="tx1"/>
                </a:solidFill>
                <a:latin typeface="Cambria" pitchFamily="18" charset="0"/>
              </a:rPr>
              <a:t>Jitendra</a:t>
            </a:r>
            <a:r>
              <a:rPr lang="en-IN" i="1" dirty="0" smtClean="0">
                <a:solidFill>
                  <a:schemeClr val="tx1"/>
                </a:solidFill>
                <a:latin typeface="Cambria" pitchFamily="18" charset="0"/>
              </a:rPr>
              <a:t> Kumar Jain; NCLAT, New Delhi]</a:t>
            </a:r>
            <a:endParaRPr lang="en-IN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IN" dirty="0" smtClean="0"/>
          </a:p>
          <a:p>
            <a:pPr algn="just">
              <a:buFont typeface="Wingdings" pitchFamily="2" charset="2"/>
              <a:buChar char="q"/>
            </a:pPr>
            <a:endParaRPr lang="en-IN" b="1" i="1" dirty="0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Cambria" pitchFamily="18" charset="0"/>
              </a:rPr>
              <a:t>Regulatory mandates for IPAs and the Journey of ICSI </a:t>
            </a:r>
            <a:r>
              <a:rPr lang="en-IN" dirty="0" smtClean="0">
                <a:latin typeface="Cambria" pitchFamily="18" charset="0"/>
              </a:rPr>
              <a:t>IIP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882" y="2369127"/>
            <a:ext cx="9509047" cy="3687289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IPAs are to </a:t>
            </a:r>
            <a:r>
              <a:rPr lang="en-IN" b="1" dirty="0" err="1" smtClean="0">
                <a:solidFill>
                  <a:schemeClr val="tx1"/>
                </a:solidFill>
                <a:latin typeface="Cambria" pitchFamily="18" charset="0"/>
              </a:rPr>
              <a:t>enroll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, educate, develop, monitor and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regulate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the insolvency professionals.</a:t>
            </a:r>
          </a:p>
          <a:p>
            <a:pPr algn="just"/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ICSI IIP has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over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700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members.</a:t>
            </a:r>
            <a:endParaRPr lang="en-IN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/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The governing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Board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comprises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of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eminent Independent Directors.</a:t>
            </a:r>
            <a:endParaRPr lang="en-IN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/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It has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various committees: Monitoring, Disciplinary, Membership,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Grievance Redressel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Advisory, </a:t>
            </a:r>
            <a:r>
              <a:rPr lang="en-IN" dirty="0" err="1" smtClean="0">
                <a:solidFill>
                  <a:schemeClr val="tx1"/>
                </a:solidFill>
                <a:latin typeface="Cambria" pitchFamily="18" charset="0"/>
              </a:rPr>
              <a:t>Appelant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 Panel.</a:t>
            </a:r>
          </a:p>
          <a:p>
            <a:pPr algn="just">
              <a:buNone/>
            </a:pPr>
            <a:endParaRPr lang="en-IN" dirty="0" smtClean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857708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Cambria" pitchFamily="18" charset="0"/>
              </a:rPr>
              <a:t>Regulatory mandates for IPAs and the Journey of ICSI IIP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002" y="1407226"/>
            <a:ext cx="9568424" cy="4518562"/>
          </a:xfrm>
        </p:spPr>
        <p:txBody>
          <a:bodyPr>
            <a:noAutofit/>
          </a:bodyPr>
          <a:lstStyle/>
          <a:p>
            <a:pPr algn="just"/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To build the capacities of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IPs:</a:t>
            </a:r>
            <a:endParaRPr lang="en-IN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buNone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		-	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Conducts training programmes</a:t>
            </a:r>
          </a:p>
          <a:p>
            <a:pPr algn="just">
              <a:buNone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		-	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Intensive training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workshops</a:t>
            </a:r>
          </a:p>
          <a:p>
            <a:pPr algn="just">
              <a:buNone/>
            </a:pP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		-	Certificate Programs</a:t>
            </a:r>
            <a:endParaRPr lang="en-IN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buNone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		-	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50 hours pre registration training program</a:t>
            </a:r>
          </a:p>
          <a:p>
            <a:pPr algn="just">
              <a:buNone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		-	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Webinars</a:t>
            </a:r>
          </a:p>
          <a:p>
            <a:pPr algn="just">
              <a:buNone/>
            </a:pP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		-	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 First Organisation to bring out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Monthly Journal</a:t>
            </a:r>
          </a:p>
          <a:p>
            <a:pPr algn="just">
              <a:buNone/>
            </a:pP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		-	Regular knowledge updates</a:t>
            </a:r>
          </a:p>
          <a:p>
            <a:pPr algn="just">
              <a:buNone/>
            </a:pPr>
            <a:endParaRPr lang="en-IN" dirty="0" smtClean="0">
              <a:solidFill>
                <a:schemeClr val="tx1"/>
              </a:solidFill>
              <a:latin typeface="Cambria" pitchFamily="18" charset="0"/>
            </a:endParaRPr>
          </a:p>
          <a:p>
            <a:endParaRPr lang="en-IN" sz="1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857708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Cambria" pitchFamily="18" charset="0"/>
              </a:rPr>
              <a:t>Regulatory mandates for IPAs and the Journey of ICSI IIP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2501" y="1828800"/>
            <a:ext cx="9568424" cy="4251366"/>
          </a:xfrm>
        </p:spPr>
        <p:txBody>
          <a:bodyPr>
            <a:noAutofit/>
          </a:bodyPr>
          <a:lstStyle/>
          <a:p>
            <a:pPr algn="just"/>
            <a:r>
              <a:rPr lang="en-IN" sz="1800" b="1" dirty="0" smtClean="0">
                <a:solidFill>
                  <a:schemeClr val="tx1"/>
                </a:solidFill>
                <a:latin typeface="Cambria" pitchFamily="18" charset="0"/>
              </a:rPr>
              <a:t>To build the capacities of </a:t>
            </a:r>
            <a:r>
              <a:rPr lang="en-IN" sz="1800" b="1" dirty="0" smtClean="0">
                <a:solidFill>
                  <a:schemeClr val="tx1"/>
                </a:solidFill>
                <a:latin typeface="Cambria" pitchFamily="18" charset="0"/>
              </a:rPr>
              <a:t>IPs:</a:t>
            </a:r>
            <a:endParaRPr lang="en-IN" sz="1800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buNone/>
            </a:pP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		-	</a:t>
            </a:r>
            <a:r>
              <a:rPr lang="en-IN" sz="1800" b="1" dirty="0" smtClean="0">
                <a:solidFill>
                  <a:schemeClr val="tx1"/>
                </a:solidFill>
                <a:latin typeface="Cambria" pitchFamily="18" charset="0"/>
              </a:rPr>
              <a:t>Publications</a:t>
            </a: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endParaRPr lang="en-IN" sz="1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buNone/>
            </a:pP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		-	Case Law </a:t>
            </a:r>
            <a:r>
              <a:rPr lang="en-IN" sz="1800" dirty="0" err="1" smtClean="0">
                <a:solidFill>
                  <a:schemeClr val="tx1"/>
                </a:solidFill>
                <a:latin typeface="Cambria" pitchFamily="18" charset="0"/>
              </a:rPr>
              <a:t>Compeddium</a:t>
            </a: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endParaRPr lang="en-IN" sz="1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buNone/>
            </a:pP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		-	</a:t>
            </a:r>
            <a:r>
              <a:rPr lang="en-IN" sz="1800" spc="10" dirty="0" smtClean="0">
                <a:solidFill>
                  <a:schemeClr val="tx1"/>
                </a:solidFill>
                <a:latin typeface="Cambria" pitchFamily="18" charset="0"/>
              </a:rPr>
              <a:t>Judicial </a:t>
            </a:r>
            <a:r>
              <a:rPr lang="en-IN" sz="1800" spc="10" dirty="0" smtClean="0">
                <a:solidFill>
                  <a:schemeClr val="tx1"/>
                </a:solidFill>
                <a:latin typeface="Cambria" pitchFamily="18" charset="0"/>
              </a:rPr>
              <a:t>Pronouncements under the Code: An issue </a:t>
            </a:r>
            <a:r>
              <a:rPr lang="en-IN" sz="1800" spc="10" dirty="0" smtClean="0">
                <a:solidFill>
                  <a:schemeClr val="tx1"/>
                </a:solidFill>
                <a:latin typeface="Cambria" pitchFamily="18" charset="0"/>
              </a:rPr>
              <a:t>analysis</a:t>
            </a:r>
            <a:endParaRPr lang="en-IN" sz="1800" spc="1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buNone/>
            </a:pP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			-	Practical </a:t>
            </a: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aspects of Insolvency Code (three editions have 	</a:t>
            </a: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			come </a:t>
            </a: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so far)</a:t>
            </a:r>
          </a:p>
          <a:p>
            <a:pPr algn="just">
              <a:buNone/>
            </a:pP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			-	Interim </a:t>
            </a: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Resolution Professional: A handbook (two </a:t>
            </a: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					editions have </a:t>
            </a: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come so </a:t>
            </a:r>
            <a:r>
              <a:rPr lang="en-IN" sz="1800" dirty="0" smtClean="0">
                <a:solidFill>
                  <a:schemeClr val="tx1"/>
                </a:solidFill>
                <a:latin typeface="Cambria" pitchFamily="18" charset="0"/>
              </a:rPr>
              <a:t>far</a:t>
            </a:r>
          </a:p>
          <a:p>
            <a:pPr algn="just">
              <a:buNone/>
            </a:pPr>
            <a:r>
              <a:rPr lang="en-IN" sz="1800" spc="10" dirty="0" smtClean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en-IN" sz="1800" spc="10" dirty="0" smtClean="0">
                <a:solidFill>
                  <a:schemeClr val="tx1"/>
                </a:solidFill>
                <a:latin typeface="Cambria" pitchFamily="18" charset="0"/>
              </a:rPr>
              <a:t>		-	Voluntary Liquidation: A handbook etc.</a:t>
            </a:r>
          </a:p>
          <a:p>
            <a:pPr algn="just"/>
            <a:endParaRPr lang="en-IN" sz="1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/>
            <a:endParaRPr lang="en-IN" sz="1800" dirty="0" smtClean="0">
              <a:solidFill>
                <a:schemeClr val="tx1"/>
              </a:solidFill>
              <a:latin typeface="Cambria" pitchFamily="18" charset="0"/>
            </a:endParaRPr>
          </a:p>
          <a:p>
            <a:endParaRPr lang="en-IN" sz="1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Cambria" pitchFamily="18" charset="0"/>
              </a:rPr>
              <a:t>Regulatory mandates for IPAs and the Journey of ICSI IIP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568424" cy="435133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Support by ICSI IIP in the development of the Code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: </a:t>
            </a:r>
          </a:p>
          <a:p>
            <a:pPr algn="just">
              <a:buNone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	-	to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the working groups involved in the development of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delegated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			legislations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under the Code </a:t>
            </a:r>
            <a:endParaRPr lang="en-IN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buNone/>
            </a:pP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	-	to Insolvency Law Committee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 in terms of making suggestions for 			various 	amendments in the code taking into consideration the 			difficulties being faced by IPs at ground level.</a:t>
            </a:r>
          </a:p>
          <a:p>
            <a:pPr algn="just">
              <a:buNone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	-	to IBBI in terms of inputs to the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advisory committees of IBBI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, 	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		International best practices on monitoring,  Cost of CIRP, Fees to RP, 			treatment of contingent Liabilities in a Resolution Plan, Inputs on 			revision of Limited Insolvency Examination, Graduate Insolvency 			Program.</a:t>
            </a:r>
          </a:p>
          <a:p>
            <a:pPr algn="just">
              <a:buNone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	-	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MCA/IBBI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 on conducting roundtables of stakeholders on matters 			including individual insolvency regulations, Provisions of Cross 			Border Insolvency under IBC, amendments to the Code.</a:t>
            </a:r>
          </a:p>
          <a:p>
            <a:pPr algn="just"/>
            <a:endParaRPr lang="en-IN" dirty="0" smtClean="0">
              <a:solidFill>
                <a:schemeClr val="tx1"/>
              </a:solidFill>
              <a:latin typeface="Cambria" pitchFamily="18" charset="0"/>
            </a:endParaRPr>
          </a:p>
          <a:p>
            <a:endParaRPr lang="en-IN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>
              <a:buNone/>
            </a:pPr>
            <a:endParaRPr lang="en-IN" sz="6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n-IN" sz="7200" b="1" u="sng" dirty="0" smtClean="0">
                <a:solidFill>
                  <a:srgbClr val="002060"/>
                </a:solidFill>
              </a:rPr>
              <a:t>THANK YOU !</a:t>
            </a:r>
            <a:endParaRPr lang="en-IN" sz="7200" b="1" u="sng" dirty="0">
              <a:solidFill>
                <a:srgbClr val="002060"/>
              </a:solidFill>
            </a:endParaRPr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5082" y="294199"/>
            <a:ext cx="9870142" cy="727080"/>
          </a:xfrm>
          <a:noFill/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en-IN" sz="4000" u="sng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IBC – THE GENESIS</a:t>
            </a:r>
            <a:endParaRPr lang="en-IN" sz="4000" u="sng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anose="020405030504060302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96389" y="1267096"/>
          <a:ext cx="10476411" cy="5444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79"/>
                <a:gridCol w="2843232"/>
              </a:tblGrid>
              <a:tr h="2596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Particulars</a:t>
                      </a:r>
                      <a:endParaRPr lang="en-IN" sz="11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Data</a:t>
                      </a:r>
                      <a:endParaRPr lang="en-IN" sz="11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08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Constitution of BLRC</a:t>
                      </a:r>
                      <a:endParaRPr lang="en-IN" sz="2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2014</a:t>
                      </a:r>
                      <a:endParaRPr lang="en-IN" sz="2600" kern="1200" dirty="0">
                        <a:solidFill>
                          <a:schemeClr val="dk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8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6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Date of enactment of</a:t>
                      </a:r>
                      <a:r>
                        <a:rPr lang="en-IN" sz="2600" baseline="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the Code</a:t>
                      </a:r>
                      <a:endParaRPr lang="en-IN" sz="2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May 28, 2016</a:t>
                      </a:r>
                      <a:endParaRPr lang="en-IN" sz="2600" kern="1200" dirty="0">
                        <a:solidFill>
                          <a:schemeClr val="dk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8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6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Date of notification of CIRP </a:t>
                      </a:r>
                      <a:r>
                        <a:rPr lang="en-IN" sz="26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Regulations, Regulations relating to IPs and IPAs</a:t>
                      </a:r>
                      <a:endParaRPr lang="en-IN" sz="2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December 01,2016</a:t>
                      </a:r>
                      <a:endParaRPr lang="en-IN" sz="2600" kern="1200" dirty="0">
                        <a:solidFill>
                          <a:schemeClr val="dk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809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Date of Commencement of Liquidation Regulations</a:t>
                      </a:r>
                      <a:endParaRPr lang="en-IN" sz="2600" kern="1200" dirty="0">
                        <a:solidFill>
                          <a:schemeClr val="dk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2600" dirty="0" smtClean="0">
                          <a:latin typeface="Cambria" pitchFamily="18" charset="0"/>
                        </a:rPr>
                        <a:t>December,</a:t>
                      </a:r>
                      <a:r>
                        <a:rPr lang="en-IN" sz="2600" baseline="0" dirty="0" smtClean="0">
                          <a:latin typeface="Cambria" pitchFamily="18" charset="0"/>
                        </a:rPr>
                        <a:t> 15, 2016</a:t>
                      </a:r>
                      <a:endParaRPr lang="en-IN" sz="2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5809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No. of Amendments to the Code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2600" dirty="0" smtClean="0">
                          <a:latin typeface="Cambria" pitchFamily="18" charset="0"/>
                        </a:rPr>
                        <a:t>2</a:t>
                      </a:r>
                      <a:endParaRPr lang="en-IN" sz="2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3513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No. of Amendments to CIRP Regulations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2600" dirty="0" smtClean="0">
                          <a:latin typeface="Cambria" pitchFamily="18" charset="0"/>
                        </a:rPr>
                        <a:t>7</a:t>
                      </a:r>
                      <a:endParaRPr lang="en-IN" sz="2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45947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No. of Amendments to </a:t>
                      </a:r>
                      <a:r>
                        <a:rPr lang="en-IN" sz="2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Liquidation Regulations</a:t>
                      </a:r>
                      <a:endParaRPr lang="en-IN" sz="2600" kern="1200" dirty="0">
                        <a:solidFill>
                          <a:schemeClr val="dk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2600" dirty="0" smtClean="0">
                          <a:latin typeface="Cambria" pitchFamily="18" charset="0"/>
                        </a:rPr>
                        <a:t>1</a:t>
                      </a:r>
                      <a:endParaRPr lang="en-IN" sz="2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3513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No. of </a:t>
                      </a:r>
                      <a:r>
                        <a:rPr lang="en-IN" sz="26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Circulars </a:t>
                      </a:r>
                      <a:r>
                        <a:rPr lang="en-IN" sz="2600" kern="1200" dirty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by IBBI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2600" dirty="0" smtClean="0">
                          <a:latin typeface="Cambria" pitchFamily="18" charset="0"/>
                        </a:rPr>
                        <a:t>16</a:t>
                      </a:r>
                      <a:endParaRPr lang="en-IN" sz="2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9706793" y="3793989"/>
            <a:ext cx="4086497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61836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5082" y="294198"/>
            <a:ext cx="9870142" cy="916037"/>
          </a:xfr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IN" sz="4000" u="sng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Cases Referred Under IBC: An Update</a:t>
            </a:r>
            <a:endParaRPr lang="en-IN" sz="4000" u="sng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anose="020405030504060302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22742" y="1358536"/>
          <a:ext cx="10659065" cy="4937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9110"/>
                <a:gridCol w="2899955"/>
              </a:tblGrid>
              <a:tr h="4803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Particulars</a:t>
                      </a:r>
                      <a:endParaRPr lang="en-IN" sz="11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Data</a:t>
                      </a:r>
                      <a:endParaRPr lang="en-IN" sz="11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174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Cambria" pitchFamily="18" charset="0"/>
                          <a:ea typeface="Calibri"/>
                          <a:cs typeface="Times New Roman"/>
                        </a:rPr>
                        <a:t>Number of Corporates undergoing Insolvency Resolution Process (Admitted cases)</a:t>
                      </a:r>
                      <a:endParaRPr lang="en-IN" sz="24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More than 1,100</a:t>
                      </a:r>
                    </a:p>
                  </a:txBody>
                  <a:tcPr marL="68580" marR="68580" marT="0" marB="0"/>
                </a:tc>
              </a:tr>
              <a:tr h="12174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Number of </a:t>
                      </a:r>
                      <a:r>
                        <a:rPr lang="en-IN" sz="2400" dirty="0" err="1" smtClean="0">
                          <a:latin typeface="Cambria" pitchFamily="18" charset="0"/>
                          <a:ea typeface="Calibri"/>
                          <a:cs typeface="Times New Roman"/>
                        </a:rPr>
                        <a:t>Corporates</a:t>
                      </a:r>
                      <a:r>
                        <a:rPr lang="en-IN" sz="24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undergoing Liquidation Process</a:t>
                      </a:r>
                      <a:endParaRPr lang="en-IN" sz="24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More than175</a:t>
                      </a:r>
                    </a:p>
                  </a:txBody>
                  <a:tcPr marL="68580" marR="68580" marT="0" marB="0"/>
                </a:tc>
              </a:tr>
              <a:tr h="12174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Number of </a:t>
                      </a:r>
                      <a:r>
                        <a:rPr lang="en-IN" sz="2400" dirty="0" err="1" smtClean="0">
                          <a:latin typeface="Cambria" pitchFamily="18" charset="0"/>
                          <a:ea typeface="Calibri"/>
                          <a:cs typeface="Times New Roman"/>
                        </a:rPr>
                        <a:t>Corporates</a:t>
                      </a:r>
                      <a:r>
                        <a:rPr lang="en-IN" sz="24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undergoing Voluntary Liquidation  Process </a:t>
                      </a:r>
                      <a:endParaRPr lang="en-IN" sz="24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More than 250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400" kern="1200" dirty="0">
                        <a:solidFill>
                          <a:schemeClr val="dk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5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Cambria" pitchFamily="18" charset="0"/>
                          <a:ea typeface="Calibri"/>
                          <a:cs typeface="Times New Roman"/>
                        </a:rPr>
                        <a:t>Number of Companies resolved</a:t>
                      </a:r>
                      <a:endParaRPr lang="en-IN" sz="24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Around 50</a:t>
                      </a:r>
                      <a:endParaRPr lang="en-IN" sz="2400" kern="1200" dirty="0">
                        <a:solidFill>
                          <a:schemeClr val="dk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9706793" y="3793989"/>
            <a:ext cx="4086497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618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5082" y="294198"/>
            <a:ext cx="9870142" cy="916037"/>
          </a:xfr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IN" sz="4000" u="sng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Cases Referred Under IBC: An Update</a:t>
            </a:r>
            <a:endParaRPr lang="en-IN" sz="4000" u="sng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anose="020405030504060302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87532" y="1833550"/>
          <a:ext cx="9559636" cy="4796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8924"/>
                <a:gridCol w="3170712"/>
              </a:tblGrid>
              <a:tr h="4803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Particulars</a:t>
                      </a:r>
                      <a:endParaRPr lang="en-IN" sz="11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Data</a:t>
                      </a:r>
                      <a:endParaRPr lang="en-IN" sz="11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058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First Admission of Corporate Insolvency Resolution Process- by NCLT Mumbai  Bench.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endParaRPr lang="en-IN" sz="240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January 17, 2017 </a:t>
                      </a:r>
                      <a:endParaRPr lang="en-IN" sz="2800" kern="1200" dirty="0">
                        <a:solidFill>
                          <a:schemeClr val="dk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0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First NCLT order approving Resolution 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Plan-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by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NCLT, Hyderabad</a:t>
                      </a:r>
                    </a:p>
                    <a:p>
                      <a:endParaRPr lang="en-IN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August 02, 2017</a:t>
                      </a:r>
                      <a:endParaRPr lang="en-IN" sz="2800" kern="1200" dirty="0">
                        <a:solidFill>
                          <a:schemeClr val="dk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564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First Liquidation order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by NCLT, Mumbai Bench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July 17, 2017 </a:t>
                      </a:r>
                      <a:endParaRPr lang="en-IN" sz="2800" kern="1200" dirty="0">
                        <a:solidFill>
                          <a:schemeClr val="dk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5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First Voluntary Liquidation under Section 59 of the Code</a:t>
                      </a:r>
                    </a:p>
                    <a:p>
                      <a:endParaRPr lang="en-IN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April 07 2017</a:t>
                      </a:r>
                      <a:endParaRPr lang="en-IN" sz="2800" kern="1200" dirty="0">
                        <a:solidFill>
                          <a:schemeClr val="dk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9706793" y="3793989"/>
            <a:ext cx="4086497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618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94197"/>
            <a:ext cx="8652837" cy="1338659"/>
          </a:xfrm>
        </p:spPr>
        <p:txBody>
          <a:bodyPr>
            <a:normAutofit/>
          </a:bodyPr>
          <a:lstStyle/>
          <a:p>
            <a:pPr algn="ctr"/>
            <a:r>
              <a:rPr lang="en-IN" sz="4000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mbria" pitchFamily="18" charset="0"/>
              </a:rPr>
              <a:t>FIRST 12 </a:t>
            </a:r>
            <a:r>
              <a:rPr lang="en-IN" sz="4000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mbria" pitchFamily="18" charset="0"/>
              </a:rPr>
              <a:t>NPA </a:t>
            </a:r>
            <a:r>
              <a:rPr lang="en-IN" sz="4000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mbria" pitchFamily="18" charset="0"/>
              </a:rPr>
              <a:t>ACCOUNTS REFERRED BY RBI</a:t>
            </a:r>
            <a:r>
              <a:rPr lang="en-IN" sz="4000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mbria" pitchFamily="18" charset="0"/>
              </a:rPr>
              <a:t>- STATUS</a:t>
            </a:r>
            <a:endParaRPr lang="en-IN" sz="4000" u="sng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ambria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9550039" y="3637234"/>
            <a:ext cx="4400006" cy="365125"/>
          </a:xfrm>
        </p:spPr>
        <p:txBody>
          <a:bodyPr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</a:p>
          <a:p>
            <a:endParaRPr lang="en-US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32562" y="1983178"/>
          <a:ext cx="7220197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816"/>
                <a:gridCol w="4529381"/>
              </a:tblGrid>
              <a:tr h="342562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Cambria" pitchFamily="18" charset="0"/>
                        </a:rPr>
                        <a:t>Status</a:t>
                      </a:r>
                      <a:r>
                        <a:rPr lang="en-IN" sz="2000" baseline="0" dirty="0" smtClean="0">
                          <a:latin typeface="Cambria" pitchFamily="18" charset="0"/>
                        </a:rPr>
                        <a:t>  </a:t>
                      </a:r>
                      <a:endParaRPr lang="en-IN" sz="2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Cambria" pitchFamily="18" charset="0"/>
                        </a:rPr>
                        <a:t>Names</a:t>
                      </a:r>
                      <a:endParaRPr lang="en-IN" sz="20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113325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Cambria" pitchFamily="18" charset="0"/>
                        </a:rPr>
                        <a:t>Resolved Cases</a:t>
                      </a:r>
                      <a:endParaRPr lang="en-IN" sz="2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000" b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Bhushan</a:t>
                      </a:r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Steel</a:t>
                      </a:r>
                    </a:p>
                    <a:p>
                      <a:pPr algn="just"/>
                      <a:r>
                        <a:rPr lang="en-IN" sz="2000" b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Electrosteel</a:t>
                      </a:r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Steels</a:t>
                      </a:r>
                    </a:p>
                    <a:p>
                      <a:pPr algn="just"/>
                      <a:r>
                        <a:rPr lang="en-IN" sz="2000" b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Amtek</a:t>
                      </a:r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Auto</a:t>
                      </a:r>
                    </a:p>
                    <a:p>
                      <a:pPr algn="just"/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Monnet </a:t>
                      </a:r>
                      <a:r>
                        <a:rPr lang="en-IN" sz="2000" b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Ispat</a:t>
                      </a:r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&amp; Energy</a:t>
                      </a:r>
                      <a:endParaRPr lang="en-IN" sz="2000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599483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Cambria" pitchFamily="18" charset="0"/>
                        </a:rPr>
                        <a:t>Cases on verge</a:t>
                      </a:r>
                      <a:r>
                        <a:rPr lang="en-IN" sz="2000" baseline="0" dirty="0" smtClean="0">
                          <a:latin typeface="Cambria" pitchFamily="18" charset="0"/>
                        </a:rPr>
                        <a:t> of Liquidation</a:t>
                      </a:r>
                      <a:endParaRPr lang="en-IN" sz="2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000" b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Jyoti</a:t>
                      </a:r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Structures</a:t>
                      </a:r>
                    </a:p>
                    <a:p>
                      <a:pPr algn="just"/>
                      <a:r>
                        <a:rPr lang="en-IN" sz="2000" b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Lanco</a:t>
                      </a:r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IN" sz="2000" b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Infratech</a:t>
                      </a:r>
                      <a:endParaRPr lang="en-IN" sz="2000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627168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Cambria" pitchFamily="18" charset="0"/>
                        </a:rPr>
                        <a:t>Admitted</a:t>
                      </a:r>
                      <a:r>
                        <a:rPr lang="en-IN" sz="2000" baseline="0" dirty="0" smtClean="0">
                          <a:latin typeface="Cambria" pitchFamily="18" charset="0"/>
                        </a:rPr>
                        <a:t> and at different stages</a:t>
                      </a:r>
                      <a:endParaRPr lang="en-IN" sz="2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ABG Shipyard</a:t>
                      </a:r>
                    </a:p>
                    <a:p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Era Infra Engineering</a:t>
                      </a:r>
                    </a:p>
                    <a:p>
                      <a:r>
                        <a:rPr lang="en-IN" sz="2000" b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Essar</a:t>
                      </a:r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Steel</a:t>
                      </a:r>
                    </a:p>
                    <a:p>
                      <a:r>
                        <a:rPr lang="en-IN" sz="2000" b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Jaypee</a:t>
                      </a:r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IN" sz="2000" b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Infratech</a:t>
                      </a:r>
                      <a:endParaRPr lang="en-IN" sz="2000" b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r>
                        <a:rPr lang="en-IN" sz="2000" b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Alok</a:t>
                      </a:r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Industries</a:t>
                      </a:r>
                    </a:p>
                    <a:p>
                      <a:r>
                        <a:rPr lang="en-IN" sz="2000" b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Bhushan</a:t>
                      </a:r>
                      <a:r>
                        <a:rPr lang="en-IN" sz="2000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Power &amp; Steel</a:t>
                      </a:r>
                      <a:endParaRPr lang="en-IN" sz="2000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9608822" y="3696017"/>
            <a:ext cx="4282440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70709" y="294199"/>
            <a:ext cx="10094515" cy="69857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600" b="1" i="0" u="sng" strike="noStrike" kern="1200" normalizeH="0" baseline="0" noProof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Judicial Pronouncements by Supreme Court /NCLT/NCLAT/IBBI under IBC</a:t>
            </a:r>
            <a:endParaRPr kumimoji="0" lang="en-IN" sz="2600" b="1" i="0" u="sng" strike="noStrike" kern="1200" normalizeH="0" baseline="0" noProof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692331" y="1201782"/>
          <a:ext cx="10058400" cy="5581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703"/>
                <a:gridCol w="7210697"/>
              </a:tblGrid>
              <a:tr h="2256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Particulars,</a:t>
                      </a:r>
                      <a:endParaRPr lang="en-IN" sz="11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Data</a:t>
                      </a:r>
                      <a:endParaRPr lang="en-IN" sz="11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16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Orders by Supreme Court </a:t>
                      </a:r>
                      <a:endParaRPr lang="en-IN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More than 50</a:t>
                      </a:r>
                    </a:p>
                    <a:p>
                      <a:pPr marL="342900" lvl="0" indent="-342900" algn="just">
                        <a:buFont typeface="Wingdings" pitchFamily="2" charset="2"/>
                        <a:buChar char="q"/>
                      </a:pP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More than 30 relates to withdrawal of petition under Article 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142.</a:t>
                      </a:r>
                    </a:p>
                    <a:p>
                      <a:pPr marL="342900" lvl="0" indent="-342900" algn="just">
                        <a:buFont typeface="Wingdings" pitchFamily="2" charset="2"/>
                        <a:buChar char="q"/>
                      </a:pP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12A</a:t>
                      </a:r>
                      <a:r>
                        <a:rPr lang="en-IN" sz="2000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has been introduced- providing for withdrawal of application with 90% COC approval, so that each withdrawal case is not required to go to Supreme Court</a:t>
                      </a:r>
                      <a:endParaRPr lang="en-IN" sz="2000" kern="1200" dirty="0" smtClean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buFont typeface="Wingdings" pitchFamily="2" charset="2"/>
                        <a:buChar char="q"/>
                      </a:pP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Home</a:t>
                      </a:r>
                      <a:r>
                        <a:rPr lang="en-IN" sz="2000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Buyers recognised as Financial Creditors </a:t>
                      </a:r>
                      <a:endParaRPr lang="en-IN" sz="2000" kern="1200" dirty="0" smtClean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270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Orders by NCLAT</a:t>
                      </a:r>
                      <a:endParaRPr lang="en-IN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More than 450 orders 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providing for </a:t>
                      </a:r>
                      <a:r>
                        <a:rPr lang="en-IN" sz="2000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Interpretation of the Code, dismissing the admission of CIRP, supporting IP, directing IP, directions to </a:t>
                      </a:r>
                      <a:r>
                        <a:rPr lang="en-IN" sz="2000" kern="1200" baseline="0" dirty="0" err="1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CoC</a:t>
                      </a:r>
                      <a:r>
                        <a:rPr lang="en-IN" sz="2000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, </a:t>
                      </a:r>
                      <a:r>
                        <a:rPr lang="en-IN" sz="2000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directions </a:t>
                      </a:r>
                      <a:r>
                        <a:rPr lang="en-IN" sz="2000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to suspended Directors etc.</a:t>
                      </a:r>
                    </a:p>
                  </a:txBody>
                  <a:tcPr marL="68580" marR="68580" marT="0" marB="0"/>
                </a:tc>
              </a:tr>
              <a:tr h="188636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Orders by NCLT</a:t>
                      </a:r>
                      <a:endParaRPr lang="en-IN" sz="1400" kern="1200" dirty="0" smtClean="0">
                        <a:solidFill>
                          <a:schemeClr val="dk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More than 3000 orders </a:t>
                      </a:r>
                      <a:r>
                        <a:rPr lang="en-IN" sz="2000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by various benches of NCLT, including </a:t>
                      </a:r>
                      <a:r>
                        <a:rPr lang="en-IN" sz="2000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directions </a:t>
                      </a:r>
                      <a:r>
                        <a:rPr lang="en-IN" sz="2000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to police authorities, municipal authorities to support, Payment of fee to resolution professional, Directions to essential supply provider, Applicability of moratorium etc.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850777" y="6309360"/>
            <a:ext cx="2939143" cy="313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IN" sz="1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312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/>
          <p:cNvGraphicFramePr>
            <a:graphicFrameLocks noGrp="1"/>
          </p:cNvGraphicFramePr>
          <p:nvPr>
            <p:ph idx="1"/>
          </p:nvPr>
        </p:nvGraphicFramePr>
        <p:xfrm>
          <a:off x="927689" y="2063933"/>
          <a:ext cx="9605723" cy="2564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6633"/>
                <a:gridCol w="6489090"/>
              </a:tblGrid>
              <a:tr h="2553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Particulars</a:t>
                      </a:r>
                      <a:endParaRPr lang="en-IN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Data</a:t>
                      </a:r>
                      <a:endParaRPr lang="en-IN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35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Orders by IBBI</a:t>
                      </a:r>
                      <a:endParaRPr lang="en-IN" sz="24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400" b="1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28 orders  </a:t>
                      </a:r>
                      <a:r>
                        <a:rPr lang="en-IN" sz="2400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on various aspects including rejecting application for registration as insolvency professional, </a:t>
                      </a:r>
                    </a:p>
                    <a:p>
                      <a:pPr lvl="0" algn="just"/>
                      <a:r>
                        <a:rPr lang="en-IN" sz="2400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Disciplinary grounds(Suspending/cancelling the registration number) De recognition of IPE, RTI matters etc.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70709" y="686085"/>
            <a:ext cx="10094515" cy="69857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defRPr/>
            </a:pPr>
            <a:r>
              <a:rPr lang="en-IN" sz="2600" b="1" u="sng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Judicial Pronouncements by Supreme Court /NCLT/NCLAT/IBBI under IBC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600" b="1" i="0" u="sng" strike="noStrike" kern="1200" cap="none" spc="-5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84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684" y="352695"/>
            <a:ext cx="9692640" cy="1005841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002060"/>
                </a:solidFill>
              </a:rPr>
              <a:t/>
            </a:r>
            <a:br>
              <a:rPr lang="en-IN" dirty="0" smtClean="0">
                <a:solidFill>
                  <a:srgbClr val="002060"/>
                </a:solidFill>
              </a:rPr>
            </a:br>
            <a:r>
              <a:rPr lang="en-IN" dirty="0" smtClean="0">
                <a:solidFill>
                  <a:srgbClr val="002060"/>
                </a:solidFill>
              </a:rPr>
              <a:t/>
            </a:r>
            <a:br>
              <a:rPr lang="en-IN" dirty="0" smtClean="0">
                <a:solidFill>
                  <a:srgbClr val="002060"/>
                </a:solidFill>
              </a:rPr>
            </a:br>
            <a:r>
              <a:rPr lang="en-IN" dirty="0" smtClean="0">
                <a:solidFill>
                  <a:srgbClr val="002060"/>
                </a:solidFill>
              </a:rPr>
              <a:t/>
            </a:r>
            <a:br>
              <a:rPr lang="en-IN" dirty="0" smtClean="0">
                <a:solidFill>
                  <a:srgbClr val="002060"/>
                </a:solidFill>
              </a:rPr>
            </a:br>
            <a:r>
              <a:rPr lang="en-IN" dirty="0" smtClean="0">
                <a:solidFill>
                  <a:srgbClr val="002060"/>
                </a:solidFill>
              </a:rPr>
              <a:t/>
            </a:r>
            <a:br>
              <a:rPr lang="en-IN" dirty="0" smtClean="0">
                <a:solidFill>
                  <a:srgbClr val="002060"/>
                </a:solidFill>
              </a:rPr>
            </a:br>
            <a:r>
              <a:rPr lang="en-IN" dirty="0" smtClean="0">
                <a:solidFill>
                  <a:srgbClr val="002060"/>
                </a:solidFill>
              </a:rPr>
              <a:t/>
            </a:r>
            <a:br>
              <a:rPr lang="en-IN" dirty="0" smtClean="0">
                <a:solidFill>
                  <a:srgbClr val="002060"/>
                </a:solidFill>
              </a:rPr>
            </a:br>
            <a:r>
              <a:rPr lang="en-IN" dirty="0" smtClean="0">
                <a:solidFill>
                  <a:srgbClr val="002060"/>
                </a:solidFill>
              </a:rPr>
              <a:t/>
            </a:r>
            <a:br>
              <a:rPr lang="en-IN" dirty="0" smtClean="0">
                <a:solidFill>
                  <a:srgbClr val="002060"/>
                </a:solidFill>
              </a:rPr>
            </a:br>
            <a:r>
              <a:rPr lang="en-IN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Cambria" pitchFamily="18" charset="0"/>
              </a:rPr>
              <a:t> </a:t>
            </a:r>
            <a:r>
              <a:rPr lang="en-IN" u="sng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Broad Issues Settled Through Recent Amendments In The </a:t>
            </a:r>
            <a:r>
              <a:rPr lang="en-IN" u="sng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Code</a:t>
            </a:r>
            <a:endParaRPr lang="en-IN" u="sng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556" y="1502230"/>
            <a:ext cx="9567237" cy="4637314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en-IN" dirty="0" smtClean="0">
                <a:solidFill>
                  <a:schemeClr val="tx1"/>
                </a:solidFill>
              </a:rPr>
              <a:t> 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Section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29A, 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barring wilful defaulters(Promoters)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from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being a resolution applicant.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 Section 240A p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rovides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exemptions 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to promoters of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MSMEs from Section 29A,  enabling them to submit a resolution plan.</a:t>
            </a:r>
            <a:endParaRPr lang="en-IN" dirty="0" smtClean="0">
              <a:solidFill>
                <a:schemeClr val="tx1"/>
              </a:solidFill>
              <a:latin typeface="Cambria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 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Section 12A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enabling withdrawal of CIRP with the consent of 90% approval of COC.(Earlier withdrawal of applications was through Supreme Court under Article 142)</a:t>
            </a:r>
          </a:p>
          <a:p>
            <a:pPr lvl="0" algn="just">
              <a:buFont typeface="Wingdings" pitchFamily="2" charset="2"/>
              <a:buChar char="q"/>
            </a:pP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 Home Buyers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got the status of Financial Creditors under the IBC.(The definition of financial debt amended and JP </a:t>
            </a:r>
            <a:r>
              <a:rPr lang="en-IN" dirty="0" err="1" smtClean="0">
                <a:solidFill>
                  <a:schemeClr val="tx1"/>
                </a:solidFill>
                <a:latin typeface="Cambria" pitchFamily="18" charset="0"/>
              </a:rPr>
              <a:t>infratech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 Limited case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was instrumental for this change)</a:t>
            </a: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Amendment to Section 14(3) -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Moratorium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not applicable for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surety in a contract of guarantee to a corporate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debtor enabling creditors to recover the money from surety.</a:t>
            </a:r>
            <a:endParaRPr lang="en-IN" dirty="0" smtClean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47166" y="6204857"/>
            <a:ext cx="2481942" cy="404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N" i="1" dirty="0" smtClean="0">
                <a:solidFill>
                  <a:schemeClr val="tx1"/>
                </a:solidFill>
              </a:rPr>
              <a:t>Continued</a:t>
            </a:r>
            <a:endParaRPr lang="en-IN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31243" y="308758"/>
            <a:ext cx="9692640" cy="116880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IN" sz="3600" dirty="0" smtClean="0">
                <a:solidFill>
                  <a:srgbClr val="002060"/>
                </a:solidFill>
              </a:rPr>
              <a:t/>
            </a:r>
            <a:br>
              <a:rPr lang="en-IN" sz="3600" dirty="0" smtClean="0">
                <a:solidFill>
                  <a:srgbClr val="002060"/>
                </a:solidFill>
              </a:rPr>
            </a:br>
            <a:r>
              <a:rPr lang="en-IN" sz="3600" dirty="0" smtClean="0">
                <a:solidFill>
                  <a:srgbClr val="002060"/>
                </a:solidFill>
              </a:rPr>
              <a:t/>
            </a:r>
            <a:br>
              <a:rPr lang="en-IN" sz="3600" dirty="0" smtClean="0">
                <a:solidFill>
                  <a:srgbClr val="002060"/>
                </a:solidFill>
              </a:rPr>
            </a:br>
            <a:r>
              <a:rPr lang="en-IN" sz="3600" dirty="0" smtClean="0">
                <a:solidFill>
                  <a:srgbClr val="002060"/>
                </a:solidFill>
              </a:rPr>
              <a:t/>
            </a:r>
            <a:br>
              <a:rPr lang="en-IN" sz="3600" dirty="0" smtClean="0">
                <a:solidFill>
                  <a:srgbClr val="002060"/>
                </a:solidFill>
              </a:rPr>
            </a:br>
            <a:r>
              <a:rPr lang="en-IN" sz="3600" dirty="0" smtClean="0">
                <a:solidFill>
                  <a:srgbClr val="002060"/>
                </a:solidFill>
              </a:rPr>
              <a:t/>
            </a:r>
            <a:br>
              <a:rPr lang="en-IN" sz="3600" dirty="0" smtClean="0">
                <a:solidFill>
                  <a:srgbClr val="002060"/>
                </a:solidFill>
              </a:rPr>
            </a:br>
            <a:r>
              <a:rPr lang="en-IN" sz="3600" dirty="0" smtClean="0">
                <a:solidFill>
                  <a:srgbClr val="002060"/>
                </a:solidFill>
              </a:rPr>
              <a:t/>
            </a:r>
            <a:br>
              <a:rPr lang="en-IN" sz="3600" dirty="0" smtClean="0">
                <a:solidFill>
                  <a:srgbClr val="002060"/>
                </a:solidFill>
              </a:rPr>
            </a:br>
            <a:r>
              <a:rPr lang="en-IN" sz="3600" dirty="0" smtClean="0">
                <a:solidFill>
                  <a:srgbClr val="002060"/>
                </a:solidFill>
              </a:rPr>
              <a:t/>
            </a:r>
            <a:br>
              <a:rPr lang="en-IN" sz="3600" dirty="0" smtClean="0">
                <a:solidFill>
                  <a:srgbClr val="002060"/>
                </a:solidFill>
              </a:rPr>
            </a:br>
            <a:r>
              <a:rPr lang="en-IN" sz="3600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Cambria" pitchFamily="18" charset="0"/>
              </a:rPr>
              <a:t> </a:t>
            </a:r>
            <a:r>
              <a:rPr lang="en-IN" sz="3600" u="sng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Broad Issues Settled Through Recent Amendments In The Code</a:t>
            </a:r>
            <a:endParaRPr lang="en-IN" sz="3600" u="sng" dirty="0">
              <a:latin typeface="Cambria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318161" y="1603170"/>
            <a:ext cx="9576261" cy="448412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IN" b="1" dirty="0" smtClean="0">
                <a:solidFill>
                  <a:schemeClr val="tx1"/>
                </a:solidFill>
                <a:latin typeface="Cambria" pitchFamily="18" charset="0"/>
              </a:rPr>
              <a:t>Section 196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(Power &amp; Functions of Board) has been amended to incorporate the role of development and regulation of IPs, IPAs, IUs etc </a:t>
            </a:r>
          </a:p>
          <a:p>
            <a:pPr algn="just">
              <a:buFont typeface="Wingdings" pitchFamily="2" charset="2"/>
              <a:buChar char="q"/>
            </a:pP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Change in threshold limits for approval </a:t>
            </a:r>
            <a:r>
              <a:rPr lang="en-IN" dirty="0" smtClean="0">
                <a:solidFill>
                  <a:schemeClr val="tx1"/>
                </a:solidFill>
                <a:latin typeface="Cambria" pitchFamily="18" charset="0"/>
              </a:rPr>
              <a:t>of COC for critical decisions under CIRP reduced to 66% from 75%</a:t>
            </a:r>
          </a:p>
          <a:p>
            <a:pPr lvl="0" algn="just">
              <a:buFont typeface="Wingdings" pitchFamily="2" charset="2"/>
              <a:buChar char="q"/>
            </a:pPr>
            <a:r>
              <a:rPr lang="en-IN" sz="2400" b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Section </a:t>
            </a:r>
            <a:r>
              <a:rPr lang="en-IN" sz="2400" b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16(5) </a:t>
            </a:r>
            <a:r>
              <a:rPr lang="en-IN" sz="2400" b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amended,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term </a:t>
            </a: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of the IRP shall continue till the date of the appointment of the RP under Section 22 (Prior to Amendment - Term of IRP not to exceed 30 days from the date of his appointment)</a:t>
            </a:r>
            <a:endParaRPr lang="en-IN" sz="240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 The insolvency commencement date to be from the date of appointment of IRP, if he is not appointed on the day of admission of </a:t>
            </a:r>
            <a:r>
              <a:rPr lang="en-IN" sz="24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CIRP. </a:t>
            </a:r>
          </a:p>
          <a:p>
            <a:pPr algn="just">
              <a:buNone/>
            </a:pPr>
            <a:r>
              <a:rPr lang="en-IN" sz="2400" b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	The calculation of timelines is still unclear -when the date of receipt of order by IRP is later than the date of order appointing an IRP, as there are varied judicial pronouncements. 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9556570" y="3643766"/>
            <a:ext cx="4386943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ICSI Institute of Insolvency Professionals</a:t>
            </a:r>
            <a:endParaRPr lang="en-US" sz="1600" b="1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</TotalTime>
  <Words>1403</Words>
  <Application>Microsoft Office PowerPoint</Application>
  <PresentationFormat>Custom</PresentationFormat>
  <Paragraphs>169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View</vt:lpstr>
      <vt:lpstr>Insolvency and Bankruptcy Code, 2016 – A Macro View        CS Alka Kapoor      CEO, ICSI IIP</vt:lpstr>
      <vt:lpstr>IBC – THE GENESIS</vt:lpstr>
      <vt:lpstr>Cases Referred Under IBC: An Update</vt:lpstr>
      <vt:lpstr>Cases Referred Under IBC: An Update</vt:lpstr>
      <vt:lpstr>FIRST 12 NPA ACCOUNTS REFERRED BY RBI- STATUS</vt:lpstr>
      <vt:lpstr>Slide 6</vt:lpstr>
      <vt:lpstr>Slide 7</vt:lpstr>
      <vt:lpstr>       Broad Issues Settled Through Recent Amendments In The Code</vt:lpstr>
      <vt:lpstr>       Broad Issues Settled Through Recent Amendments In The Code</vt:lpstr>
      <vt:lpstr>     Broad Issues Settled Through Recent Amendments to the Code</vt:lpstr>
      <vt:lpstr> Broad Issues Settled Through Pronouncements (Supreme Court, High Court, NCLAT &amp; NCLT) </vt:lpstr>
      <vt:lpstr>Slide 12</vt:lpstr>
      <vt:lpstr>  Pronouncements of NCLT advising Insolvency  Professionals</vt:lpstr>
      <vt:lpstr>  Pronouncements of NCLT and NCLAT Supporting Insolvency  Professional</vt:lpstr>
      <vt:lpstr>Regulatory mandates for IPAs and the Journey of ICSI IIP</vt:lpstr>
      <vt:lpstr>Regulatory mandates for IPAs and the Journey of ICSI IIP</vt:lpstr>
      <vt:lpstr>Regulatory mandates for IPAs and the Journey of ICSI IIP</vt:lpstr>
      <vt:lpstr>Regulatory mandates for IPAs and the Journey of ICSI IIP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REPORT</dc:title>
  <dc:creator>dell</dc:creator>
  <cp:lastModifiedBy>jai_bala@hotmail.com</cp:lastModifiedBy>
  <cp:revision>212</cp:revision>
  <dcterms:created xsi:type="dcterms:W3CDTF">2015-08-21T08:05:01Z</dcterms:created>
  <dcterms:modified xsi:type="dcterms:W3CDTF">2018-09-01T05:29:04Z</dcterms:modified>
</cp:coreProperties>
</file>